
<file path=[Content_Types].xml><?xml version="1.0" encoding="utf-8"?>
<Types xmlns="http://schemas.openxmlformats.org/package/2006/content-types">
  <Default Extension="fntdata" ContentType="application/x-fontdata"/>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8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Lst>
  <p:sldSz cx="9144000" cy="6858000" type="screen4x3"/>
  <p:notesSz cx="6858000" cy="9144000"/>
  <p:embeddedFontLst>
    <p:embeddedFont>
      <p:font typeface="Caveat" pitchFamily="2" charset="0"/>
      <p:regular r:id="rId82"/>
      <p:bold r:id="rId83"/>
    </p:embeddedFont>
    <p:embeddedFont>
      <p:font typeface="Noto Sans Symbols" pitchFamily="2" charset="0"/>
      <p:regular r:id="rId84"/>
      <p:bold r:id="rId85"/>
      <p:italic r:id="rId86"/>
      <p:boldItalic r:id="rId8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88" roundtripDataSignature="AMtx7mhtnN62OuLu+qkCzWojE6rlvjXw+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usanna König" initials="" lastIdx="79"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534"/>
    <p:restoredTop sz="94658"/>
  </p:normalViewPr>
  <p:slideViewPr>
    <p:cSldViewPr snapToGrid="0">
      <p:cViewPr varScale="1">
        <p:scale>
          <a:sx n="116" d="100"/>
          <a:sy n="116" d="100"/>
        </p:scale>
        <p:origin x="408" y="17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font" Target="fonts/font3.fntdata"/><Relationship Id="rId89" Type="http://schemas.openxmlformats.org/officeDocument/2006/relationships/commentAuthors" Target="commentAuthor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presProps" Target="presProp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font" Target="fonts/font4.fntdata"/><Relationship Id="rId93"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font" Target="fonts/font2.fntdata"/><Relationship Id="rId88" Type="http://customschemas.google.com/relationships/presentationmetadata" Target="metadata"/><Relationship Id="rId9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notesMaster" Target="notesMasters/notesMaster1.xml"/><Relationship Id="rId86"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heme" Target="theme/theme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font" Target="fonts/font6.fntdata"/><Relationship Id="rId61" Type="http://schemas.openxmlformats.org/officeDocument/2006/relationships/slide" Target="slides/slide60.xml"/><Relationship Id="rId82" Type="http://schemas.openxmlformats.org/officeDocument/2006/relationships/font" Target="fonts/font1.fntdata"/><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53" name="Google Shape;153;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02" name="Google Shape;302;p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Google Shape;319;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20" name="Google Shape;320;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38" name="Google Shape;338;p1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p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56" name="Google Shape;356;p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74" name="Google Shape;374;p1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Google Shape;392;p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93" name="Google Shape;393;p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
        <p:cNvGrpSpPr/>
        <p:nvPr/>
      </p:nvGrpSpPr>
      <p:grpSpPr>
        <a:xfrm>
          <a:off x="0" y="0"/>
          <a:ext cx="0" cy="0"/>
          <a:chOff x="0" y="0"/>
          <a:chExt cx="0" cy="0"/>
        </a:xfrm>
      </p:grpSpPr>
      <p:sp>
        <p:nvSpPr>
          <p:cNvPr id="411" name="Google Shape;411;p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12" name="Google Shape;412;p1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
        <p:cNvGrpSpPr/>
        <p:nvPr/>
      </p:nvGrpSpPr>
      <p:grpSpPr>
        <a:xfrm>
          <a:off x="0" y="0"/>
          <a:ext cx="0" cy="0"/>
          <a:chOff x="0" y="0"/>
          <a:chExt cx="0" cy="0"/>
        </a:xfrm>
      </p:grpSpPr>
      <p:sp>
        <p:nvSpPr>
          <p:cNvPr id="430" name="Google Shape;430;p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31" name="Google Shape;431;p1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p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39" name="Google Shape;439;p1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8"/>
        <p:cNvGrpSpPr/>
        <p:nvPr/>
      </p:nvGrpSpPr>
      <p:grpSpPr>
        <a:xfrm>
          <a:off x="0" y="0"/>
          <a:ext cx="0" cy="0"/>
          <a:chOff x="0" y="0"/>
          <a:chExt cx="0" cy="0"/>
        </a:xfrm>
      </p:grpSpPr>
      <p:sp>
        <p:nvSpPr>
          <p:cNvPr id="459" name="Google Shape;459;p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60" name="Google Shape;460;p1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64" name="Google Shape;164;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Google Shape;480;p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81" name="Google Shape;481;p2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7"/>
        <p:cNvGrpSpPr/>
        <p:nvPr/>
      </p:nvGrpSpPr>
      <p:grpSpPr>
        <a:xfrm>
          <a:off x="0" y="0"/>
          <a:ext cx="0" cy="0"/>
          <a:chOff x="0" y="0"/>
          <a:chExt cx="0" cy="0"/>
        </a:xfrm>
      </p:grpSpPr>
      <p:sp>
        <p:nvSpPr>
          <p:cNvPr id="488" name="Google Shape;488;p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89" name="Google Shape;489;p2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0"/>
        <p:cNvGrpSpPr/>
        <p:nvPr/>
      </p:nvGrpSpPr>
      <p:grpSpPr>
        <a:xfrm>
          <a:off x="0" y="0"/>
          <a:ext cx="0" cy="0"/>
          <a:chOff x="0" y="0"/>
          <a:chExt cx="0" cy="0"/>
        </a:xfrm>
      </p:grpSpPr>
      <p:sp>
        <p:nvSpPr>
          <p:cNvPr id="511" name="Google Shape;511;p2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12" name="Google Shape;512;p2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3"/>
        <p:cNvGrpSpPr/>
        <p:nvPr/>
      </p:nvGrpSpPr>
      <p:grpSpPr>
        <a:xfrm>
          <a:off x="0" y="0"/>
          <a:ext cx="0" cy="0"/>
          <a:chOff x="0" y="0"/>
          <a:chExt cx="0" cy="0"/>
        </a:xfrm>
      </p:grpSpPr>
      <p:sp>
        <p:nvSpPr>
          <p:cNvPr id="534" name="Google Shape;534;p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35" name="Google Shape;535;p2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7"/>
        <p:cNvGrpSpPr/>
        <p:nvPr/>
      </p:nvGrpSpPr>
      <p:grpSpPr>
        <a:xfrm>
          <a:off x="0" y="0"/>
          <a:ext cx="0" cy="0"/>
          <a:chOff x="0" y="0"/>
          <a:chExt cx="0" cy="0"/>
        </a:xfrm>
      </p:grpSpPr>
      <p:sp>
        <p:nvSpPr>
          <p:cNvPr id="558" name="Google Shape;558;p2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59" name="Google Shape;559;p2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1"/>
        <p:cNvGrpSpPr/>
        <p:nvPr/>
      </p:nvGrpSpPr>
      <p:grpSpPr>
        <a:xfrm>
          <a:off x="0" y="0"/>
          <a:ext cx="0" cy="0"/>
          <a:chOff x="0" y="0"/>
          <a:chExt cx="0" cy="0"/>
        </a:xfrm>
      </p:grpSpPr>
      <p:sp>
        <p:nvSpPr>
          <p:cNvPr id="582" name="Google Shape;582;p2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83" name="Google Shape;583;p2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5"/>
        <p:cNvGrpSpPr/>
        <p:nvPr/>
      </p:nvGrpSpPr>
      <p:grpSpPr>
        <a:xfrm>
          <a:off x="0" y="0"/>
          <a:ext cx="0" cy="0"/>
          <a:chOff x="0" y="0"/>
          <a:chExt cx="0" cy="0"/>
        </a:xfrm>
      </p:grpSpPr>
      <p:sp>
        <p:nvSpPr>
          <p:cNvPr id="606" name="Google Shape;606;p2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07" name="Google Shape;607;p2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9"/>
        <p:cNvGrpSpPr/>
        <p:nvPr/>
      </p:nvGrpSpPr>
      <p:grpSpPr>
        <a:xfrm>
          <a:off x="0" y="0"/>
          <a:ext cx="0" cy="0"/>
          <a:chOff x="0" y="0"/>
          <a:chExt cx="0" cy="0"/>
        </a:xfrm>
      </p:grpSpPr>
      <p:sp>
        <p:nvSpPr>
          <p:cNvPr id="630" name="Google Shape;630;p2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31" name="Google Shape;631;p2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5"/>
        <p:cNvGrpSpPr/>
        <p:nvPr/>
      </p:nvGrpSpPr>
      <p:grpSpPr>
        <a:xfrm>
          <a:off x="0" y="0"/>
          <a:ext cx="0" cy="0"/>
          <a:chOff x="0" y="0"/>
          <a:chExt cx="0" cy="0"/>
        </a:xfrm>
      </p:grpSpPr>
      <p:sp>
        <p:nvSpPr>
          <p:cNvPr id="656" name="Google Shape;656;p2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57" name="Google Shape;657;p2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1"/>
        <p:cNvGrpSpPr/>
        <p:nvPr/>
      </p:nvGrpSpPr>
      <p:grpSpPr>
        <a:xfrm>
          <a:off x="0" y="0"/>
          <a:ext cx="0" cy="0"/>
          <a:chOff x="0" y="0"/>
          <a:chExt cx="0" cy="0"/>
        </a:xfrm>
      </p:grpSpPr>
      <p:sp>
        <p:nvSpPr>
          <p:cNvPr id="682" name="Google Shape;682;p2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83" name="Google Shape;683;p2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81" name="Google Shape;181;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8"/>
        <p:cNvGrpSpPr/>
        <p:nvPr/>
      </p:nvGrpSpPr>
      <p:grpSpPr>
        <a:xfrm>
          <a:off x="0" y="0"/>
          <a:ext cx="0" cy="0"/>
          <a:chOff x="0" y="0"/>
          <a:chExt cx="0" cy="0"/>
        </a:xfrm>
      </p:grpSpPr>
      <p:sp>
        <p:nvSpPr>
          <p:cNvPr id="709" name="Google Shape;709;p3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10" name="Google Shape;710;p3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5"/>
        <p:cNvGrpSpPr/>
        <p:nvPr/>
      </p:nvGrpSpPr>
      <p:grpSpPr>
        <a:xfrm>
          <a:off x="0" y="0"/>
          <a:ext cx="0" cy="0"/>
          <a:chOff x="0" y="0"/>
          <a:chExt cx="0" cy="0"/>
        </a:xfrm>
      </p:grpSpPr>
      <p:sp>
        <p:nvSpPr>
          <p:cNvPr id="736" name="Google Shape;736;p3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37" name="Google Shape;737;p3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2"/>
        <p:cNvGrpSpPr/>
        <p:nvPr/>
      </p:nvGrpSpPr>
      <p:grpSpPr>
        <a:xfrm>
          <a:off x="0" y="0"/>
          <a:ext cx="0" cy="0"/>
          <a:chOff x="0" y="0"/>
          <a:chExt cx="0" cy="0"/>
        </a:xfrm>
      </p:grpSpPr>
      <p:sp>
        <p:nvSpPr>
          <p:cNvPr id="763" name="Google Shape;763;p3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64" name="Google Shape;764;p3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9"/>
        <p:cNvGrpSpPr/>
        <p:nvPr/>
      </p:nvGrpSpPr>
      <p:grpSpPr>
        <a:xfrm>
          <a:off x="0" y="0"/>
          <a:ext cx="0" cy="0"/>
          <a:chOff x="0" y="0"/>
          <a:chExt cx="0" cy="0"/>
        </a:xfrm>
      </p:grpSpPr>
      <p:sp>
        <p:nvSpPr>
          <p:cNvPr id="790" name="Google Shape;790;p3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91" name="Google Shape;791;p3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9"/>
        <p:cNvGrpSpPr/>
        <p:nvPr/>
      </p:nvGrpSpPr>
      <p:grpSpPr>
        <a:xfrm>
          <a:off x="0" y="0"/>
          <a:ext cx="0" cy="0"/>
          <a:chOff x="0" y="0"/>
          <a:chExt cx="0" cy="0"/>
        </a:xfrm>
      </p:grpSpPr>
      <p:sp>
        <p:nvSpPr>
          <p:cNvPr id="820" name="Google Shape;820;p3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21" name="Google Shape;821;p3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8"/>
        <p:cNvGrpSpPr/>
        <p:nvPr/>
      </p:nvGrpSpPr>
      <p:grpSpPr>
        <a:xfrm>
          <a:off x="0" y="0"/>
          <a:ext cx="0" cy="0"/>
          <a:chOff x="0" y="0"/>
          <a:chExt cx="0" cy="0"/>
        </a:xfrm>
      </p:grpSpPr>
      <p:sp>
        <p:nvSpPr>
          <p:cNvPr id="839" name="Google Shape;839;p3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40" name="Google Shape;840;p3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7"/>
        <p:cNvGrpSpPr/>
        <p:nvPr/>
      </p:nvGrpSpPr>
      <p:grpSpPr>
        <a:xfrm>
          <a:off x="0" y="0"/>
          <a:ext cx="0" cy="0"/>
          <a:chOff x="0" y="0"/>
          <a:chExt cx="0" cy="0"/>
        </a:xfrm>
      </p:grpSpPr>
      <p:sp>
        <p:nvSpPr>
          <p:cNvPr id="858" name="Google Shape;858;p3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59" name="Google Shape;859;p3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7"/>
        <p:cNvGrpSpPr/>
        <p:nvPr/>
      </p:nvGrpSpPr>
      <p:grpSpPr>
        <a:xfrm>
          <a:off x="0" y="0"/>
          <a:ext cx="0" cy="0"/>
          <a:chOff x="0" y="0"/>
          <a:chExt cx="0" cy="0"/>
        </a:xfrm>
      </p:grpSpPr>
      <p:sp>
        <p:nvSpPr>
          <p:cNvPr id="878" name="Google Shape;878;p3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79" name="Google Shape;879;p3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8"/>
        <p:cNvGrpSpPr/>
        <p:nvPr/>
      </p:nvGrpSpPr>
      <p:grpSpPr>
        <a:xfrm>
          <a:off x="0" y="0"/>
          <a:ext cx="0" cy="0"/>
          <a:chOff x="0" y="0"/>
          <a:chExt cx="0" cy="0"/>
        </a:xfrm>
      </p:grpSpPr>
      <p:sp>
        <p:nvSpPr>
          <p:cNvPr id="899" name="Google Shape;899;p3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900" name="Google Shape;900;p3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8"/>
        <p:cNvGrpSpPr/>
        <p:nvPr/>
      </p:nvGrpSpPr>
      <p:grpSpPr>
        <a:xfrm>
          <a:off x="0" y="0"/>
          <a:ext cx="0" cy="0"/>
          <a:chOff x="0" y="0"/>
          <a:chExt cx="0" cy="0"/>
        </a:xfrm>
      </p:grpSpPr>
      <p:sp>
        <p:nvSpPr>
          <p:cNvPr id="919" name="Google Shape;919;p3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920" name="Google Shape;920;p3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98" name="Google Shape;198;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0"/>
        <p:cNvGrpSpPr/>
        <p:nvPr/>
      </p:nvGrpSpPr>
      <p:grpSpPr>
        <a:xfrm>
          <a:off x="0" y="0"/>
          <a:ext cx="0" cy="0"/>
          <a:chOff x="0" y="0"/>
          <a:chExt cx="0" cy="0"/>
        </a:xfrm>
      </p:grpSpPr>
      <p:sp>
        <p:nvSpPr>
          <p:cNvPr id="941" name="Google Shape;941;p4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942" name="Google Shape;942;p4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4"/>
        <p:cNvGrpSpPr/>
        <p:nvPr/>
      </p:nvGrpSpPr>
      <p:grpSpPr>
        <a:xfrm>
          <a:off x="0" y="0"/>
          <a:ext cx="0" cy="0"/>
          <a:chOff x="0" y="0"/>
          <a:chExt cx="0" cy="0"/>
        </a:xfrm>
      </p:grpSpPr>
      <p:sp>
        <p:nvSpPr>
          <p:cNvPr id="965" name="Google Shape;965;p4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966" name="Google Shape;966;p4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6"/>
        <p:cNvGrpSpPr/>
        <p:nvPr/>
      </p:nvGrpSpPr>
      <p:grpSpPr>
        <a:xfrm>
          <a:off x="0" y="0"/>
          <a:ext cx="0" cy="0"/>
          <a:chOff x="0" y="0"/>
          <a:chExt cx="0" cy="0"/>
        </a:xfrm>
      </p:grpSpPr>
      <p:sp>
        <p:nvSpPr>
          <p:cNvPr id="987" name="Google Shape;987;p4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988" name="Google Shape;988;p4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9"/>
        <p:cNvGrpSpPr/>
        <p:nvPr/>
      </p:nvGrpSpPr>
      <p:grpSpPr>
        <a:xfrm>
          <a:off x="0" y="0"/>
          <a:ext cx="0" cy="0"/>
          <a:chOff x="0" y="0"/>
          <a:chExt cx="0" cy="0"/>
        </a:xfrm>
      </p:grpSpPr>
      <p:sp>
        <p:nvSpPr>
          <p:cNvPr id="1010" name="Google Shape;1010;p4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11" name="Google Shape;1011;p4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2"/>
        <p:cNvGrpSpPr/>
        <p:nvPr/>
      </p:nvGrpSpPr>
      <p:grpSpPr>
        <a:xfrm>
          <a:off x="0" y="0"/>
          <a:ext cx="0" cy="0"/>
          <a:chOff x="0" y="0"/>
          <a:chExt cx="0" cy="0"/>
        </a:xfrm>
      </p:grpSpPr>
      <p:sp>
        <p:nvSpPr>
          <p:cNvPr id="1033" name="Google Shape;1033;p4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34" name="Google Shape;1034;p4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5"/>
        <p:cNvGrpSpPr/>
        <p:nvPr/>
      </p:nvGrpSpPr>
      <p:grpSpPr>
        <a:xfrm>
          <a:off x="0" y="0"/>
          <a:ext cx="0" cy="0"/>
          <a:chOff x="0" y="0"/>
          <a:chExt cx="0" cy="0"/>
        </a:xfrm>
      </p:grpSpPr>
      <p:sp>
        <p:nvSpPr>
          <p:cNvPr id="1056" name="Google Shape;1056;p4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57" name="Google Shape;1057;p4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8"/>
        <p:cNvGrpSpPr/>
        <p:nvPr/>
      </p:nvGrpSpPr>
      <p:grpSpPr>
        <a:xfrm>
          <a:off x="0" y="0"/>
          <a:ext cx="0" cy="0"/>
          <a:chOff x="0" y="0"/>
          <a:chExt cx="0" cy="0"/>
        </a:xfrm>
      </p:grpSpPr>
      <p:sp>
        <p:nvSpPr>
          <p:cNvPr id="1079" name="Google Shape;1079;p4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80" name="Google Shape;1080;p4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6"/>
        <p:cNvGrpSpPr/>
        <p:nvPr/>
      </p:nvGrpSpPr>
      <p:grpSpPr>
        <a:xfrm>
          <a:off x="0" y="0"/>
          <a:ext cx="0" cy="0"/>
          <a:chOff x="0" y="0"/>
          <a:chExt cx="0" cy="0"/>
        </a:xfrm>
      </p:grpSpPr>
      <p:sp>
        <p:nvSpPr>
          <p:cNvPr id="1087" name="Google Shape;1087;p4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88" name="Google Shape;1088;p4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9"/>
        <p:cNvGrpSpPr/>
        <p:nvPr/>
      </p:nvGrpSpPr>
      <p:grpSpPr>
        <a:xfrm>
          <a:off x="0" y="0"/>
          <a:ext cx="0" cy="0"/>
          <a:chOff x="0" y="0"/>
          <a:chExt cx="0" cy="0"/>
        </a:xfrm>
      </p:grpSpPr>
      <p:sp>
        <p:nvSpPr>
          <p:cNvPr id="1110" name="Google Shape;1110;p4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11" name="Google Shape;1111;p4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2"/>
        <p:cNvGrpSpPr/>
        <p:nvPr/>
      </p:nvGrpSpPr>
      <p:grpSpPr>
        <a:xfrm>
          <a:off x="0" y="0"/>
          <a:ext cx="0" cy="0"/>
          <a:chOff x="0" y="0"/>
          <a:chExt cx="0" cy="0"/>
        </a:xfrm>
      </p:grpSpPr>
      <p:sp>
        <p:nvSpPr>
          <p:cNvPr id="1133" name="Google Shape;1133;p4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34" name="Google Shape;1134;p4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14" name="Google Shape;214;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6"/>
        <p:cNvGrpSpPr/>
        <p:nvPr/>
      </p:nvGrpSpPr>
      <p:grpSpPr>
        <a:xfrm>
          <a:off x="0" y="0"/>
          <a:ext cx="0" cy="0"/>
          <a:chOff x="0" y="0"/>
          <a:chExt cx="0" cy="0"/>
        </a:xfrm>
      </p:grpSpPr>
      <p:sp>
        <p:nvSpPr>
          <p:cNvPr id="1157" name="Google Shape;1157;p5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58" name="Google Shape;1158;p5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0"/>
        <p:cNvGrpSpPr/>
        <p:nvPr/>
      </p:nvGrpSpPr>
      <p:grpSpPr>
        <a:xfrm>
          <a:off x="0" y="0"/>
          <a:ext cx="0" cy="0"/>
          <a:chOff x="0" y="0"/>
          <a:chExt cx="0" cy="0"/>
        </a:xfrm>
      </p:grpSpPr>
      <p:sp>
        <p:nvSpPr>
          <p:cNvPr id="1181" name="Google Shape;1181;p5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82" name="Google Shape;1182;p5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4"/>
        <p:cNvGrpSpPr/>
        <p:nvPr/>
      </p:nvGrpSpPr>
      <p:grpSpPr>
        <a:xfrm>
          <a:off x="0" y="0"/>
          <a:ext cx="0" cy="0"/>
          <a:chOff x="0" y="0"/>
          <a:chExt cx="0" cy="0"/>
        </a:xfrm>
      </p:grpSpPr>
      <p:sp>
        <p:nvSpPr>
          <p:cNvPr id="1205" name="Google Shape;1205;p5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06" name="Google Shape;1206;p5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9"/>
        <p:cNvGrpSpPr/>
        <p:nvPr/>
      </p:nvGrpSpPr>
      <p:grpSpPr>
        <a:xfrm>
          <a:off x="0" y="0"/>
          <a:ext cx="0" cy="0"/>
          <a:chOff x="0" y="0"/>
          <a:chExt cx="0" cy="0"/>
        </a:xfrm>
      </p:grpSpPr>
      <p:sp>
        <p:nvSpPr>
          <p:cNvPr id="1230" name="Google Shape;1230;p5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31" name="Google Shape;1231;p5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3"/>
        <p:cNvGrpSpPr/>
        <p:nvPr/>
      </p:nvGrpSpPr>
      <p:grpSpPr>
        <a:xfrm>
          <a:off x="0" y="0"/>
          <a:ext cx="0" cy="0"/>
          <a:chOff x="0" y="0"/>
          <a:chExt cx="0" cy="0"/>
        </a:xfrm>
      </p:grpSpPr>
      <p:sp>
        <p:nvSpPr>
          <p:cNvPr id="1254" name="Google Shape;1254;p5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55" name="Google Shape;1255;p5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7"/>
        <p:cNvGrpSpPr/>
        <p:nvPr/>
      </p:nvGrpSpPr>
      <p:grpSpPr>
        <a:xfrm>
          <a:off x="0" y="0"/>
          <a:ext cx="0" cy="0"/>
          <a:chOff x="0" y="0"/>
          <a:chExt cx="0" cy="0"/>
        </a:xfrm>
      </p:grpSpPr>
      <p:sp>
        <p:nvSpPr>
          <p:cNvPr id="1278" name="Google Shape;1278;p5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79" name="Google Shape;1279;p5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1"/>
        <p:cNvGrpSpPr/>
        <p:nvPr/>
      </p:nvGrpSpPr>
      <p:grpSpPr>
        <a:xfrm>
          <a:off x="0" y="0"/>
          <a:ext cx="0" cy="0"/>
          <a:chOff x="0" y="0"/>
          <a:chExt cx="0" cy="0"/>
        </a:xfrm>
      </p:grpSpPr>
      <p:sp>
        <p:nvSpPr>
          <p:cNvPr id="1302" name="Google Shape;1302;p5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303" name="Google Shape;1303;p5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5"/>
        <p:cNvGrpSpPr/>
        <p:nvPr/>
      </p:nvGrpSpPr>
      <p:grpSpPr>
        <a:xfrm>
          <a:off x="0" y="0"/>
          <a:ext cx="0" cy="0"/>
          <a:chOff x="0" y="0"/>
          <a:chExt cx="0" cy="0"/>
        </a:xfrm>
      </p:grpSpPr>
      <p:sp>
        <p:nvSpPr>
          <p:cNvPr id="1326" name="Google Shape;1326;p5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327" name="Google Shape;1327;p5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9"/>
        <p:cNvGrpSpPr/>
        <p:nvPr/>
      </p:nvGrpSpPr>
      <p:grpSpPr>
        <a:xfrm>
          <a:off x="0" y="0"/>
          <a:ext cx="0" cy="0"/>
          <a:chOff x="0" y="0"/>
          <a:chExt cx="0" cy="0"/>
        </a:xfrm>
      </p:grpSpPr>
      <p:sp>
        <p:nvSpPr>
          <p:cNvPr id="1350" name="Google Shape;1350;p5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351" name="Google Shape;1351;p5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3"/>
        <p:cNvGrpSpPr/>
        <p:nvPr/>
      </p:nvGrpSpPr>
      <p:grpSpPr>
        <a:xfrm>
          <a:off x="0" y="0"/>
          <a:ext cx="0" cy="0"/>
          <a:chOff x="0" y="0"/>
          <a:chExt cx="0" cy="0"/>
        </a:xfrm>
      </p:grpSpPr>
      <p:sp>
        <p:nvSpPr>
          <p:cNvPr id="1374" name="Google Shape;1374;p5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375" name="Google Shape;1375;p5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34" name="Google Shape;234;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7"/>
        <p:cNvGrpSpPr/>
        <p:nvPr/>
      </p:nvGrpSpPr>
      <p:grpSpPr>
        <a:xfrm>
          <a:off x="0" y="0"/>
          <a:ext cx="0" cy="0"/>
          <a:chOff x="0" y="0"/>
          <a:chExt cx="0" cy="0"/>
        </a:xfrm>
      </p:grpSpPr>
      <p:sp>
        <p:nvSpPr>
          <p:cNvPr id="1398" name="Google Shape;1398;p6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399" name="Google Shape;1399;p6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1"/>
        <p:cNvGrpSpPr/>
        <p:nvPr/>
      </p:nvGrpSpPr>
      <p:grpSpPr>
        <a:xfrm>
          <a:off x="0" y="0"/>
          <a:ext cx="0" cy="0"/>
          <a:chOff x="0" y="0"/>
          <a:chExt cx="0" cy="0"/>
        </a:xfrm>
      </p:grpSpPr>
      <p:sp>
        <p:nvSpPr>
          <p:cNvPr id="1422" name="Google Shape;1422;p6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23" name="Google Shape;1423;p6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5"/>
        <p:cNvGrpSpPr/>
        <p:nvPr/>
      </p:nvGrpSpPr>
      <p:grpSpPr>
        <a:xfrm>
          <a:off x="0" y="0"/>
          <a:ext cx="0" cy="0"/>
          <a:chOff x="0" y="0"/>
          <a:chExt cx="0" cy="0"/>
        </a:xfrm>
      </p:grpSpPr>
      <p:sp>
        <p:nvSpPr>
          <p:cNvPr id="1446" name="Google Shape;1446;p6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47" name="Google Shape;1447;p6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3"/>
        <p:cNvGrpSpPr/>
        <p:nvPr/>
      </p:nvGrpSpPr>
      <p:grpSpPr>
        <a:xfrm>
          <a:off x="0" y="0"/>
          <a:ext cx="0" cy="0"/>
          <a:chOff x="0" y="0"/>
          <a:chExt cx="0" cy="0"/>
        </a:xfrm>
      </p:grpSpPr>
      <p:sp>
        <p:nvSpPr>
          <p:cNvPr id="1464" name="Google Shape;1464;p6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65" name="Google Shape;1465;p6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1"/>
        <p:cNvGrpSpPr/>
        <p:nvPr/>
      </p:nvGrpSpPr>
      <p:grpSpPr>
        <a:xfrm>
          <a:off x="0" y="0"/>
          <a:ext cx="0" cy="0"/>
          <a:chOff x="0" y="0"/>
          <a:chExt cx="0" cy="0"/>
        </a:xfrm>
      </p:grpSpPr>
      <p:sp>
        <p:nvSpPr>
          <p:cNvPr id="1482" name="Google Shape;1482;p6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83" name="Google Shape;1483;p6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0"/>
        <p:cNvGrpSpPr/>
        <p:nvPr/>
      </p:nvGrpSpPr>
      <p:grpSpPr>
        <a:xfrm>
          <a:off x="0" y="0"/>
          <a:ext cx="0" cy="0"/>
          <a:chOff x="0" y="0"/>
          <a:chExt cx="0" cy="0"/>
        </a:xfrm>
      </p:grpSpPr>
      <p:sp>
        <p:nvSpPr>
          <p:cNvPr id="1501" name="Google Shape;1501;p6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502" name="Google Shape;1502;p6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9"/>
        <p:cNvGrpSpPr/>
        <p:nvPr/>
      </p:nvGrpSpPr>
      <p:grpSpPr>
        <a:xfrm>
          <a:off x="0" y="0"/>
          <a:ext cx="0" cy="0"/>
          <a:chOff x="0" y="0"/>
          <a:chExt cx="0" cy="0"/>
        </a:xfrm>
      </p:grpSpPr>
      <p:sp>
        <p:nvSpPr>
          <p:cNvPr id="1520" name="Google Shape;1520;p6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521" name="Google Shape;1521;p6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9"/>
        <p:cNvGrpSpPr/>
        <p:nvPr/>
      </p:nvGrpSpPr>
      <p:grpSpPr>
        <a:xfrm>
          <a:off x="0" y="0"/>
          <a:ext cx="0" cy="0"/>
          <a:chOff x="0" y="0"/>
          <a:chExt cx="0" cy="0"/>
        </a:xfrm>
      </p:grpSpPr>
      <p:sp>
        <p:nvSpPr>
          <p:cNvPr id="1540" name="Google Shape;1540;p6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541" name="Google Shape;1541;p6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9"/>
        <p:cNvGrpSpPr/>
        <p:nvPr/>
      </p:nvGrpSpPr>
      <p:grpSpPr>
        <a:xfrm>
          <a:off x="0" y="0"/>
          <a:ext cx="0" cy="0"/>
          <a:chOff x="0" y="0"/>
          <a:chExt cx="0" cy="0"/>
        </a:xfrm>
      </p:grpSpPr>
      <p:sp>
        <p:nvSpPr>
          <p:cNvPr id="1560" name="Google Shape;1560;p6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561" name="Google Shape;1561;p6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9"/>
        <p:cNvGrpSpPr/>
        <p:nvPr/>
      </p:nvGrpSpPr>
      <p:grpSpPr>
        <a:xfrm>
          <a:off x="0" y="0"/>
          <a:ext cx="0" cy="0"/>
          <a:chOff x="0" y="0"/>
          <a:chExt cx="0" cy="0"/>
        </a:xfrm>
      </p:grpSpPr>
      <p:sp>
        <p:nvSpPr>
          <p:cNvPr id="1580" name="Google Shape;1580;p6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581" name="Google Shape;1581;p6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51" name="Google Shape;251;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5"/>
        <p:cNvGrpSpPr/>
        <p:nvPr/>
      </p:nvGrpSpPr>
      <p:grpSpPr>
        <a:xfrm>
          <a:off x="0" y="0"/>
          <a:ext cx="0" cy="0"/>
          <a:chOff x="0" y="0"/>
          <a:chExt cx="0" cy="0"/>
        </a:xfrm>
      </p:grpSpPr>
      <p:sp>
        <p:nvSpPr>
          <p:cNvPr id="1596" name="Google Shape;1596;p7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597" name="Google Shape;1597;p7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5"/>
        <p:cNvGrpSpPr/>
        <p:nvPr/>
      </p:nvGrpSpPr>
      <p:grpSpPr>
        <a:xfrm>
          <a:off x="0" y="0"/>
          <a:ext cx="0" cy="0"/>
          <a:chOff x="0" y="0"/>
          <a:chExt cx="0" cy="0"/>
        </a:xfrm>
      </p:grpSpPr>
      <p:sp>
        <p:nvSpPr>
          <p:cNvPr id="1616" name="Google Shape;1616;p7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617" name="Google Shape;1617;p7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5"/>
        <p:cNvGrpSpPr/>
        <p:nvPr/>
      </p:nvGrpSpPr>
      <p:grpSpPr>
        <a:xfrm>
          <a:off x="0" y="0"/>
          <a:ext cx="0" cy="0"/>
          <a:chOff x="0" y="0"/>
          <a:chExt cx="0" cy="0"/>
        </a:xfrm>
      </p:grpSpPr>
      <p:sp>
        <p:nvSpPr>
          <p:cNvPr id="1636" name="Google Shape;1636;p7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637" name="Google Shape;1637;p7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3"/>
        <p:cNvGrpSpPr/>
        <p:nvPr/>
      </p:nvGrpSpPr>
      <p:grpSpPr>
        <a:xfrm>
          <a:off x="0" y="0"/>
          <a:ext cx="0" cy="0"/>
          <a:chOff x="0" y="0"/>
          <a:chExt cx="0" cy="0"/>
        </a:xfrm>
      </p:grpSpPr>
      <p:sp>
        <p:nvSpPr>
          <p:cNvPr id="1654" name="Google Shape;1654;p7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655" name="Google Shape;1655;p7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3"/>
        <p:cNvGrpSpPr/>
        <p:nvPr/>
      </p:nvGrpSpPr>
      <p:grpSpPr>
        <a:xfrm>
          <a:off x="0" y="0"/>
          <a:ext cx="0" cy="0"/>
          <a:chOff x="0" y="0"/>
          <a:chExt cx="0" cy="0"/>
        </a:xfrm>
      </p:grpSpPr>
      <p:sp>
        <p:nvSpPr>
          <p:cNvPr id="1674" name="Google Shape;1674;p7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675" name="Google Shape;1675;p7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3"/>
        <p:cNvGrpSpPr/>
        <p:nvPr/>
      </p:nvGrpSpPr>
      <p:grpSpPr>
        <a:xfrm>
          <a:off x="0" y="0"/>
          <a:ext cx="0" cy="0"/>
          <a:chOff x="0" y="0"/>
          <a:chExt cx="0" cy="0"/>
        </a:xfrm>
      </p:grpSpPr>
      <p:sp>
        <p:nvSpPr>
          <p:cNvPr id="1694" name="Google Shape;1694;p7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695" name="Google Shape;1695;p7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4"/>
        <p:cNvGrpSpPr/>
        <p:nvPr/>
      </p:nvGrpSpPr>
      <p:grpSpPr>
        <a:xfrm>
          <a:off x="0" y="0"/>
          <a:ext cx="0" cy="0"/>
          <a:chOff x="0" y="0"/>
          <a:chExt cx="0" cy="0"/>
        </a:xfrm>
      </p:grpSpPr>
      <p:sp>
        <p:nvSpPr>
          <p:cNvPr id="1715" name="Google Shape;1715;p7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716" name="Google Shape;1716;p7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8"/>
        <p:cNvGrpSpPr/>
        <p:nvPr/>
      </p:nvGrpSpPr>
      <p:grpSpPr>
        <a:xfrm>
          <a:off x="0" y="0"/>
          <a:ext cx="0" cy="0"/>
          <a:chOff x="0" y="0"/>
          <a:chExt cx="0" cy="0"/>
        </a:xfrm>
      </p:grpSpPr>
      <p:sp>
        <p:nvSpPr>
          <p:cNvPr id="1739" name="Google Shape;1739;p7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740" name="Google Shape;1740;p7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2"/>
        <p:cNvGrpSpPr/>
        <p:nvPr/>
      </p:nvGrpSpPr>
      <p:grpSpPr>
        <a:xfrm>
          <a:off x="0" y="0"/>
          <a:ext cx="0" cy="0"/>
          <a:chOff x="0" y="0"/>
          <a:chExt cx="0" cy="0"/>
        </a:xfrm>
      </p:grpSpPr>
      <p:sp>
        <p:nvSpPr>
          <p:cNvPr id="1763" name="Google Shape;1763;p7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764" name="Google Shape;1764;p7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0"/>
        <p:cNvGrpSpPr/>
        <p:nvPr/>
      </p:nvGrpSpPr>
      <p:grpSpPr>
        <a:xfrm>
          <a:off x="0" y="0"/>
          <a:ext cx="0" cy="0"/>
          <a:chOff x="0" y="0"/>
          <a:chExt cx="0" cy="0"/>
        </a:xfrm>
      </p:grpSpPr>
      <p:sp>
        <p:nvSpPr>
          <p:cNvPr id="1781" name="Google Shape;1781;p7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782" name="Google Shape;1782;p7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68" name="Google Shape;268;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85" name="Google Shape;285;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48"/>
        <p:cNvGrpSpPr/>
        <p:nvPr/>
      </p:nvGrpSpPr>
      <p:grpSpPr>
        <a:xfrm>
          <a:off x="0" y="0"/>
          <a:ext cx="0" cy="0"/>
          <a:chOff x="0" y="0"/>
          <a:chExt cx="0" cy="0"/>
        </a:xfrm>
      </p:grpSpPr>
      <p:sp>
        <p:nvSpPr>
          <p:cNvPr id="49" name="Google Shape;49;p81"/>
          <p:cNvSpPr txBox="1">
            <a:spLocks noGrp="1"/>
          </p:cNvSpPr>
          <p:nvPr>
            <p:ph type="title"/>
          </p:nvPr>
        </p:nvSpPr>
        <p:spPr>
          <a:xfrm>
            <a:off x="457200" y="122238"/>
            <a:ext cx="7543800" cy="12954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 name="Google Shape;50;p81"/>
          <p:cNvSpPr txBox="1">
            <a:spLocks noGrp="1"/>
          </p:cNvSpPr>
          <p:nvPr>
            <p:ph type="body" idx="1"/>
          </p:nvPr>
        </p:nvSpPr>
        <p:spPr>
          <a:xfrm>
            <a:off x="457200" y="1719263"/>
            <a:ext cx="8229600" cy="4411662"/>
          </a:xfrm>
          <a:prstGeom prst="rect">
            <a:avLst/>
          </a:prstGeom>
          <a:noFill/>
          <a:ln>
            <a:noFill/>
          </a:ln>
        </p:spPr>
        <p:txBody>
          <a:bodyPr spcFirstLastPara="1" wrap="square" lIns="91425" tIns="45700" rIns="91425" bIns="45700" anchor="t" anchorCtr="0">
            <a:noAutofit/>
          </a:bodyPr>
          <a:lstStyle>
            <a:lvl1pPr marL="457200" lvl="0" indent="-308610" algn="l">
              <a:spcBef>
                <a:spcPts val="360"/>
              </a:spcBef>
              <a:spcAft>
                <a:spcPts val="0"/>
              </a:spcAft>
              <a:buSzPts val="1260"/>
              <a:buChar char="●"/>
              <a:defRPr/>
            </a:lvl1pPr>
            <a:lvl2pPr marL="914400" lvl="1" indent="-308610" algn="l">
              <a:spcBef>
                <a:spcPts val="360"/>
              </a:spcBef>
              <a:spcAft>
                <a:spcPts val="0"/>
              </a:spcAft>
              <a:buSzPts val="1260"/>
              <a:buChar char="●"/>
              <a:defRPr/>
            </a:lvl2pPr>
            <a:lvl3pPr marL="1371600" lvl="2" indent="-308610" algn="l">
              <a:spcBef>
                <a:spcPts val="360"/>
              </a:spcBef>
              <a:spcAft>
                <a:spcPts val="0"/>
              </a:spcAft>
              <a:buSzPts val="1260"/>
              <a:buChar char="●"/>
              <a:defRPr/>
            </a:lvl3pPr>
            <a:lvl4pPr marL="1828800" lvl="3" indent="-314325" algn="l">
              <a:spcBef>
                <a:spcPts val="360"/>
              </a:spcBef>
              <a:spcAft>
                <a:spcPts val="0"/>
              </a:spcAft>
              <a:buSzPts val="1350"/>
              <a:buChar char="▪"/>
              <a:defRPr/>
            </a:lvl4pPr>
            <a:lvl5pPr marL="2286000" lvl="4" indent="-320040" algn="l">
              <a:spcBef>
                <a:spcPts val="360"/>
              </a:spcBef>
              <a:spcAft>
                <a:spcPts val="0"/>
              </a:spcAft>
              <a:buSzPts val="1440"/>
              <a:buChar char="▪"/>
              <a:defRPr/>
            </a:lvl5pPr>
            <a:lvl6pPr marL="2743200" lvl="5" indent="-320040" algn="l">
              <a:spcBef>
                <a:spcPts val="360"/>
              </a:spcBef>
              <a:spcAft>
                <a:spcPts val="0"/>
              </a:spcAft>
              <a:buSzPts val="1440"/>
              <a:buChar char="▪"/>
              <a:defRPr/>
            </a:lvl6pPr>
            <a:lvl7pPr marL="3200400" lvl="6" indent="-320040" algn="l">
              <a:spcBef>
                <a:spcPts val="360"/>
              </a:spcBef>
              <a:spcAft>
                <a:spcPts val="0"/>
              </a:spcAft>
              <a:buSzPts val="1440"/>
              <a:buChar char="▪"/>
              <a:defRPr/>
            </a:lvl7pPr>
            <a:lvl8pPr marL="3657600" lvl="7" indent="-320040" algn="l">
              <a:spcBef>
                <a:spcPts val="360"/>
              </a:spcBef>
              <a:spcAft>
                <a:spcPts val="0"/>
              </a:spcAft>
              <a:buSzPts val="1440"/>
              <a:buChar char="▪"/>
              <a:defRPr/>
            </a:lvl8pPr>
            <a:lvl9pPr marL="4114800" lvl="8" indent="-320040" algn="l">
              <a:spcBef>
                <a:spcPts val="360"/>
              </a:spcBef>
              <a:spcAft>
                <a:spcPts val="0"/>
              </a:spcAft>
              <a:buSzPts val="1440"/>
              <a:buChar char="▪"/>
              <a:defRPr/>
            </a:lvl9pPr>
          </a:lstStyle>
          <a:p>
            <a:endParaRPr/>
          </a:p>
        </p:txBody>
      </p:sp>
      <p:sp>
        <p:nvSpPr>
          <p:cNvPr id="51" name="Google Shape;51;p81"/>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81"/>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81"/>
          <p:cNvSpPr txBox="1">
            <a:spLocks noGrp="1"/>
          </p:cNvSpPr>
          <p:nvPr>
            <p:ph type="sldNum" idx="12"/>
          </p:nvPr>
        </p:nvSpPr>
        <p:spPr>
          <a:xfrm>
            <a:off x="7010400" y="0"/>
            <a:ext cx="2133600" cy="457200"/>
          </a:xfrm>
          <a:prstGeom prst="rect">
            <a:avLst/>
          </a:prstGeom>
          <a:noFill/>
          <a:ln>
            <a:noFill/>
          </a:ln>
        </p:spPr>
        <p:txBody>
          <a:bodyPr spcFirstLastPara="1" wrap="square" lIns="91425" tIns="45700" rIns="91425" bIns="45700" anchor="t" anchorCtr="0">
            <a:noAutofit/>
          </a:bodyPr>
          <a:lstStyle>
            <a:lvl1pPr marL="0" lvl="0" indent="0" algn="r">
              <a:spcBef>
                <a:spcPts val="0"/>
              </a:spcBef>
              <a:spcAft>
                <a:spcPts val="0"/>
              </a:spcAft>
              <a:buNone/>
              <a:defRPr sz="1000" b="0" i="0" u="none" strike="noStrike" cap="none">
                <a:solidFill>
                  <a:schemeClr val="dk1"/>
                </a:solidFill>
                <a:latin typeface="Arial"/>
                <a:ea typeface="Arial"/>
                <a:cs typeface="Arial"/>
                <a:sym typeface="Arial"/>
              </a:defRPr>
            </a:lvl1pPr>
            <a:lvl2pPr marL="0" lvl="1" indent="0" algn="r">
              <a:spcBef>
                <a:spcPts val="0"/>
              </a:spcBef>
              <a:spcAft>
                <a:spcPts val="0"/>
              </a:spcAft>
              <a:buNone/>
              <a:defRPr sz="1000" b="0" i="0" u="none" strike="noStrike" cap="none">
                <a:solidFill>
                  <a:schemeClr val="dk1"/>
                </a:solidFill>
                <a:latin typeface="Arial"/>
                <a:ea typeface="Arial"/>
                <a:cs typeface="Arial"/>
                <a:sym typeface="Arial"/>
              </a:defRPr>
            </a:lvl2pPr>
            <a:lvl3pPr marL="0" lvl="2" indent="0" algn="r">
              <a:spcBef>
                <a:spcPts val="0"/>
              </a:spcBef>
              <a:spcAft>
                <a:spcPts val="0"/>
              </a:spcAft>
              <a:buNone/>
              <a:defRPr sz="1000" b="0" i="0" u="none" strike="noStrike" cap="none">
                <a:solidFill>
                  <a:schemeClr val="dk1"/>
                </a:solidFill>
                <a:latin typeface="Arial"/>
                <a:ea typeface="Arial"/>
                <a:cs typeface="Arial"/>
                <a:sym typeface="Arial"/>
              </a:defRPr>
            </a:lvl3pPr>
            <a:lvl4pPr marL="0" lvl="3" indent="0" algn="r">
              <a:spcBef>
                <a:spcPts val="0"/>
              </a:spcBef>
              <a:spcAft>
                <a:spcPts val="0"/>
              </a:spcAft>
              <a:buNone/>
              <a:defRPr sz="1000" b="0" i="0" u="none" strike="noStrike" cap="none">
                <a:solidFill>
                  <a:schemeClr val="dk1"/>
                </a:solidFill>
                <a:latin typeface="Arial"/>
                <a:ea typeface="Arial"/>
                <a:cs typeface="Arial"/>
                <a:sym typeface="Arial"/>
              </a:defRPr>
            </a:lvl4pPr>
            <a:lvl5pPr marL="0" lvl="4" indent="0" algn="r">
              <a:spcBef>
                <a:spcPts val="0"/>
              </a:spcBef>
              <a:spcAft>
                <a:spcPts val="0"/>
              </a:spcAft>
              <a:buNone/>
              <a:defRPr sz="1000" b="0" i="0" u="none" strike="noStrike" cap="none">
                <a:solidFill>
                  <a:schemeClr val="dk1"/>
                </a:solidFill>
                <a:latin typeface="Arial"/>
                <a:ea typeface="Arial"/>
                <a:cs typeface="Arial"/>
                <a:sym typeface="Arial"/>
              </a:defRPr>
            </a:lvl5pPr>
            <a:lvl6pPr marL="0" lvl="5" indent="0" algn="r">
              <a:spcBef>
                <a:spcPts val="0"/>
              </a:spcBef>
              <a:spcAft>
                <a:spcPts val="0"/>
              </a:spcAft>
              <a:buNone/>
              <a:defRPr sz="1000" b="0" i="0" u="none" strike="noStrike" cap="none">
                <a:solidFill>
                  <a:schemeClr val="dk1"/>
                </a:solidFill>
                <a:latin typeface="Arial"/>
                <a:ea typeface="Arial"/>
                <a:cs typeface="Arial"/>
                <a:sym typeface="Arial"/>
              </a:defRPr>
            </a:lvl6pPr>
            <a:lvl7pPr marL="0" lvl="6" indent="0" algn="r">
              <a:spcBef>
                <a:spcPts val="0"/>
              </a:spcBef>
              <a:spcAft>
                <a:spcPts val="0"/>
              </a:spcAft>
              <a:buNone/>
              <a:defRPr sz="1000" b="0" i="0" u="none" strike="noStrike" cap="none">
                <a:solidFill>
                  <a:schemeClr val="dk1"/>
                </a:solidFill>
                <a:latin typeface="Arial"/>
                <a:ea typeface="Arial"/>
                <a:cs typeface="Arial"/>
                <a:sym typeface="Arial"/>
              </a:defRPr>
            </a:lvl7pPr>
            <a:lvl8pPr marL="0" lvl="7" indent="0" algn="r">
              <a:spcBef>
                <a:spcPts val="0"/>
              </a:spcBef>
              <a:spcAft>
                <a:spcPts val="0"/>
              </a:spcAft>
              <a:buNone/>
              <a:defRPr sz="1000" b="0" i="0" u="none" strike="noStrike" cap="none">
                <a:solidFill>
                  <a:schemeClr val="dk1"/>
                </a:solidFill>
                <a:latin typeface="Arial"/>
                <a:ea typeface="Arial"/>
                <a:cs typeface="Arial"/>
                <a:sym typeface="Arial"/>
              </a:defRPr>
            </a:lvl8pPr>
            <a:lvl9pPr marL="0" lvl="8" indent="0" algn="r">
              <a:spcBef>
                <a:spcPts val="0"/>
              </a:spcBef>
              <a:spcAft>
                <a:spcPts val="0"/>
              </a:spcAft>
              <a:buNone/>
              <a:defRPr sz="10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39"/>
        <p:cNvGrpSpPr/>
        <p:nvPr/>
      </p:nvGrpSpPr>
      <p:grpSpPr>
        <a:xfrm>
          <a:off x="0" y="0"/>
          <a:ext cx="0" cy="0"/>
          <a:chOff x="0" y="0"/>
          <a:chExt cx="0" cy="0"/>
        </a:xfrm>
      </p:grpSpPr>
      <p:sp>
        <p:nvSpPr>
          <p:cNvPr id="140" name="Google Shape;140;p90"/>
          <p:cNvSpPr txBox="1">
            <a:spLocks noGrp="1"/>
          </p:cNvSpPr>
          <p:nvPr>
            <p:ph type="title"/>
          </p:nvPr>
        </p:nvSpPr>
        <p:spPr>
          <a:xfrm>
            <a:off x="457200" y="122238"/>
            <a:ext cx="7543800" cy="12954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1" name="Google Shape;141;p90"/>
          <p:cNvSpPr txBox="1">
            <a:spLocks noGrp="1"/>
          </p:cNvSpPr>
          <p:nvPr>
            <p:ph type="body" idx="1"/>
          </p:nvPr>
        </p:nvSpPr>
        <p:spPr>
          <a:xfrm rot="5400000">
            <a:off x="2366169" y="-189706"/>
            <a:ext cx="4411662" cy="8229600"/>
          </a:xfrm>
          <a:prstGeom prst="rect">
            <a:avLst/>
          </a:prstGeom>
          <a:noFill/>
          <a:ln>
            <a:noFill/>
          </a:ln>
        </p:spPr>
        <p:txBody>
          <a:bodyPr spcFirstLastPara="1" wrap="square" lIns="91425" tIns="45700" rIns="91425" bIns="45700" anchor="t" anchorCtr="0">
            <a:noAutofit/>
          </a:bodyPr>
          <a:lstStyle>
            <a:lvl1pPr marL="457200" lvl="0" indent="-308610" algn="l">
              <a:spcBef>
                <a:spcPts val="360"/>
              </a:spcBef>
              <a:spcAft>
                <a:spcPts val="0"/>
              </a:spcAft>
              <a:buSzPts val="1260"/>
              <a:buChar char="●"/>
              <a:defRPr/>
            </a:lvl1pPr>
            <a:lvl2pPr marL="914400" lvl="1" indent="-308610" algn="l">
              <a:spcBef>
                <a:spcPts val="360"/>
              </a:spcBef>
              <a:spcAft>
                <a:spcPts val="0"/>
              </a:spcAft>
              <a:buSzPts val="1260"/>
              <a:buChar char="●"/>
              <a:defRPr/>
            </a:lvl2pPr>
            <a:lvl3pPr marL="1371600" lvl="2" indent="-308610" algn="l">
              <a:spcBef>
                <a:spcPts val="360"/>
              </a:spcBef>
              <a:spcAft>
                <a:spcPts val="0"/>
              </a:spcAft>
              <a:buSzPts val="1260"/>
              <a:buChar char="●"/>
              <a:defRPr/>
            </a:lvl3pPr>
            <a:lvl4pPr marL="1828800" lvl="3" indent="-314325" algn="l">
              <a:spcBef>
                <a:spcPts val="360"/>
              </a:spcBef>
              <a:spcAft>
                <a:spcPts val="0"/>
              </a:spcAft>
              <a:buSzPts val="1350"/>
              <a:buChar char="▪"/>
              <a:defRPr/>
            </a:lvl4pPr>
            <a:lvl5pPr marL="2286000" lvl="4" indent="-320040" algn="l">
              <a:spcBef>
                <a:spcPts val="360"/>
              </a:spcBef>
              <a:spcAft>
                <a:spcPts val="0"/>
              </a:spcAft>
              <a:buSzPts val="1440"/>
              <a:buChar char="▪"/>
              <a:defRPr/>
            </a:lvl5pPr>
            <a:lvl6pPr marL="2743200" lvl="5" indent="-320040" algn="l">
              <a:spcBef>
                <a:spcPts val="360"/>
              </a:spcBef>
              <a:spcAft>
                <a:spcPts val="0"/>
              </a:spcAft>
              <a:buSzPts val="1440"/>
              <a:buChar char="▪"/>
              <a:defRPr/>
            </a:lvl6pPr>
            <a:lvl7pPr marL="3200400" lvl="6" indent="-320040" algn="l">
              <a:spcBef>
                <a:spcPts val="360"/>
              </a:spcBef>
              <a:spcAft>
                <a:spcPts val="0"/>
              </a:spcAft>
              <a:buSzPts val="1440"/>
              <a:buChar char="▪"/>
              <a:defRPr/>
            </a:lvl7pPr>
            <a:lvl8pPr marL="3657600" lvl="7" indent="-320040" algn="l">
              <a:spcBef>
                <a:spcPts val="360"/>
              </a:spcBef>
              <a:spcAft>
                <a:spcPts val="0"/>
              </a:spcAft>
              <a:buSzPts val="1440"/>
              <a:buChar char="▪"/>
              <a:defRPr/>
            </a:lvl8pPr>
            <a:lvl9pPr marL="4114800" lvl="8" indent="-320040" algn="l">
              <a:spcBef>
                <a:spcPts val="360"/>
              </a:spcBef>
              <a:spcAft>
                <a:spcPts val="0"/>
              </a:spcAft>
              <a:buSzPts val="1440"/>
              <a:buChar char="▪"/>
              <a:defRPr/>
            </a:lvl9pPr>
          </a:lstStyle>
          <a:p>
            <a:endParaRPr/>
          </a:p>
        </p:txBody>
      </p:sp>
      <p:sp>
        <p:nvSpPr>
          <p:cNvPr id="142" name="Google Shape;142;p90"/>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3" name="Google Shape;143;p90"/>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4" name="Google Shape;144;p90"/>
          <p:cNvSpPr txBox="1">
            <a:spLocks noGrp="1"/>
          </p:cNvSpPr>
          <p:nvPr>
            <p:ph type="sldNum" idx="12"/>
          </p:nvPr>
        </p:nvSpPr>
        <p:spPr>
          <a:xfrm>
            <a:off x="7010400" y="0"/>
            <a:ext cx="2133600" cy="457200"/>
          </a:xfrm>
          <a:prstGeom prst="rect">
            <a:avLst/>
          </a:prstGeom>
          <a:noFill/>
          <a:ln>
            <a:noFill/>
          </a:ln>
        </p:spPr>
        <p:txBody>
          <a:bodyPr spcFirstLastPara="1" wrap="square" lIns="91425" tIns="45700" rIns="91425" bIns="45700" anchor="t" anchorCtr="0">
            <a:noAutofit/>
          </a:bodyPr>
          <a:lstStyle>
            <a:lvl1pPr marL="0" lvl="0" indent="0" algn="r">
              <a:spcBef>
                <a:spcPts val="0"/>
              </a:spcBef>
              <a:spcAft>
                <a:spcPts val="0"/>
              </a:spcAft>
              <a:buNone/>
              <a:defRPr sz="1000">
                <a:solidFill>
                  <a:schemeClr val="dk1"/>
                </a:solidFill>
                <a:latin typeface="Arial"/>
                <a:ea typeface="Arial"/>
                <a:cs typeface="Arial"/>
                <a:sym typeface="Arial"/>
              </a:defRPr>
            </a:lvl1pPr>
            <a:lvl2pPr marL="0" lvl="1" indent="0" algn="r">
              <a:spcBef>
                <a:spcPts val="0"/>
              </a:spcBef>
              <a:spcAft>
                <a:spcPts val="0"/>
              </a:spcAft>
              <a:buNone/>
              <a:defRPr sz="1000">
                <a:solidFill>
                  <a:schemeClr val="dk1"/>
                </a:solidFill>
                <a:latin typeface="Arial"/>
                <a:ea typeface="Arial"/>
                <a:cs typeface="Arial"/>
                <a:sym typeface="Arial"/>
              </a:defRPr>
            </a:lvl2pPr>
            <a:lvl3pPr marL="0" lvl="2" indent="0" algn="r">
              <a:spcBef>
                <a:spcPts val="0"/>
              </a:spcBef>
              <a:spcAft>
                <a:spcPts val="0"/>
              </a:spcAft>
              <a:buNone/>
              <a:defRPr sz="1000">
                <a:solidFill>
                  <a:schemeClr val="dk1"/>
                </a:solidFill>
                <a:latin typeface="Arial"/>
                <a:ea typeface="Arial"/>
                <a:cs typeface="Arial"/>
                <a:sym typeface="Arial"/>
              </a:defRPr>
            </a:lvl3pPr>
            <a:lvl4pPr marL="0" lvl="3" indent="0" algn="r">
              <a:spcBef>
                <a:spcPts val="0"/>
              </a:spcBef>
              <a:spcAft>
                <a:spcPts val="0"/>
              </a:spcAft>
              <a:buNone/>
              <a:defRPr sz="1000">
                <a:solidFill>
                  <a:schemeClr val="dk1"/>
                </a:solidFill>
                <a:latin typeface="Arial"/>
                <a:ea typeface="Arial"/>
                <a:cs typeface="Arial"/>
                <a:sym typeface="Arial"/>
              </a:defRPr>
            </a:lvl4pPr>
            <a:lvl5pPr marL="0" lvl="4" indent="0" algn="r">
              <a:spcBef>
                <a:spcPts val="0"/>
              </a:spcBef>
              <a:spcAft>
                <a:spcPts val="0"/>
              </a:spcAft>
              <a:buNone/>
              <a:defRPr sz="1000">
                <a:solidFill>
                  <a:schemeClr val="dk1"/>
                </a:solidFill>
                <a:latin typeface="Arial"/>
                <a:ea typeface="Arial"/>
                <a:cs typeface="Arial"/>
                <a:sym typeface="Arial"/>
              </a:defRPr>
            </a:lvl5pPr>
            <a:lvl6pPr marL="0" lvl="5" indent="0" algn="r">
              <a:spcBef>
                <a:spcPts val="0"/>
              </a:spcBef>
              <a:spcAft>
                <a:spcPts val="0"/>
              </a:spcAft>
              <a:buNone/>
              <a:defRPr sz="1000">
                <a:solidFill>
                  <a:schemeClr val="dk1"/>
                </a:solidFill>
                <a:latin typeface="Arial"/>
                <a:ea typeface="Arial"/>
                <a:cs typeface="Arial"/>
                <a:sym typeface="Arial"/>
              </a:defRPr>
            </a:lvl6pPr>
            <a:lvl7pPr marL="0" lvl="6" indent="0" algn="r">
              <a:spcBef>
                <a:spcPts val="0"/>
              </a:spcBef>
              <a:spcAft>
                <a:spcPts val="0"/>
              </a:spcAft>
              <a:buNone/>
              <a:defRPr sz="1000">
                <a:solidFill>
                  <a:schemeClr val="dk1"/>
                </a:solidFill>
                <a:latin typeface="Arial"/>
                <a:ea typeface="Arial"/>
                <a:cs typeface="Arial"/>
                <a:sym typeface="Arial"/>
              </a:defRPr>
            </a:lvl7pPr>
            <a:lvl8pPr marL="0" lvl="7" indent="0" algn="r">
              <a:spcBef>
                <a:spcPts val="0"/>
              </a:spcBef>
              <a:spcAft>
                <a:spcPts val="0"/>
              </a:spcAft>
              <a:buNone/>
              <a:defRPr sz="1000">
                <a:solidFill>
                  <a:schemeClr val="dk1"/>
                </a:solidFill>
                <a:latin typeface="Arial"/>
                <a:ea typeface="Arial"/>
                <a:cs typeface="Arial"/>
                <a:sym typeface="Arial"/>
              </a:defRPr>
            </a:lvl8pPr>
            <a:lvl9pPr marL="0" lvl="8" indent="0" algn="r">
              <a:spcBef>
                <a:spcPts val="0"/>
              </a:spcBef>
              <a:spcAft>
                <a:spcPts val="0"/>
              </a:spcAft>
              <a:buNone/>
              <a:defRPr sz="10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45"/>
        <p:cNvGrpSpPr/>
        <p:nvPr/>
      </p:nvGrpSpPr>
      <p:grpSpPr>
        <a:xfrm>
          <a:off x="0" y="0"/>
          <a:ext cx="0" cy="0"/>
          <a:chOff x="0" y="0"/>
          <a:chExt cx="0" cy="0"/>
        </a:xfrm>
      </p:grpSpPr>
      <p:sp>
        <p:nvSpPr>
          <p:cNvPr id="146" name="Google Shape;146;p91"/>
          <p:cNvSpPr txBox="1">
            <a:spLocks noGrp="1"/>
          </p:cNvSpPr>
          <p:nvPr>
            <p:ph type="title"/>
          </p:nvPr>
        </p:nvSpPr>
        <p:spPr>
          <a:xfrm rot="5400000">
            <a:off x="4653757" y="2097882"/>
            <a:ext cx="6008687" cy="20574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7" name="Google Shape;147;p91"/>
          <p:cNvSpPr txBox="1">
            <a:spLocks noGrp="1"/>
          </p:cNvSpPr>
          <p:nvPr>
            <p:ph type="body" idx="1"/>
          </p:nvPr>
        </p:nvSpPr>
        <p:spPr>
          <a:xfrm rot="5400000">
            <a:off x="462756" y="116681"/>
            <a:ext cx="6008687" cy="6019800"/>
          </a:xfrm>
          <a:prstGeom prst="rect">
            <a:avLst/>
          </a:prstGeom>
          <a:noFill/>
          <a:ln>
            <a:noFill/>
          </a:ln>
        </p:spPr>
        <p:txBody>
          <a:bodyPr spcFirstLastPara="1" wrap="square" lIns="91425" tIns="45700" rIns="91425" bIns="45700" anchor="t" anchorCtr="0">
            <a:noAutofit/>
          </a:bodyPr>
          <a:lstStyle>
            <a:lvl1pPr marL="457200" lvl="0" indent="-308610" algn="l">
              <a:spcBef>
                <a:spcPts val="360"/>
              </a:spcBef>
              <a:spcAft>
                <a:spcPts val="0"/>
              </a:spcAft>
              <a:buSzPts val="1260"/>
              <a:buChar char="●"/>
              <a:defRPr/>
            </a:lvl1pPr>
            <a:lvl2pPr marL="914400" lvl="1" indent="-308610" algn="l">
              <a:spcBef>
                <a:spcPts val="360"/>
              </a:spcBef>
              <a:spcAft>
                <a:spcPts val="0"/>
              </a:spcAft>
              <a:buSzPts val="1260"/>
              <a:buChar char="●"/>
              <a:defRPr/>
            </a:lvl2pPr>
            <a:lvl3pPr marL="1371600" lvl="2" indent="-308610" algn="l">
              <a:spcBef>
                <a:spcPts val="360"/>
              </a:spcBef>
              <a:spcAft>
                <a:spcPts val="0"/>
              </a:spcAft>
              <a:buSzPts val="1260"/>
              <a:buChar char="●"/>
              <a:defRPr/>
            </a:lvl3pPr>
            <a:lvl4pPr marL="1828800" lvl="3" indent="-314325" algn="l">
              <a:spcBef>
                <a:spcPts val="360"/>
              </a:spcBef>
              <a:spcAft>
                <a:spcPts val="0"/>
              </a:spcAft>
              <a:buSzPts val="1350"/>
              <a:buChar char="▪"/>
              <a:defRPr/>
            </a:lvl4pPr>
            <a:lvl5pPr marL="2286000" lvl="4" indent="-320040" algn="l">
              <a:spcBef>
                <a:spcPts val="360"/>
              </a:spcBef>
              <a:spcAft>
                <a:spcPts val="0"/>
              </a:spcAft>
              <a:buSzPts val="1440"/>
              <a:buChar char="▪"/>
              <a:defRPr/>
            </a:lvl5pPr>
            <a:lvl6pPr marL="2743200" lvl="5" indent="-320040" algn="l">
              <a:spcBef>
                <a:spcPts val="360"/>
              </a:spcBef>
              <a:spcAft>
                <a:spcPts val="0"/>
              </a:spcAft>
              <a:buSzPts val="1440"/>
              <a:buChar char="▪"/>
              <a:defRPr/>
            </a:lvl6pPr>
            <a:lvl7pPr marL="3200400" lvl="6" indent="-320040" algn="l">
              <a:spcBef>
                <a:spcPts val="360"/>
              </a:spcBef>
              <a:spcAft>
                <a:spcPts val="0"/>
              </a:spcAft>
              <a:buSzPts val="1440"/>
              <a:buChar char="▪"/>
              <a:defRPr/>
            </a:lvl7pPr>
            <a:lvl8pPr marL="3657600" lvl="7" indent="-320040" algn="l">
              <a:spcBef>
                <a:spcPts val="360"/>
              </a:spcBef>
              <a:spcAft>
                <a:spcPts val="0"/>
              </a:spcAft>
              <a:buSzPts val="1440"/>
              <a:buChar char="▪"/>
              <a:defRPr/>
            </a:lvl8pPr>
            <a:lvl9pPr marL="4114800" lvl="8" indent="-320040" algn="l">
              <a:spcBef>
                <a:spcPts val="360"/>
              </a:spcBef>
              <a:spcAft>
                <a:spcPts val="0"/>
              </a:spcAft>
              <a:buSzPts val="1440"/>
              <a:buChar char="▪"/>
              <a:defRPr/>
            </a:lvl9pPr>
          </a:lstStyle>
          <a:p>
            <a:endParaRPr/>
          </a:p>
        </p:txBody>
      </p:sp>
      <p:sp>
        <p:nvSpPr>
          <p:cNvPr id="148" name="Google Shape;148;p91"/>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9" name="Google Shape;149;p91"/>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0" name="Google Shape;150;p91"/>
          <p:cNvSpPr txBox="1">
            <a:spLocks noGrp="1"/>
          </p:cNvSpPr>
          <p:nvPr>
            <p:ph type="sldNum" idx="12"/>
          </p:nvPr>
        </p:nvSpPr>
        <p:spPr>
          <a:xfrm>
            <a:off x="7010400" y="0"/>
            <a:ext cx="2133600" cy="457200"/>
          </a:xfrm>
          <a:prstGeom prst="rect">
            <a:avLst/>
          </a:prstGeom>
          <a:noFill/>
          <a:ln>
            <a:noFill/>
          </a:ln>
        </p:spPr>
        <p:txBody>
          <a:bodyPr spcFirstLastPara="1" wrap="square" lIns="91425" tIns="45700" rIns="91425" bIns="45700" anchor="t" anchorCtr="0">
            <a:noAutofit/>
          </a:bodyPr>
          <a:lstStyle>
            <a:lvl1pPr marL="0" lvl="0" indent="0" algn="r">
              <a:spcBef>
                <a:spcPts val="0"/>
              </a:spcBef>
              <a:spcAft>
                <a:spcPts val="0"/>
              </a:spcAft>
              <a:buNone/>
              <a:defRPr sz="1000">
                <a:solidFill>
                  <a:schemeClr val="dk1"/>
                </a:solidFill>
                <a:latin typeface="Arial"/>
                <a:ea typeface="Arial"/>
                <a:cs typeface="Arial"/>
                <a:sym typeface="Arial"/>
              </a:defRPr>
            </a:lvl1pPr>
            <a:lvl2pPr marL="0" lvl="1" indent="0" algn="r">
              <a:spcBef>
                <a:spcPts val="0"/>
              </a:spcBef>
              <a:spcAft>
                <a:spcPts val="0"/>
              </a:spcAft>
              <a:buNone/>
              <a:defRPr sz="1000">
                <a:solidFill>
                  <a:schemeClr val="dk1"/>
                </a:solidFill>
                <a:latin typeface="Arial"/>
                <a:ea typeface="Arial"/>
                <a:cs typeface="Arial"/>
                <a:sym typeface="Arial"/>
              </a:defRPr>
            </a:lvl2pPr>
            <a:lvl3pPr marL="0" lvl="2" indent="0" algn="r">
              <a:spcBef>
                <a:spcPts val="0"/>
              </a:spcBef>
              <a:spcAft>
                <a:spcPts val="0"/>
              </a:spcAft>
              <a:buNone/>
              <a:defRPr sz="1000">
                <a:solidFill>
                  <a:schemeClr val="dk1"/>
                </a:solidFill>
                <a:latin typeface="Arial"/>
                <a:ea typeface="Arial"/>
                <a:cs typeface="Arial"/>
                <a:sym typeface="Arial"/>
              </a:defRPr>
            </a:lvl3pPr>
            <a:lvl4pPr marL="0" lvl="3" indent="0" algn="r">
              <a:spcBef>
                <a:spcPts val="0"/>
              </a:spcBef>
              <a:spcAft>
                <a:spcPts val="0"/>
              </a:spcAft>
              <a:buNone/>
              <a:defRPr sz="1000">
                <a:solidFill>
                  <a:schemeClr val="dk1"/>
                </a:solidFill>
                <a:latin typeface="Arial"/>
                <a:ea typeface="Arial"/>
                <a:cs typeface="Arial"/>
                <a:sym typeface="Arial"/>
              </a:defRPr>
            </a:lvl4pPr>
            <a:lvl5pPr marL="0" lvl="4" indent="0" algn="r">
              <a:spcBef>
                <a:spcPts val="0"/>
              </a:spcBef>
              <a:spcAft>
                <a:spcPts val="0"/>
              </a:spcAft>
              <a:buNone/>
              <a:defRPr sz="1000">
                <a:solidFill>
                  <a:schemeClr val="dk1"/>
                </a:solidFill>
                <a:latin typeface="Arial"/>
                <a:ea typeface="Arial"/>
                <a:cs typeface="Arial"/>
                <a:sym typeface="Arial"/>
              </a:defRPr>
            </a:lvl5pPr>
            <a:lvl6pPr marL="0" lvl="5" indent="0" algn="r">
              <a:spcBef>
                <a:spcPts val="0"/>
              </a:spcBef>
              <a:spcAft>
                <a:spcPts val="0"/>
              </a:spcAft>
              <a:buNone/>
              <a:defRPr sz="1000">
                <a:solidFill>
                  <a:schemeClr val="dk1"/>
                </a:solidFill>
                <a:latin typeface="Arial"/>
                <a:ea typeface="Arial"/>
                <a:cs typeface="Arial"/>
                <a:sym typeface="Arial"/>
              </a:defRPr>
            </a:lvl6pPr>
            <a:lvl7pPr marL="0" lvl="6" indent="0" algn="r">
              <a:spcBef>
                <a:spcPts val="0"/>
              </a:spcBef>
              <a:spcAft>
                <a:spcPts val="0"/>
              </a:spcAft>
              <a:buNone/>
              <a:defRPr sz="1000">
                <a:solidFill>
                  <a:schemeClr val="dk1"/>
                </a:solidFill>
                <a:latin typeface="Arial"/>
                <a:ea typeface="Arial"/>
                <a:cs typeface="Arial"/>
                <a:sym typeface="Arial"/>
              </a:defRPr>
            </a:lvl7pPr>
            <a:lvl8pPr marL="0" lvl="7" indent="0" algn="r">
              <a:spcBef>
                <a:spcPts val="0"/>
              </a:spcBef>
              <a:spcAft>
                <a:spcPts val="0"/>
              </a:spcAft>
              <a:buNone/>
              <a:defRPr sz="1000">
                <a:solidFill>
                  <a:schemeClr val="dk1"/>
                </a:solidFill>
                <a:latin typeface="Arial"/>
                <a:ea typeface="Arial"/>
                <a:cs typeface="Arial"/>
                <a:sym typeface="Arial"/>
              </a:defRPr>
            </a:lvl8pPr>
            <a:lvl9pPr marL="0" lvl="8" indent="0" algn="r">
              <a:spcBef>
                <a:spcPts val="0"/>
              </a:spcBef>
              <a:spcAft>
                <a:spcPts val="0"/>
              </a:spcAft>
              <a:buNone/>
              <a:defRPr sz="10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82"/>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82"/>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82"/>
          <p:cNvSpPr txBox="1">
            <a:spLocks noGrp="1"/>
          </p:cNvSpPr>
          <p:nvPr>
            <p:ph type="sldNum" idx="12"/>
          </p:nvPr>
        </p:nvSpPr>
        <p:spPr>
          <a:xfrm>
            <a:off x="7010400" y="0"/>
            <a:ext cx="2133600" cy="457200"/>
          </a:xfrm>
          <a:prstGeom prst="rect">
            <a:avLst/>
          </a:prstGeom>
          <a:noFill/>
          <a:ln>
            <a:noFill/>
          </a:ln>
        </p:spPr>
        <p:txBody>
          <a:bodyPr spcFirstLastPara="1" wrap="square" lIns="91425" tIns="45700" rIns="91425" bIns="45700" anchor="t" anchorCtr="0">
            <a:noAutofit/>
          </a:bodyPr>
          <a:lstStyle>
            <a:lvl1pPr marL="0" lvl="0" indent="0" algn="r">
              <a:spcBef>
                <a:spcPts val="0"/>
              </a:spcBef>
              <a:spcAft>
                <a:spcPts val="0"/>
              </a:spcAft>
              <a:buNone/>
              <a:defRPr sz="1000">
                <a:solidFill>
                  <a:schemeClr val="dk1"/>
                </a:solidFill>
                <a:latin typeface="Arial"/>
                <a:ea typeface="Arial"/>
                <a:cs typeface="Arial"/>
                <a:sym typeface="Arial"/>
              </a:defRPr>
            </a:lvl1pPr>
            <a:lvl2pPr marL="0" lvl="1" indent="0" algn="r">
              <a:spcBef>
                <a:spcPts val="0"/>
              </a:spcBef>
              <a:spcAft>
                <a:spcPts val="0"/>
              </a:spcAft>
              <a:buNone/>
              <a:defRPr sz="1000">
                <a:solidFill>
                  <a:schemeClr val="dk1"/>
                </a:solidFill>
                <a:latin typeface="Arial"/>
                <a:ea typeface="Arial"/>
                <a:cs typeface="Arial"/>
                <a:sym typeface="Arial"/>
              </a:defRPr>
            </a:lvl2pPr>
            <a:lvl3pPr marL="0" lvl="2" indent="0" algn="r">
              <a:spcBef>
                <a:spcPts val="0"/>
              </a:spcBef>
              <a:spcAft>
                <a:spcPts val="0"/>
              </a:spcAft>
              <a:buNone/>
              <a:defRPr sz="1000">
                <a:solidFill>
                  <a:schemeClr val="dk1"/>
                </a:solidFill>
                <a:latin typeface="Arial"/>
                <a:ea typeface="Arial"/>
                <a:cs typeface="Arial"/>
                <a:sym typeface="Arial"/>
              </a:defRPr>
            </a:lvl3pPr>
            <a:lvl4pPr marL="0" lvl="3" indent="0" algn="r">
              <a:spcBef>
                <a:spcPts val="0"/>
              </a:spcBef>
              <a:spcAft>
                <a:spcPts val="0"/>
              </a:spcAft>
              <a:buNone/>
              <a:defRPr sz="1000">
                <a:solidFill>
                  <a:schemeClr val="dk1"/>
                </a:solidFill>
                <a:latin typeface="Arial"/>
                <a:ea typeface="Arial"/>
                <a:cs typeface="Arial"/>
                <a:sym typeface="Arial"/>
              </a:defRPr>
            </a:lvl4pPr>
            <a:lvl5pPr marL="0" lvl="4" indent="0" algn="r">
              <a:spcBef>
                <a:spcPts val="0"/>
              </a:spcBef>
              <a:spcAft>
                <a:spcPts val="0"/>
              </a:spcAft>
              <a:buNone/>
              <a:defRPr sz="1000">
                <a:solidFill>
                  <a:schemeClr val="dk1"/>
                </a:solidFill>
                <a:latin typeface="Arial"/>
                <a:ea typeface="Arial"/>
                <a:cs typeface="Arial"/>
                <a:sym typeface="Arial"/>
              </a:defRPr>
            </a:lvl5pPr>
            <a:lvl6pPr marL="0" lvl="5" indent="0" algn="r">
              <a:spcBef>
                <a:spcPts val="0"/>
              </a:spcBef>
              <a:spcAft>
                <a:spcPts val="0"/>
              </a:spcAft>
              <a:buNone/>
              <a:defRPr sz="1000">
                <a:solidFill>
                  <a:schemeClr val="dk1"/>
                </a:solidFill>
                <a:latin typeface="Arial"/>
                <a:ea typeface="Arial"/>
                <a:cs typeface="Arial"/>
                <a:sym typeface="Arial"/>
              </a:defRPr>
            </a:lvl6pPr>
            <a:lvl7pPr marL="0" lvl="6" indent="0" algn="r">
              <a:spcBef>
                <a:spcPts val="0"/>
              </a:spcBef>
              <a:spcAft>
                <a:spcPts val="0"/>
              </a:spcAft>
              <a:buNone/>
              <a:defRPr sz="1000">
                <a:solidFill>
                  <a:schemeClr val="dk1"/>
                </a:solidFill>
                <a:latin typeface="Arial"/>
                <a:ea typeface="Arial"/>
                <a:cs typeface="Arial"/>
                <a:sym typeface="Arial"/>
              </a:defRPr>
            </a:lvl7pPr>
            <a:lvl8pPr marL="0" lvl="7" indent="0" algn="r">
              <a:spcBef>
                <a:spcPts val="0"/>
              </a:spcBef>
              <a:spcAft>
                <a:spcPts val="0"/>
              </a:spcAft>
              <a:buNone/>
              <a:defRPr sz="1000">
                <a:solidFill>
                  <a:schemeClr val="dk1"/>
                </a:solidFill>
                <a:latin typeface="Arial"/>
                <a:ea typeface="Arial"/>
                <a:cs typeface="Arial"/>
                <a:sym typeface="Arial"/>
              </a:defRPr>
            </a:lvl8pPr>
            <a:lvl9pPr marL="0" lvl="8" indent="0" algn="r">
              <a:spcBef>
                <a:spcPts val="0"/>
              </a:spcBef>
              <a:spcAft>
                <a:spcPts val="0"/>
              </a:spcAft>
              <a:buNone/>
              <a:defRPr sz="10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58"/>
        <p:cNvGrpSpPr/>
        <p:nvPr/>
      </p:nvGrpSpPr>
      <p:grpSpPr>
        <a:xfrm>
          <a:off x="0" y="0"/>
          <a:ext cx="0" cy="0"/>
          <a:chOff x="0" y="0"/>
          <a:chExt cx="0" cy="0"/>
        </a:xfrm>
      </p:grpSpPr>
      <p:cxnSp>
        <p:nvCxnSpPr>
          <p:cNvPr id="59" name="Google Shape;59;p83"/>
          <p:cNvCxnSpPr/>
          <p:nvPr/>
        </p:nvCxnSpPr>
        <p:spPr>
          <a:xfrm>
            <a:off x="7315200" y="1066800"/>
            <a:ext cx="0" cy="4495800"/>
          </a:xfrm>
          <a:prstGeom prst="straightConnector1">
            <a:avLst/>
          </a:prstGeom>
          <a:noFill/>
          <a:ln w="9525" cap="flat" cmpd="sng">
            <a:solidFill>
              <a:schemeClr val="dk1"/>
            </a:solidFill>
            <a:prstDash val="solid"/>
            <a:round/>
            <a:headEnd type="none" w="med" len="med"/>
            <a:tailEnd type="none" w="med" len="med"/>
          </a:ln>
        </p:spPr>
      </p:cxnSp>
      <p:grpSp>
        <p:nvGrpSpPr>
          <p:cNvPr id="60" name="Google Shape;60;p83"/>
          <p:cNvGrpSpPr/>
          <p:nvPr/>
        </p:nvGrpSpPr>
        <p:grpSpPr>
          <a:xfrm>
            <a:off x="7493000" y="2992438"/>
            <a:ext cx="1338263" cy="2189162"/>
            <a:chOff x="4704" y="1885"/>
            <a:chExt cx="843" cy="1379"/>
          </a:xfrm>
        </p:grpSpPr>
        <p:sp>
          <p:nvSpPr>
            <p:cNvPr id="61" name="Google Shape;61;p83"/>
            <p:cNvSpPr/>
            <p:nvPr/>
          </p:nvSpPr>
          <p:spPr>
            <a:xfrm>
              <a:off x="4704" y="1885"/>
              <a:ext cx="127" cy="127"/>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2" name="Google Shape;62;p83"/>
            <p:cNvSpPr/>
            <p:nvPr/>
          </p:nvSpPr>
          <p:spPr>
            <a:xfrm>
              <a:off x="4883" y="1885"/>
              <a:ext cx="127" cy="127"/>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3" name="Google Shape;63;p83"/>
            <p:cNvSpPr/>
            <p:nvPr/>
          </p:nvSpPr>
          <p:spPr>
            <a:xfrm>
              <a:off x="5062" y="1885"/>
              <a:ext cx="127" cy="127"/>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4" name="Google Shape;64;p83"/>
            <p:cNvSpPr/>
            <p:nvPr/>
          </p:nvSpPr>
          <p:spPr>
            <a:xfrm>
              <a:off x="4704" y="2064"/>
              <a:ext cx="127" cy="127"/>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5" name="Google Shape;65;p83"/>
            <p:cNvSpPr/>
            <p:nvPr/>
          </p:nvSpPr>
          <p:spPr>
            <a:xfrm>
              <a:off x="4883" y="2064"/>
              <a:ext cx="127" cy="127"/>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6" name="Google Shape;66;p83"/>
            <p:cNvSpPr/>
            <p:nvPr/>
          </p:nvSpPr>
          <p:spPr>
            <a:xfrm>
              <a:off x="5062" y="2064"/>
              <a:ext cx="127" cy="127"/>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7" name="Google Shape;67;p83"/>
            <p:cNvSpPr/>
            <p:nvPr/>
          </p:nvSpPr>
          <p:spPr>
            <a:xfrm>
              <a:off x="5241" y="2064"/>
              <a:ext cx="127" cy="127"/>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8" name="Google Shape;68;p83"/>
            <p:cNvSpPr/>
            <p:nvPr/>
          </p:nvSpPr>
          <p:spPr>
            <a:xfrm>
              <a:off x="4704" y="2243"/>
              <a:ext cx="127" cy="127"/>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9" name="Google Shape;69;p83"/>
            <p:cNvSpPr/>
            <p:nvPr/>
          </p:nvSpPr>
          <p:spPr>
            <a:xfrm>
              <a:off x="4883" y="2243"/>
              <a:ext cx="127" cy="127"/>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0" name="Google Shape;70;p83"/>
            <p:cNvSpPr/>
            <p:nvPr/>
          </p:nvSpPr>
          <p:spPr>
            <a:xfrm>
              <a:off x="5062" y="2243"/>
              <a:ext cx="127" cy="127"/>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1" name="Google Shape;71;p83"/>
            <p:cNvSpPr/>
            <p:nvPr/>
          </p:nvSpPr>
          <p:spPr>
            <a:xfrm>
              <a:off x="5241" y="2243"/>
              <a:ext cx="127" cy="127"/>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2" name="Google Shape;72;p83"/>
            <p:cNvSpPr/>
            <p:nvPr/>
          </p:nvSpPr>
          <p:spPr>
            <a:xfrm>
              <a:off x="5420" y="2243"/>
              <a:ext cx="127" cy="127"/>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3" name="Google Shape;73;p83"/>
            <p:cNvSpPr/>
            <p:nvPr/>
          </p:nvSpPr>
          <p:spPr>
            <a:xfrm>
              <a:off x="4704" y="2421"/>
              <a:ext cx="127" cy="128"/>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4" name="Google Shape;74;p83"/>
            <p:cNvSpPr/>
            <p:nvPr/>
          </p:nvSpPr>
          <p:spPr>
            <a:xfrm>
              <a:off x="4883" y="2421"/>
              <a:ext cx="127" cy="128"/>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5" name="Google Shape;75;p83"/>
            <p:cNvSpPr/>
            <p:nvPr/>
          </p:nvSpPr>
          <p:spPr>
            <a:xfrm>
              <a:off x="5062" y="2421"/>
              <a:ext cx="127" cy="128"/>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6" name="Google Shape;76;p83"/>
            <p:cNvSpPr/>
            <p:nvPr/>
          </p:nvSpPr>
          <p:spPr>
            <a:xfrm>
              <a:off x="5241" y="2421"/>
              <a:ext cx="127" cy="128"/>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7" name="Google Shape;77;p83"/>
            <p:cNvSpPr/>
            <p:nvPr/>
          </p:nvSpPr>
          <p:spPr>
            <a:xfrm>
              <a:off x="4704" y="2600"/>
              <a:ext cx="127" cy="128"/>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8" name="Google Shape;78;p83"/>
            <p:cNvSpPr/>
            <p:nvPr/>
          </p:nvSpPr>
          <p:spPr>
            <a:xfrm>
              <a:off x="4883" y="2600"/>
              <a:ext cx="127" cy="128"/>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9" name="Google Shape;79;p83"/>
            <p:cNvSpPr/>
            <p:nvPr/>
          </p:nvSpPr>
          <p:spPr>
            <a:xfrm>
              <a:off x="5062" y="2600"/>
              <a:ext cx="127" cy="128"/>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0" name="Google Shape;80;p83"/>
            <p:cNvSpPr/>
            <p:nvPr/>
          </p:nvSpPr>
          <p:spPr>
            <a:xfrm>
              <a:off x="5241" y="2600"/>
              <a:ext cx="127" cy="128"/>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1" name="Google Shape;81;p83"/>
            <p:cNvSpPr/>
            <p:nvPr/>
          </p:nvSpPr>
          <p:spPr>
            <a:xfrm>
              <a:off x="5420" y="2600"/>
              <a:ext cx="127" cy="128"/>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2" name="Google Shape;82;p83"/>
            <p:cNvSpPr/>
            <p:nvPr/>
          </p:nvSpPr>
          <p:spPr>
            <a:xfrm>
              <a:off x="4704" y="2779"/>
              <a:ext cx="127" cy="127"/>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3" name="Google Shape;83;p83"/>
            <p:cNvSpPr/>
            <p:nvPr/>
          </p:nvSpPr>
          <p:spPr>
            <a:xfrm>
              <a:off x="4883" y="2779"/>
              <a:ext cx="127" cy="127"/>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4" name="Google Shape;84;p83"/>
            <p:cNvSpPr/>
            <p:nvPr/>
          </p:nvSpPr>
          <p:spPr>
            <a:xfrm>
              <a:off x="5062" y="2779"/>
              <a:ext cx="127" cy="127"/>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5" name="Google Shape;85;p83"/>
            <p:cNvSpPr/>
            <p:nvPr/>
          </p:nvSpPr>
          <p:spPr>
            <a:xfrm>
              <a:off x="5241" y="2779"/>
              <a:ext cx="127" cy="127"/>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6" name="Google Shape;86;p83"/>
            <p:cNvSpPr/>
            <p:nvPr/>
          </p:nvSpPr>
          <p:spPr>
            <a:xfrm>
              <a:off x="4704" y="2958"/>
              <a:ext cx="127" cy="127"/>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7" name="Google Shape;87;p83"/>
            <p:cNvSpPr/>
            <p:nvPr/>
          </p:nvSpPr>
          <p:spPr>
            <a:xfrm>
              <a:off x="4883" y="2958"/>
              <a:ext cx="127" cy="127"/>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8" name="Google Shape;88;p83"/>
            <p:cNvSpPr/>
            <p:nvPr/>
          </p:nvSpPr>
          <p:spPr>
            <a:xfrm>
              <a:off x="5062" y="2958"/>
              <a:ext cx="127" cy="127"/>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9" name="Google Shape;89;p83"/>
            <p:cNvSpPr/>
            <p:nvPr/>
          </p:nvSpPr>
          <p:spPr>
            <a:xfrm>
              <a:off x="5241" y="2958"/>
              <a:ext cx="127" cy="127"/>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0" name="Google Shape;90;p83"/>
            <p:cNvSpPr/>
            <p:nvPr/>
          </p:nvSpPr>
          <p:spPr>
            <a:xfrm>
              <a:off x="4883" y="3137"/>
              <a:ext cx="127" cy="127"/>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1" name="Google Shape;91;p83"/>
            <p:cNvSpPr/>
            <p:nvPr/>
          </p:nvSpPr>
          <p:spPr>
            <a:xfrm>
              <a:off x="5241" y="3137"/>
              <a:ext cx="127" cy="127"/>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cxnSp>
        <p:nvCxnSpPr>
          <p:cNvPr id="92" name="Google Shape;92;p83"/>
          <p:cNvCxnSpPr/>
          <p:nvPr/>
        </p:nvCxnSpPr>
        <p:spPr>
          <a:xfrm>
            <a:off x="304800" y="2819400"/>
            <a:ext cx="8229600" cy="0"/>
          </a:xfrm>
          <a:prstGeom prst="straightConnector1">
            <a:avLst/>
          </a:prstGeom>
          <a:noFill/>
          <a:ln w="9525" cap="flat" cmpd="sng">
            <a:solidFill>
              <a:schemeClr val="dk1"/>
            </a:solidFill>
            <a:prstDash val="solid"/>
            <a:round/>
            <a:headEnd type="none" w="med" len="med"/>
            <a:tailEnd type="none" w="med" len="med"/>
          </a:ln>
        </p:spPr>
      </p:cxnSp>
      <p:sp>
        <p:nvSpPr>
          <p:cNvPr id="93" name="Google Shape;93;p83"/>
          <p:cNvSpPr txBox="1">
            <a:spLocks noGrp="1"/>
          </p:cNvSpPr>
          <p:nvPr>
            <p:ph type="ctrTitle"/>
          </p:nvPr>
        </p:nvSpPr>
        <p:spPr>
          <a:xfrm>
            <a:off x="315913" y="466725"/>
            <a:ext cx="6781800" cy="2133600"/>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SzPts val="1400"/>
              <a:buNone/>
              <a:defRPr sz="48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4" name="Google Shape;94;p83"/>
          <p:cNvSpPr txBox="1">
            <a:spLocks noGrp="1"/>
          </p:cNvSpPr>
          <p:nvPr>
            <p:ph type="subTitle" idx="1"/>
          </p:nvPr>
        </p:nvSpPr>
        <p:spPr>
          <a:xfrm>
            <a:off x="849313" y="3049588"/>
            <a:ext cx="6248400" cy="2362200"/>
          </a:xfrm>
          <a:prstGeom prst="rect">
            <a:avLst/>
          </a:prstGeom>
          <a:noFill/>
          <a:ln>
            <a:noFill/>
          </a:ln>
        </p:spPr>
        <p:txBody>
          <a:bodyPr spcFirstLastPara="1" wrap="square" lIns="91425" tIns="45700" rIns="91425" bIns="45700" anchor="t" anchorCtr="0">
            <a:noAutofit/>
          </a:bodyPr>
          <a:lstStyle>
            <a:lvl1pPr lvl="0" algn="r">
              <a:spcBef>
                <a:spcPts val="640"/>
              </a:spcBef>
              <a:spcAft>
                <a:spcPts val="0"/>
              </a:spcAft>
              <a:buSzPts val="2240"/>
              <a:buFont typeface="Noto Sans Symbols"/>
              <a:buNone/>
              <a:defRPr sz="3200"/>
            </a:lvl1pPr>
            <a:lvl2pPr lvl="1" algn="l">
              <a:spcBef>
                <a:spcPts val="360"/>
              </a:spcBef>
              <a:spcAft>
                <a:spcPts val="0"/>
              </a:spcAft>
              <a:buSzPts val="1260"/>
              <a:buChar char="●"/>
              <a:defRPr/>
            </a:lvl2pPr>
            <a:lvl3pPr lvl="2" algn="l">
              <a:spcBef>
                <a:spcPts val="360"/>
              </a:spcBef>
              <a:spcAft>
                <a:spcPts val="0"/>
              </a:spcAft>
              <a:buSzPts val="1260"/>
              <a:buChar char="●"/>
              <a:defRPr/>
            </a:lvl3pPr>
            <a:lvl4pPr lvl="3" algn="l">
              <a:spcBef>
                <a:spcPts val="360"/>
              </a:spcBef>
              <a:spcAft>
                <a:spcPts val="0"/>
              </a:spcAft>
              <a:buSzPts val="1350"/>
              <a:buChar char="▪"/>
              <a:defRPr/>
            </a:lvl4pPr>
            <a:lvl5pPr lvl="4" algn="l">
              <a:spcBef>
                <a:spcPts val="360"/>
              </a:spcBef>
              <a:spcAft>
                <a:spcPts val="0"/>
              </a:spcAft>
              <a:buSzPts val="1440"/>
              <a:buChar char="▪"/>
              <a:defRPr/>
            </a:lvl5pPr>
            <a:lvl6pPr lvl="5" algn="l">
              <a:spcBef>
                <a:spcPts val="360"/>
              </a:spcBef>
              <a:spcAft>
                <a:spcPts val="0"/>
              </a:spcAft>
              <a:buSzPts val="1440"/>
              <a:buChar char="▪"/>
              <a:defRPr/>
            </a:lvl6pPr>
            <a:lvl7pPr lvl="6" algn="l">
              <a:spcBef>
                <a:spcPts val="360"/>
              </a:spcBef>
              <a:spcAft>
                <a:spcPts val="0"/>
              </a:spcAft>
              <a:buSzPts val="1440"/>
              <a:buChar char="▪"/>
              <a:defRPr/>
            </a:lvl7pPr>
            <a:lvl8pPr lvl="7" algn="l">
              <a:spcBef>
                <a:spcPts val="360"/>
              </a:spcBef>
              <a:spcAft>
                <a:spcPts val="0"/>
              </a:spcAft>
              <a:buSzPts val="1440"/>
              <a:buChar char="▪"/>
              <a:defRPr/>
            </a:lvl8pPr>
            <a:lvl9pPr lvl="8" algn="l">
              <a:spcBef>
                <a:spcPts val="360"/>
              </a:spcBef>
              <a:spcAft>
                <a:spcPts val="0"/>
              </a:spcAft>
              <a:buSzPts val="1440"/>
              <a:buChar char="▪"/>
              <a:defRPr/>
            </a:lvl9pPr>
          </a:lstStyle>
          <a:p>
            <a:endParaRPr/>
          </a:p>
        </p:txBody>
      </p:sp>
      <p:sp>
        <p:nvSpPr>
          <p:cNvPr id="95" name="Google Shape;95;p83"/>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 name="Google Shape;96;p83"/>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7" name="Google Shape;97;p83"/>
          <p:cNvSpPr txBox="1">
            <a:spLocks noGrp="1"/>
          </p:cNvSpPr>
          <p:nvPr>
            <p:ph type="sldNum" idx="12"/>
          </p:nvPr>
        </p:nvSpPr>
        <p:spPr>
          <a:xfrm>
            <a:off x="7010400" y="0"/>
            <a:ext cx="2133600" cy="457200"/>
          </a:xfrm>
          <a:prstGeom prst="rect">
            <a:avLst/>
          </a:prstGeom>
          <a:noFill/>
          <a:ln>
            <a:noFill/>
          </a:ln>
        </p:spPr>
        <p:txBody>
          <a:bodyPr spcFirstLastPara="1" wrap="square" lIns="91425" tIns="45700" rIns="91425" bIns="45700" anchor="t" anchorCtr="0">
            <a:noAutofit/>
          </a:bodyPr>
          <a:lstStyle>
            <a:lvl1pPr marL="0" lvl="0" indent="0" algn="r">
              <a:spcBef>
                <a:spcPts val="0"/>
              </a:spcBef>
              <a:spcAft>
                <a:spcPts val="0"/>
              </a:spcAft>
              <a:buNone/>
              <a:defRPr sz="1000">
                <a:solidFill>
                  <a:schemeClr val="dk1"/>
                </a:solidFill>
                <a:latin typeface="Arial"/>
                <a:ea typeface="Arial"/>
                <a:cs typeface="Arial"/>
                <a:sym typeface="Arial"/>
              </a:defRPr>
            </a:lvl1pPr>
            <a:lvl2pPr marL="0" lvl="1" indent="0" algn="r">
              <a:spcBef>
                <a:spcPts val="0"/>
              </a:spcBef>
              <a:spcAft>
                <a:spcPts val="0"/>
              </a:spcAft>
              <a:buNone/>
              <a:defRPr sz="1000">
                <a:solidFill>
                  <a:schemeClr val="dk1"/>
                </a:solidFill>
                <a:latin typeface="Arial"/>
                <a:ea typeface="Arial"/>
                <a:cs typeface="Arial"/>
                <a:sym typeface="Arial"/>
              </a:defRPr>
            </a:lvl2pPr>
            <a:lvl3pPr marL="0" lvl="2" indent="0" algn="r">
              <a:spcBef>
                <a:spcPts val="0"/>
              </a:spcBef>
              <a:spcAft>
                <a:spcPts val="0"/>
              </a:spcAft>
              <a:buNone/>
              <a:defRPr sz="1000">
                <a:solidFill>
                  <a:schemeClr val="dk1"/>
                </a:solidFill>
                <a:latin typeface="Arial"/>
                <a:ea typeface="Arial"/>
                <a:cs typeface="Arial"/>
                <a:sym typeface="Arial"/>
              </a:defRPr>
            </a:lvl3pPr>
            <a:lvl4pPr marL="0" lvl="3" indent="0" algn="r">
              <a:spcBef>
                <a:spcPts val="0"/>
              </a:spcBef>
              <a:spcAft>
                <a:spcPts val="0"/>
              </a:spcAft>
              <a:buNone/>
              <a:defRPr sz="1000">
                <a:solidFill>
                  <a:schemeClr val="dk1"/>
                </a:solidFill>
                <a:latin typeface="Arial"/>
                <a:ea typeface="Arial"/>
                <a:cs typeface="Arial"/>
                <a:sym typeface="Arial"/>
              </a:defRPr>
            </a:lvl4pPr>
            <a:lvl5pPr marL="0" lvl="4" indent="0" algn="r">
              <a:spcBef>
                <a:spcPts val="0"/>
              </a:spcBef>
              <a:spcAft>
                <a:spcPts val="0"/>
              </a:spcAft>
              <a:buNone/>
              <a:defRPr sz="1000">
                <a:solidFill>
                  <a:schemeClr val="dk1"/>
                </a:solidFill>
                <a:latin typeface="Arial"/>
                <a:ea typeface="Arial"/>
                <a:cs typeface="Arial"/>
                <a:sym typeface="Arial"/>
              </a:defRPr>
            </a:lvl5pPr>
            <a:lvl6pPr marL="0" lvl="5" indent="0" algn="r">
              <a:spcBef>
                <a:spcPts val="0"/>
              </a:spcBef>
              <a:spcAft>
                <a:spcPts val="0"/>
              </a:spcAft>
              <a:buNone/>
              <a:defRPr sz="1000">
                <a:solidFill>
                  <a:schemeClr val="dk1"/>
                </a:solidFill>
                <a:latin typeface="Arial"/>
                <a:ea typeface="Arial"/>
                <a:cs typeface="Arial"/>
                <a:sym typeface="Arial"/>
              </a:defRPr>
            </a:lvl6pPr>
            <a:lvl7pPr marL="0" lvl="6" indent="0" algn="r">
              <a:spcBef>
                <a:spcPts val="0"/>
              </a:spcBef>
              <a:spcAft>
                <a:spcPts val="0"/>
              </a:spcAft>
              <a:buNone/>
              <a:defRPr sz="1000">
                <a:solidFill>
                  <a:schemeClr val="dk1"/>
                </a:solidFill>
                <a:latin typeface="Arial"/>
                <a:ea typeface="Arial"/>
                <a:cs typeface="Arial"/>
                <a:sym typeface="Arial"/>
              </a:defRPr>
            </a:lvl7pPr>
            <a:lvl8pPr marL="0" lvl="7" indent="0" algn="r">
              <a:spcBef>
                <a:spcPts val="0"/>
              </a:spcBef>
              <a:spcAft>
                <a:spcPts val="0"/>
              </a:spcAft>
              <a:buNone/>
              <a:defRPr sz="1000">
                <a:solidFill>
                  <a:schemeClr val="dk1"/>
                </a:solidFill>
                <a:latin typeface="Arial"/>
                <a:ea typeface="Arial"/>
                <a:cs typeface="Arial"/>
                <a:sym typeface="Arial"/>
              </a:defRPr>
            </a:lvl8pPr>
            <a:lvl9pPr marL="0" lvl="8" indent="0" algn="r">
              <a:spcBef>
                <a:spcPts val="0"/>
              </a:spcBef>
              <a:spcAft>
                <a:spcPts val="0"/>
              </a:spcAft>
              <a:buNone/>
              <a:defRPr sz="10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98"/>
        <p:cNvGrpSpPr/>
        <p:nvPr/>
      </p:nvGrpSpPr>
      <p:grpSpPr>
        <a:xfrm>
          <a:off x="0" y="0"/>
          <a:ext cx="0" cy="0"/>
          <a:chOff x="0" y="0"/>
          <a:chExt cx="0" cy="0"/>
        </a:xfrm>
      </p:grpSpPr>
      <p:sp>
        <p:nvSpPr>
          <p:cNvPr id="99" name="Google Shape;99;p84"/>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4000" b="1"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84"/>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Autofit/>
          </a:bodyPr>
          <a:lstStyle>
            <a:lvl1pPr marL="457200" lvl="0" indent="-228600" algn="l">
              <a:spcBef>
                <a:spcPts val="400"/>
              </a:spcBef>
              <a:spcAft>
                <a:spcPts val="0"/>
              </a:spcAft>
              <a:buSzPts val="1400"/>
              <a:buNone/>
              <a:defRPr sz="2000"/>
            </a:lvl1pPr>
            <a:lvl2pPr marL="914400" lvl="1" indent="-228600" algn="l">
              <a:spcBef>
                <a:spcPts val="360"/>
              </a:spcBef>
              <a:spcAft>
                <a:spcPts val="0"/>
              </a:spcAft>
              <a:buSzPts val="1260"/>
              <a:buNone/>
              <a:defRPr sz="1800"/>
            </a:lvl2pPr>
            <a:lvl3pPr marL="1371600" lvl="2" indent="-228600" algn="l">
              <a:spcBef>
                <a:spcPts val="320"/>
              </a:spcBef>
              <a:spcAft>
                <a:spcPts val="0"/>
              </a:spcAft>
              <a:buSzPts val="1120"/>
              <a:buNone/>
              <a:defRPr sz="1600"/>
            </a:lvl3pPr>
            <a:lvl4pPr marL="1828800" lvl="3" indent="-228600" algn="l">
              <a:spcBef>
                <a:spcPts val="280"/>
              </a:spcBef>
              <a:spcAft>
                <a:spcPts val="0"/>
              </a:spcAft>
              <a:buSzPts val="1050"/>
              <a:buNone/>
              <a:defRPr sz="1400"/>
            </a:lvl4pPr>
            <a:lvl5pPr marL="2286000" lvl="4" indent="-228600" algn="l">
              <a:spcBef>
                <a:spcPts val="280"/>
              </a:spcBef>
              <a:spcAft>
                <a:spcPts val="0"/>
              </a:spcAft>
              <a:buSzPts val="1120"/>
              <a:buNone/>
              <a:defRPr sz="1400"/>
            </a:lvl5pPr>
            <a:lvl6pPr marL="2743200" lvl="5" indent="-228600" algn="l">
              <a:spcBef>
                <a:spcPts val="280"/>
              </a:spcBef>
              <a:spcAft>
                <a:spcPts val="0"/>
              </a:spcAft>
              <a:buSzPts val="1120"/>
              <a:buNone/>
              <a:defRPr sz="1400"/>
            </a:lvl6pPr>
            <a:lvl7pPr marL="3200400" lvl="6" indent="-228600" algn="l">
              <a:spcBef>
                <a:spcPts val="280"/>
              </a:spcBef>
              <a:spcAft>
                <a:spcPts val="0"/>
              </a:spcAft>
              <a:buSzPts val="1120"/>
              <a:buNone/>
              <a:defRPr sz="1400"/>
            </a:lvl7pPr>
            <a:lvl8pPr marL="3657600" lvl="7" indent="-228600" algn="l">
              <a:spcBef>
                <a:spcPts val="280"/>
              </a:spcBef>
              <a:spcAft>
                <a:spcPts val="0"/>
              </a:spcAft>
              <a:buSzPts val="1120"/>
              <a:buNone/>
              <a:defRPr sz="1400"/>
            </a:lvl8pPr>
            <a:lvl9pPr marL="4114800" lvl="8" indent="-228600" algn="l">
              <a:spcBef>
                <a:spcPts val="280"/>
              </a:spcBef>
              <a:spcAft>
                <a:spcPts val="0"/>
              </a:spcAft>
              <a:buSzPts val="1120"/>
              <a:buNone/>
              <a:defRPr sz="1400"/>
            </a:lvl9pPr>
          </a:lstStyle>
          <a:p>
            <a:endParaRPr/>
          </a:p>
        </p:txBody>
      </p:sp>
      <p:sp>
        <p:nvSpPr>
          <p:cNvPr id="101" name="Google Shape;101;p84"/>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2" name="Google Shape;102;p84"/>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3" name="Google Shape;103;p84"/>
          <p:cNvSpPr txBox="1">
            <a:spLocks noGrp="1"/>
          </p:cNvSpPr>
          <p:nvPr>
            <p:ph type="sldNum" idx="12"/>
          </p:nvPr>
        </p:nvSpPr>
        <p:spPr>
          <a:xfrm>
            <a:off x="7010400" y="0"/>
            <a:ext cx="2133600" cy="457200"/>
          </a:xfrm>
          <a:prstGeom prst="rect">
            <a:avLst/>
          </a:prstGeom>
          <a:noFill/>
          <a:ln>
            <a:noFill/>
          </a:ln>
        </p:spPr>
        <p:txBody>
          <a:bodyPr spcFirstLastPara="1" wrap="square" lIns="91425" tIns="45700" rIns="91425" bIns="45700" anchor="t" anchorCtr="0">
            <a:noAutofit/>
          </a:bodyPr>
          <a:lstStyle>
            <a:lvl1pPr marL="0" lvl="0" indent="0" algn="r">
              <a:spcBef>
                <a:spcPts val="0"/>
              </a:spcBef>
              <a:spcAft>
                <a:spcPts val="0"/>
              </a:spcAft>
              <a:buNone/>
              <a:defRPr sz="1000">
                <a:solidFill>
                  <a:schemeClr val="dk1"/>
                </a:solidFill>
                <a:latin typeface="Arial"/>
                <a:ea typeface="Arial"/>
                <a:cs typeface="Arial"/>
                <a:sym typeface="Arial"/>
              </a:defRPr>
            </a:lvl1pPr>
            <a:lvl2pPr marL="0" lvl="1" indent="0" algn="r">
              <a:spcBef>
                <a:spcPts val="0"/>
              </a:spcBef>
              <a:spcAft>
                <a:spcPts val="0"/>
              </a:spcAft>
              <a:buNone/>
              <a:defRPr sz="1000">
                <a:solidFill>
                  <a:schemeClr val="dk1"/>
                </a:solidFill>
                <a:latin typeface="Arial"/>
                <a:ea typeface="Arial"/>
                <a:cs typeface="Arial"/>
                <a:sym typeface="Arial"/>
              </a:defRPr>
            </a:lvl2pPr>
            <a:lvl3pPr marL="0" lvl="2" indent="0" algn="r">
              <a:spcBef>
                <a:spcPts val="0"/>
              </a:spcBef>
              <a:spcAft>
                <a:spcPts val="0"/>
              </a:spcAft>
              <a:buNone/>
              <a:defRPr sz="1000">
                <a:solidFill>
                  <a:schemeClr val="dk1"/>
                </a:solidFill>
                <a:latin typeface="Arial"/>
                <a:ea typeface="Arial"/>
                <a:cs typeface="Arial"/>
                <a:sym typeface="Arial"/>
              </a:defRPr>
            </a:lvl3pPr>
            <a:lvl4pPr marL="0" lvl="3" indent="0" algn="r">
              <a:spcBef>
                <a:spcPts val="0"/>
              </a:spcBef>
              <a:spcAft>
                <a:spcPts val="0"/>
              </a:spcAft>
              <a:buNone/>
              <a:defRPr sz="1000">
                <a:solidFill>
                  <a:schemeClr val="dk1"/>
                </a:solidFill>
                <a:latin typeface="Arial"/>
                <a:ea typeface="Arial"/>
                <a:cs typeface="Arial"/>
                <a:sym typeface="Arial"/>
              </a:defRPr>
            </a:lvl4pPr>
            <a:lvl5pPr marL="0" lvl="4" indent="0" algn="r">
              <a:spcBef>
                <a:spcPts val="0"/>
              </a:spcBef>
              <a:spcAft>
                <a:spcPts val="0"/>
              </a:spcAft>
              <a:buNone/>
              <a:defRPr sz="1000">
                <a:solidFill>
                  <a:schemeClr val="dk1"/>
                </a:solidFill>
                <a:latin typeface="Arial"/>
                <a:ea typeface="Arial"/>
                <a:cs typeface="Arial"/>
                <a:sym typeface="Arial"/>
              </a:defRPr>
            </a:lvl5pPr>
            <a:lvl6pPr marL="0" lvl="5" indent="0" algn="r">
              <a:spcBef>
                <a:spcPts val="0"/>
              </a:spcBef>
              <a:spcAft>
                <a:spcPts val="0"/>
              </a:spcAft>
              <a:buNone/>
              <a:defRPr sz="1000">
                <a:solidFill>
                  <a:schemeClr val="dk1"/>
                </a:solidFill>
                <a:latin typeface="Arial"/>
                <a:ea typeface="Arial"/>
                <a:cs typeface="Arial"/>
                <a:sym typeface="Arial"/>
              </a:defRPr>
            </a:lvl6pPr>
            <a:lvl7pPr marL="0" lvl="6" indent="0" algn="r">
              <a:spcBef>
                <a:spcPts val="0"/>
              </a:spcBef>
              <a:spcAft>
                <a:spcPts val="0"/>
              </a:spcAft>
              <a:buNone/>
              <a:defRPr sz="1000">
                <a:solidFill>
                  <a:schemeClr val="dk1"/>
                </a:solidFill>
                <a:latin typeface="Arial"/>
                <a:ea typeface="Arial"/>
                <a:cs typeface="Arial"/>
                <a:sym typeface="Arial"/>
              </a:defRPr>
            </a:lvl7pPr>
            <a:lvl8pPr marL="0" lvl="7" indent="0" algn="r">
              <a:spcBef>
                <a:spcPts val="0"/>
              </a:spcBef>
              <a:spcAft>
                <a:spcPts val="0"/>
              </a:spcAft>
              <a:buNone/>
              <a:defRPr sz="1000">
                <a:solidFill>
                  <a:schemeClr val="dk1"/>
                </a:solidFill>
                <a:latin typeface="Arial"/>
                <a:ea typeface="Arial"/>
                <a:cs typeface="Arial"/>
                <a:sym typeface="Arial"/>
              </a:defRPr>
            </a:lvl8pPr>
            <a:lvl9pPr marL="0" lvl="8" indent="0" algn="r">
              <a:spcBef>
                <a:spcPts val="0"/>
              </a:spcBef>
              <a:spcAft>
                <a:spcPts val="0"/>
              </a:spcAft>
              <a:buNone/>
              <a:defRPr sz="10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04"/>
        <p:cNvGrpSpPr/>
        <p:nvPr/>
      </p:nvGrpSpPr>
      <p:grpSpPr>
        <a:xfrm>
          <a:off x="0" y="0"/>
          <a:ext cx="0" cy="0"/>
          <a:chOff x="0" y="0"/>
          <a:chExt cx="0" cy="0"/>
        </a:xfrm>
      </p:grpSpPr>
      <p:sp>
        <p:nvSpPr>
          <p:cNvPr id="105" name="Google Shape;105;p85"/>
          <p:cNvSpPr txBox="1">
            <a:spLocks noGrp="1"/>
          </p:cNvSpPr>
          <p:nvPr>
            <p:ph type="title"/>
          </p:nvPr>
        </p:nvSpPr>
        <p:spPr>
          <a:xfrm>
            <a:off x="457200" y="122238"/>
            <a:ext cx="7543800" cy="12954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 name="Google Shape;106;p85"/>
          <p:cNvSpPr txBox="1">
            <a:spLocks noGrp="1"/>
          </p:cNvSpPr>
          <p:nvPr>
            <p:ph type="body" idx="1"/>
          </p:nvPr>
        </p:nvSpPr>
        <p:spPr>
          <a:xfrm>
            <a:off x="457200" y="1719263"/>
            <a:ext cx="4038600" cy="4411662"/>
          </a:xfrm>
          <a:prstGeom prst="rect">
            <a:avLst/>
          </a:prstGeom>
          <a:noFill/>
          <a:ln>
            <a:noFill/>
          </a:ln>
        </p:spPr>
        <p:txBody>
          <a:bodyPr spcFirstLastPara="1" wrap="square" lIns="91425" tIns="45700" rIns="91425" bIns="45700" anchor="t" anchorCtr="0">
            <a:noAutofit/>
          </a:bodyPr>
          <a:lstStyle>
            <a:lvl1pPr marL="457200" lvl="0" indent="-353060" algn="l">
              <a:spcBef>
                <a:spcPts val="560"/>
              </a:spcBef>
              <a:spcAft>
                <a:spcPts val="0"/>
              </a:spcAft>
              <a:buSzPts val="1960"/>
              <a:buChar char="●"/>
              <a:defRPr sz="2800"/>
            </a:lvl1pPr>
            <a:lvl2pPr marL="914400" lvl="1" indent="-335280" algn="l">
              <a:spcBef>
                <a:spcPts val="480"/>
              </a:spcBef>
              <a:spcAft>
                <a:spcPts val="0"/>
              </a:spcAft>
              <a:buSzPts val="1680"/>
              <a:buChar char="●"/>
              <a:defRPr sz="2400"/>
            </a:lvl2pPr>
            <a:lvl3pPr marL="1371600" lvl="2" indent="-317500" algn="l">
              <a:spcBef>
                <a:spcPts val="400"/>
              </a:spcBef>
              <a:spcAft>
                <a:spcPts val="0"/>
              </a:spcAft>
              <a:buSzPts val="1400"/>
              <a:buChar char="●"/>
              <a:defRPr sz="2000"/>
            </a:lvl3pPr>
            <a:lvl4pPr marL="1828800" lvl="3" indent="-314325" algn="l">
              <a:spcBef>
                <a:spcPts val="360"/>
              </a:spcBef>
              <a:spcAft>
                <a:spcPts val="0"/>
              </a:spcAft>
              <a:buSzPts val="1350"/>
              <a:buChar char="▪"/>
              <a:defRPr sz="1800"/>
            </a:lvl4pPr>
            <a:lvl5pPr marL="2286000" lvl="4" indent="-320040" algn="l">
              <a:spcBef>
                <a:spcPts val="360"/>
              </a:spcBef>
              <a:spcAft>
                <a:spcPts val="0"/>
              </a:spcAft>
              <a:buSzPts val="1440"/>
              <a:buChar char="▪"/>
              <a:defRPr sz="1800"/>
            </a:lvl5pPr>
            <a:lvl6pPr marL="2743200" lvl="5" indent="-320040" algn="l">
              <a:spcBef>
                <a:spcPts val="360"/>
              </a:spcBef>
              <a:spcAft>
                <a:spcPts val="0"/>
              </a:spcAft>
              <a:buSzPts val="1440"/>
              <a:buChar char="▪"/>
              <a:defRPr sz="1800"/>
            </a:lvl6pPr>
            <a:lvl7pPr marL="3200400" lvl="6" indent="-320040" algn="l">
              <a:spcBef>
                <a:spcPts val="360"/>
              </a:spcBef>
              <a:spcAft>
                <a:spcPts val="0"/>
              </a:spcAft>
              <a:buSzPts val="1440"/>
              <a:buChar char="▪"/>
              <a:defRPr sz="1800"/>
            </a:lvl7pPr>
            <a:lvl8pPr marL="3657600" lvl="7" indent="-320040" algn="l">
              <a:spcBef>
                <a:spcPts val="360"/>
              </a:spcBef>
              <a:spcAft>
                <a:spcPts val="0"/>
              </a:spcAft>
              <a:buSzPts val="1440"/>
              <a:buChar char="▪"/>
              <a:defRPr sz="1800"/>
            </a:lvl8pPr>
            <a:lvl9pPr marL="4114800" lvl="8" indent="-320040" algn="l">
              <a:spcBef>
                <a:spcPts val="360"/>
              </a:spcBef>
              <a:spcAft>
                <a:spcPts val="0"/>
              </a:spcAft>
              <a:buSzPts val="1440"/>
              <a:buChar char="▪"/>
              <a:defRPr sz="1800"/>
            </a:lvl9pPr>
          </a:lstStyle>
          <a:p>
            <a:endParaRPr/>
          </a:p>
        </p:txBody>
      </p:sp>
      <p:sp>
        <p:nvSpPr>
          <p:cNvPr id="107" name="Google Shape;107;p85"/>
          <p:cNvSpPr txBox="1">
            <a:spLocks noGrp="1"/>
          </p:cNvSpPr>
          <p:nvPr>
            <p:ph type="body" idx="2"/>
          </p:nvPr>
        </p:nvSpPr>
        <p:spPr>
          <a:xfrm>
            <a:off x="4648200" y="1719263"/>
            <a:ext cx="4038600" cy="4411662"/>
          </a:xfrm>
          <a:prstGeom prst="rect">
            <a:avLst/>
          </a:prstGeom>
          <a:noFill/>
          <a:ln>
            <a:noFill/>
          </a:ln>
        </p:spPr>
        <p:txBody>
          <a:bodyPr spcFirstLastPara="1" wrap="square" lIns="91425" tIns="45700" rIns="91425" bIns="45700" anchor="t" anchorCtr="0">
            <a:noAutofit/>
          </a:bodyPr>
          <a:lstStyle>
            <a:lvl1pPr marL="457200" lvl="0" indent="-353060" algn="l">
              <a:spcBef>
                <a:spcPts val="560"/>
              </a:spcBef>
              <a:spcAft>
                <a:spcPts val="0"/>
              </a:spcAft>
              <a:buSzPts val="1960"/>
              <a:buChar char="●"/>
              <a:defRPr sz="2800"/>
            </a:lvl1pPr>
            <a:lvl2pPr marL="914400" lvl="1" indent="-335280" algn="l">
              <a:spcBef>
                <a:spcPts val="480"/>
              </a:spcBef>
              <a:spcAft>
                <a:spcPts val="0"/>
              </a:spcAft>
              <a:buSzPts val="1680"/>
              <a:buChar char="●"/>
              <a:defRPr sz="2400"/>
            </a:lvl2pPr>
            <a:lvl3pPr marL="1371600" lvl="2" indent="-317500" algn="l">
              <a:spcBef>
                <a:spcPts val="400"/>
              </a:spcBef>
              <a:spcAft>
                <a:spcPts val="0"/>
              </a:spcAft>
              <a:buSzPts val="1400"/>
              <a:buChar char="●"/>
              <a:defRPr sz="2000"/>
            </a:lvl3pPr>
            <a:lvl4pPr marL="1828800" lvl="3" indent="-314325" algn="l">
              <a:spcBef>
                <a:spcPts val="360"/>
              </a:spcBef>
              <a:spcAft>
                <a:spcPts val="0"/>
              </a:spcAft>
              <a:buSzPts val="1350"/>
              <a:buChar char="▪"/>
              <a:defRPr sz="1800"/>
            </a:lvl4pPr>
            <a:lvl5pPr marL="2286000" lvl="4" indent="-320040" algn="l">
              <a:spcBef>
                <a:spcPts val="360"/>
              </a:spcBef>
              <a:spcAft>
                <a:spcPts val="0"/>
              </a:spcAft>
              <a:buSzPts val="1440"/>
              <a:buChar char="▪"/>
              <a:defRPr sz="1800"/>
            </a:lvl5pPr>
            <a:lvl6pPr marL="2743200" lvl="5" indent="-320040" algn="l">
              <a:spcBef>
                <a:spcPts val="360"/>
              </a:spcBef>
              <a:spcAft>
                <a:spcPts val="0"/>
              </a:spcAft>
              <a:buSzPts val="1440"/>
              <a:buChar char="▪"/>
              <a:defRPr sz="1800"/>
            </a:lvl6pPr>
            <a:lvl7pPr marL="3200400" lvl="6" indent="-320040" algn="l">
              <a:spcBef>
                <a:spcPts val="360"/>
              </a:spcBef>
              <a:spcAft>
                <a:spcPts val="0"/>
              </a:spcAft>
              <a:buSzPts val="1440"/>
              <a:buChar char="▪"/>
              <a:defRPr sz="1800"/>
            </a:lvl7pPr>
            <a:lvl8pPr marL="3657600" lvl="7" indent="-320040" algn="l">
              <a:spcBef>
                <a:spcPts val="360"/>
              </a:spcBef>
              <a:spcAft>
                <a:spcPts val="0"/>
              </a:spcAft>
              <a:buSzPts val="1440"/>
              <a:buChar char="▪"/>
              <a:defRPr sz="1800"/>
            </a:lvl8pPr>
            <a:lvl9pPr marL="4114800" lvl="8" indent="-320040" algn="l">
              <a:spcBef>
                <a:spcPts val="360"/>
              </a:spcBef>
              <a:spcAft>
                <a:spcPts val="0"/>
              </a:spcAft>
              <a:buSzPts val="1440"/>
              <a:buChar char="▪"/>
              <a:defRPr sz="1800"/>
            </a:lvl9pPr>
          </a:lstStyle>
          <a:p>
            <a:endParaRPr/>
          </a:p>
        </p:txBody>
      </p:sp>
      <p:sp>
        <p:nvSpPr>
          <p:cNvPr id="108" name="Google Shape;108;p85"/>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9" name="Google Shape;109;p85"/>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0" name="Google Shape;110;p85"/>
          <p:cNvSpPr txBox="1">
            <a:spLocks noGrp="1"/>
          </p:cNvSpPr>
          <p:nvPr>
            <p:ph type="sldNum" idx="12"/>
          </p:nvPr>
        </p:nvSpPr>
        <p:spPr>
          <a:xfrm>
            <a:off x="7010400" y="0"/>
            <a:ext cx="2133600" cy="457200"/>
          </a:xfrm>
          <a:prstGeom prst="rect">
            <a:avLst/>
          </a:prstGeom>
          <a:noFill/>
          <a:ln>
            <a:noFill/>
          </a:ln>
        </p:spPr>
        <p:txBody>
          <a:bodyPr spcFirstLastPara="1" wrap="square" lIns="91425" tIns="45700" rIns="91425" bIns="45700" anchor="t" anchorCtr="0">
            <a:noAutofit/>
          </a:bodyPr>
          <a:lstStyle>
            <a:lvl1pPr marL="0" lvl="0" indent="0" algn="r">
              <a:spcBef>
                <a:spcPts val="0"/>
              </a:spcBef>
              <a:spcAft>
                <a:spcPts val="0"/>
              </a:spcAft>
              <a:buNone/>
              <a:defRPr sz="1000">
                <a:solidFill>
                  <a:schemeClr val="dk1"/>
                </a:solidFill>
                <a:latin typeface="Arial"/>
                <a:ea typeface="Arial"/>
                <a:cs typeface="Arial"/>
                <a:sym typeface="Arial"/>
              </a:defRPr>
            </a:lvl1pPr>
            <a:lvl2pPr marL="0" lvl="1" indent="0" algn="r">
              <a:spcBef>
                <a:spcPts val="0"/>
              </a:spcBef>
              <a:spcAft>
                <a:spcPts val="0"/>
              </a:spcAft>
              <a:buNone/>
              <a:defRPr sz="1000">
                <a:solidFill>
                  <a:schemeClr val="dk1"/>
                </a:solidFill>
                <a:latin typeface="Arial"/>
                <a:ea typeface="Arial"/>
                <a:cs typeface="Arial"/>
                <a:sym typeface="Arial"/>
              </a:defRPr>
            </a:lvl2pPr>
            <a:lvl3pPr marL="0" lvl="2" indent="0" algn="r">
              <a:spcBef>
                <a:spcPts val="0"/>
              </a:spcBef>
              <a:spcAft>
                <a:spcPts val="0"/>
              </a:spcAft>
              <a:buNone/>
              <a:defRPr sz="1000">
                <a:solidFill>
                  <a:schemeClr val="dk1"/>
                </a:solidFill>
                <a:latin typeface="Arial"/>
                <a:ea typeface="Arial"/>
                <a:cs typeface="Arial"/>
                <a:sym typeface="Arial"/>
              </a:defRPr>
            </a:lvl3pPr>
            <a:lvl4pPr marL="0" lvl="3" indent="0" algn="r">
              <a:spcBef>
                <a:spcPts val="0"/>
              </a:spcBef>
              <a:spcAft>
                <a:spcPts val="0"/>
              </a:spcAft>
              <a:buNone/>
              <a:defRPr sz="1000">
                <a:solidFill>
                  <a:schemeClr val="dk1"/>
                </a:solidFill>
                <a:latin typeface="Arial"/>
                <a:ea typeface="Arial"/>
                <a:cs typeface="Arial"/>
                <a:sym typeface="Arial"/>
              </a:defRPr>
            </a:lvl4pPr>
            <a:lvl5pPr marL="0" lvl="4" indent="0" algn="r">
              <a:spcBef>
                <a:spcPts val="0"/>
              </a:spcBef>
              <a:spcAft>
                <a:spcPts val="0"/>
              </a:spcAft>
              <a:buNone/>
              <a:defRPr sz="1000">
                <a:solidFill>
                  <a:schemeClr val="dk1"/>
                </a:solidFill>
                <a:latin typeface="Arial"/>
                <a:ea typeface="Arial"/>
                <a:cs typeface="Arial"/>
                <a:sym typeface="Arial"/>
              </a:defRPr>
            </a:lvl5pPr>
            <a:lvl6pPr marL="0" lvl="5" indent="0" algn="r">
              <a:spcBef>
                <a:spcPts val="0"/>
              </a:spcBef>
              <a:spcAft>
                <a:spcPts val="0"/>
              </a:spcAft>
              <a:buNone/>
              <a:defRPr sz="1000">
                <a:solidFill>
                  <a:schemeClr val="dk1"/>
                </a:solidFill>
                <a:latin typeface="Arial"/>
                <a:ea typeface="Arial"/>
                <a:cs typeface="Arial"/>
                <a:sym typeface="Arial"/>
              </a:defRPr>
            </a:lvl6pPr>
            <a:lvl7pPr marL="0" lvl="6" indent="0" algn="r">
              <a:spcBef>
                <a:spcPts val="0"/>
              </a:spcBef>
              <a:spcAft>
                <a:spcPts val="0"/>
              </a:spcAft>
              <a:buNone/>
              <a:defRPr sz="1000">
                <a:solidFill>
                  <a:schemeClr val="dk1"/>
                </a:solidFill>
                <a:latin typeface="Arial"/>
                <a:ea typeface="Arial"/>
                <a:cs typeface="Arial"/>
                <a:sym typeface="Arial"/>
              </a:defRPr>
            </a:lvl7pPr>
            <a:lvl8pPr marL="0" lvl="7" indent="0" algn="r">
              <a:spcBef>
                <a:spcPts val="0"/>
              </a:spcBef>
              <a:spcAft>
                <a:spcPts val="0"/>
              </a:spcAft>
              <a:buNone/>
              <a:defRPr sz="1000">
                <a:solidFill>
                  <a:schemeClr val="dk1"/>
                </a:solidFill>
                <a:latin typeface="Arial"/>
                <a:ea typeface="Arial"/>
                <a:cs typeface="Arial"/>
                <a:sym typeface="Arial"/>
              </a:defRPr>
            </a:lvl8pPr>
            <a:lvl9pPr marL="0" lvl="8" indent="0" algn="r">
              <a:spcBef>
                <a:spcPts val="0"/>
              </a:spcBef>
              <a:spcAft>
                <a:spcPts val="0"/>
              </a:spcAft>
              <a:buNone/>
              <a:defRPr sz="10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11"/>
        <p:cNvGrpSpPr/>
        <p:nvPr/>
      </p:nvGrpSpPr>
      <p:grpSpPr>
        <a:xfrm>
          <a:off x="0" y="0"/>
          <a:ext cx="0" cy="0"/>
          <a:chOff x="0" y="0"/>
          <a:chExt cx="0" cy="0"/>
        </a:xfrm>
      </p:grpSpPr>
      <p:sp>
        <p:nvSpPr>
          <p:cNvPr id="112" name="Google Shape;112;p8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p86"/>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SzPts val="1680"/>
              <a:buNone/>
              <a:defRPr sz="2400" b="1"/>
            </a:lvl1pPr>
            <a:lvl2pPr marL="914400" lvl="1" indent="-228600" algn="l">
              <a:spcBef>
                <a:spcPts val="400"/>
              </a:spcBef>
              <a:spcAft>
                <a:spcPts val="0"/>
              </a:spcAft>
              <a:buSzPts val="1400"/>
              <a:buNone/>
              <a:defRPr sz="2000" b="1"/>
            </a:lvl2pPr>
            <a:lvl3pPr marL="1371600" lvl="2" indent="-228600" algn="l">
              <a:spcBef>
                <a:spcPts val="360"/>
              </a:spcBef>
              <a:spcAft>
                <a:spcPts val="0"/>
              </a:spcAft>
              <a:buSzPts val="1260"/>
              <a:buNone/>
              <a:defRPr sz="1800" b="1"/>
            </a:lvl3pPr>
            <a:lvl4pPr marL="1828800" lvl="3" indent="-228600" algn="l">
              <a:spcBef>
                <a:spcPts val="320"/>
              </a:spcBef>
              <a:spcAft>
                <a:spcPts val="0"/>
              </a:spcAft>
              <a:buSzPts val="1200"/>
              <a:buNone/>
              <a:defRPr sz="1600" b="1"/>
            </a:lvl4pPr>
            <a:lvl5pPr marL="2286000" lvl="4" indent="-228600" algn="l">
              <a:spcBef>
                <a:spcPts val="320"/>
              </a:spcBef>
              <a:spcAft>
                <a:spcPts val="0"/>
              </a:spcAft>
              <a:buSzPts val="1280"/>
              <a:buNone/>
              <a:defRPr sz="1600" b="1"/>
            </a:lvl5pPr>
            <a:lvl6pPr marL="2743200" lvl="5" indent="-228600" algn="l">
              <a:spcBef>
                <a:spcPts val="320"/>
              </a:spcBef>
              <a:spcAft>
                <a:spcPts val="0"/>
              </a:spcAft>
              <a:buSzPts val="1280"/>
              <a:buNone/>
              <a:defRPr sz="1600" b="1"/>
            </a:lvl6pPr>
            <a:lvl7pPr marL="3200400" lvl="6" indent="-228600" algn="l">
              <a:spcBef>
                <a:spcPts val="320"/>
              </a:spcBef>
              <a:spcAft>
                <a:spcPts val="0"/>
              </a:spcAft>
              <a:buSzPts val="1280"/>
              <a:buNone/>
              <a:defRPr sz="1600" b="1"/>
            </a:lvl7pPr>
            <a:lvl8pPr marL="3657600" lvl="7" indent="-228600" algn="l">
              <a:spcBef>
                <a:spcPts val="320"/>
              </a:spcBef>
              <a:spcAft>
                <a:spcPts val="0"/>
              </a:spcAft>
              <a:buSzPts val="1280"/>
              <a:buNone/>
              <a:defRPr sz="1600" b="1"/>
            </a:lvl8pPr>
            <a:lvl9pPr marL="4114800" lvl="8" indent="-228600" algn="l">
              <a:spcBef>
                <a:spcPts val="320"/>
              </a:spcBef>
              <a:spcAft>
                <a:spcPts val="0"/>
              </a:spcAft>
              <a:buSzPts val="1280"/>
              <a:buNone/>
              <a:defRPr sz="1600" b="1"/>
            </a:lvl9pPr>
          </a:lstStyle>
          <a:p>
            <a:endParaRPr/>
          </a:p>
        </p:txBody>
      </p:sp>
      <p:sp>
        <p:nvSpPr>
          <p:cNvPr id="114" name="Google Shape;114;p86"/>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Autofit/>
          </a:bodyPr>
          <a:lstStyle>
            <a:lvl1pPr marL="457200" lvl="0" indent="-335280" algn="l">
              <a:spcBef>
                <a:spcPts val="480"/>
              </a:spcBef>
              <a:spcAft>
                <a:spcPts val="0"/>
              </a:spcAft>
              <a:buSzPts val="1680"/>
              <a:buChar char="●"/>
              <a:defRPr sz="2400"/>
            </a:lvl1pPr>
            <a:lvl2pPr marL="914400" lvl="1" indent="-317500" algn="l">
              <a:spcBef>
                <a:spcPts val="400"/>
              </a:spcBef>
              <a:spcAft>
                <a:spcPts val="0"/>
              </a:spcAft>
              <a:buSzPts val="1400"/>
              <a:buChar char="●"/>
              <a:defRPr sz="2000"/>
            </a:lvl2pPr>
            <a:lvl3pPr marL="1371600" lvl="2" indent="-308610" algn="l">
              <a:spcBef>
                <a:spcPts val="360"/>
              </a:spcBef>
              <a:spcAft>
                <a:spcPts val="0"/>
              </a:spcAft>
              <a:buSzPts val="1260"/>
              <a:buChar char="●"/>
              <a:defRPr sz="1800"/>
            </a:lvl3pPr>
            <a:lvl4pPr marL="1828800" lvl="3" indent="-304800" algn="l">
              <a:spcBef>
                <a:spcPts val="320"/>
              </a:spcBef>
              <a:spcAft>
                <a:spcPts val="0"/>
              </a:spcAft>
              <a:buSzPts val="1200"/>
              <a:buChar char="▪"/>
              <a:defRPr sz="1600"/>
            </a:lvl4pPr>
            <a:lvl5pPr marL="2286000" lvl="4" indent="-309880" algn="l">
              <a:spcBef>
                <a:spcPts val="320"/>
              </a:spcBef>
              <a:spcAft>
                <a:spcPts val="0"/>
              </a:spcAft>
              <a:buSzPts val="1280"/>
              <a:buChar char="▪"/>
              <a:defRPr sz="1600"/>
            </a:lvl5pPr>
            <a:lvl6pPr marL="2743200" lvl="5" indent="-309880" algn="l">
              <a:spcBef>
                <a:spcPts val="320"/>
              </a:spcBef>
              <a:spcAft>
                <a:spcPts val="0"/>
              </a:spcAft>
              <a:buSzPts val="1280"/>
              <a:buChar char="▪"/>
              <a:defRPr sz="1600"/>
            </a:lvl6pPr>
            <a:lvl7pPr marL="3200400" lvl="6" indent="-309880" algn="l">
              <a:spcBef>
                <a:spcPts val="320"/>
              </a:spcBef>
              <a:spcAft>
                <a:spcPts val="0"/>
              </a:spcAft>
              <a:buSzPts val="1280"/>
              <a:buChar char="▪"/>
              <a:defRPr sz="1600"/>
            </a:lvl7pPr>
            <a:lvl8pPr marL="3657600" lvl="7" indent="-309880" algn="l">
              <a:spcBef>
                <a:spcPts val="320"/>
              </a:spcBef>
              <a:spcAft>
                <a:spcPts val="0"/>
              </a:spcAft>
              <a:buSzPts val="1280"/>
              <a:buChar char="▪"/>
              <a:defRPr sz="1600"/>
            </a:lvl8pPr>
            <a:lvl9pPr marL="4114800" lvl="8" indent="-309880" algn="l">
              <a:spcBef>
                <a:spcPts val="320"/>
              </a:spcBef>
              <a:spcAft>
                <a:spcPts val="0"/>
              </a:spcAft>
              <a:buSzPts val="1280"/>
              <a:buChar char="▪"/>
              <a:defRPr sz="1600"/>
            </a:lvl9pPr>
          </a:lstStyle>
          <a:p>
            <a:endParaRPr/>
          </a:p>
        </p:txBody>
      </p:sp>
      <p:sp>
        <p:nvSpPr>
          <p:cNvPr id="115" name="Google Shape;115;p86"/>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SzPts val="1680"/>
              <a:buNone/>
              <a:defRPr sz="2400" b="1"/>
            </a:lvl1pPr>
            <a:lvl2pPr marL="914400" lvl="1" indent="-228600" algn="l">
              <a:spcBef>
                <a:spcPts val="400"/>
              </a:spcBef>
              <a:spcAft>
                <a:spcPts val="0"/>
              </a:spcAft>
              <a:buSzPts val="1400"/>
              <a:buNone/>
              <a:defRPr sz="2000" b="1"/>
            </a:lvl2pPr>
            <a:lvl3pPr marL="1371600" lvl="2" indent="-228600" algn="l">
              <a:spcBef>
                <a:spcPts val="360"/>
              </a:spcBef>
              <a:spcAft>
                <a:spcPts val="0"/>
              </a:spcAft>
              <a:buSzPts val="1260"/>
              <a:buNone/>
              <a:defRPr sz="1800" b="1"/>
            </a:lvl3pPr>
            <a:lvl4pPr marL="1828800" lvl="3" indent="-228600" algn="l">
              <a:spcBef>
                <a:spcPts val="320"/>
              </a:spcBef>
              <a:spcAft>
                <a:spcPts val="0"/>
              </a:spcAft>
              <a:buSzPts val="1200"/>
              <a:buNone/>
              <a:defRPr sz="1600" b="1"/>
            </a:lvl4pPr>
            <a:lvl5pPr marL="2286000" lvl="4" indent="-228600" algn="l">
              <a:spcBef>
                <a:spcPts val="320"/>
              </a:spcBef>
              <a:spcAft>
                <a:spcPts val="0"/>
              </a:spcAft>
              <a:buSzPts val="1280"/>
              <a:buNone/>
              <a:defRPr sz="1600" b="1"/>
            </a:lvl5pPr>
            <a:lvl6pPr marL="2743200" lvl="5" indent="-228600" algn="l">
              <a:spcBef>
                <a:spcPts val="320"/>
              </a:spcBef>
              <a:spcAft>
                <a:spcPts val="0"/>
              </a:spcAft>
              <a:buSzPts val="1280"/>
              <a:buNone/>
              <a:defRPr sz="1600" b="1"/>
            </a:lvl6pPr>
            <a:lvl7pPr marL="3200400" lvl="6" indent="-228600" algn="l">
              <a:spcBef>
                <a:spcPts val="320"/>
              </a:spcBef>
              <a:spcAft>
                <a:spcPts val="0"/>
              </a:spcAft>
              <a:buSzPts val="1280"/>
              <a:buNone/>
              <a:defRPr sz="1600" b="1"/>
            </a:lvl7pPr>
            <a:lvl8pPr marL="3657600" lvl="7" indent="-228600" algn="l">
              <a:spcBef>
                <a:spcPts val="320"/>
              </a:spcBef>
              <a:spcAft>
                <a:spcPts val="0"/>
              </a:spcAft>
              <a:buSzPts val="1280"/>
              <a:buNone/>
              <a:defRPr sz="1600" b="1"/>
            </a:lvl8pPr>
            <a:lvl9pPr marL="4114800" lvl="8" indent="-228600" algn="l">
              <a:spcBef>
                <a:spcPts val="320"/>
              </a:spcBef>
              <a:spcAft>
                <a:spcPts val="0"/>
              </a:spcAft>
              <a:buSzPts val="1280"/>
              <a:buNone/>
              <a:defRPr sz="1600" b="1"/>
            </a:lvl9pPr>
          </a:lstStyle>
          <a:p>
            <a:endParaRPr/>
          </a:p>
        </p:txBody>
      </p:sp>
      <p:sp>
        <p:nvSpPr>
          <p:cNvPr id="116" name="Google Shape;116;p86"/>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Autofit/>
          </a:bodyPr>
          <a:lstStyle>
            <a:lvl1pPr marL="457200" lvl="0" indent="-335280" algn="l">
              <a:spcBef>
                <a:spcPts val="480"/>
              </a:spcBef>
              <a:spcAft>
                <a:spcPts val="0"/>
              </a:spcAft>
              <a:buSzPts val="1680"/>
              <a:buChar char="●"/>
              <a:defRPr sz="2400"/>
            </a:lvl1pPr>
            <a:lvl2pPr marL="914400" lvl="1" indent="-317500" algn="l">
              <a:spcBef>
                <a:spcPts val="400"/>
              </a:spcBef>
              <a:spcAft>
                <a:spcPts val="0"/>
              </a:spcAft>
              <a:buSzPts val="1400"/>
              <a:buChar char="●"/>
              <a:defRPr sz="2000"/>
            </a:lvl2pPr>
            <a:lvl3pPr marL="1371600" lvl="2" indent="-308610" algn="l">
              <a:spcBef>
                <a:spcPts val="360"/>
              </a:spcBef>
              <a:spcAft>
                <a:spcPts val="0"/>
              </a:spcAft>
              <a:buSzPts val="1260"/>
              <a:buChar char="●"/>
              <a:defRPr sz="1800"/>
            </a:lvl3pPr>
            <a:lvl4pPr marL="1828800" lvl="3" indent="-304800" algn="l">
              <a:spcBef>
                <a:spcPts val="320"/>
              </a:spcBef>
              <a:spcAft>
                <a:spcPts val="0"/>
              </a:spcAft>
              <a:buSzPts val="1200"/>
              <a:buChar char="▪"/>
              <a:defRPr sz="1600"/>
            </a:lvl4pPr>
            <a:lvl5pPr marL="2286000" lvl="4" indent="-309880" algn="l">
              <a:spcBef>
                <a:spcPts val="320"/>
              </a:spcBef>
              <a:spcAft>
                <a:spcPts val="0"/>
              </a:spcAft>
              <a:buSzPts val="1280"/>
              <a:buChar char="▪"/>
              <a:defRPr sz="1600"/>
            </a:lvl5pPr>
            <a:lvl6pPr marL="2743200" lvl="5" indent="-309880" algn="l">
              <a:spcBef>
                <a:spcPts val="320"/>
              </a:spcBef>
              <a:spcAft>
                <a:spcPts val="0"/>
              </a:spcAft>
              <a:buSzPts val="1280"/>
              <a:buChar char="▪"/>
              <a:defRPr sz="1600"/>
            </a:lvl6pPr>
            <a:lvl7pPr marL="3200400" lvl="6" indent="-309880" algn="l">
              <a:spcBef>
                <a:spcPts val="320"/>
              </a:spcBef>
              <a:spcAft>
                <a:spcPts val="0"/>
              </a:spcAft>
              <a:buSzPts val="1280"/>
              <a:buChar char="▪"/>
              <a:defRPr sz="1600"/>
            </a:lvl7pPr>
            <a:lvl8pPr marL="3657600" lvl="7" indent="-309880" algn="l">
              <a:spcBef>
                <a:spcPts val="320"/>
              </a:spcBef>
              <a:spcAft>
                <a:spcPts val="0"/>
              </a:spcAft>
              <a:buSzPts val="1280"/>
              <a:buChar char="▪"/>
              <a:defRPr sz="1600"/>
            </a:lvl8pPr>
            <a:lvl9pPr marL="4114800" lvl="8" indent="-309880" algn="l">
              <a:spcBef>
                <a:spcPts val="320"/>
              </a:spcBef>
              <a:spcAft>
                <a:spcPts val="0"/>
              </a:spcAft>
              <a:buSzPts val="1280"/>
              <a:buChar char="▪"/>
              <a:defRPr sz="1600"/>
            </a:lvl9pPr>
          </a:lstStyle>
          <a:p>
            <a:endParaRPr/>
          </a:p>
        </p:txBody>
      </p:sp>
      <p:sp>
        <p:nvSpPr>
          <p:cNvPr id="117" name="Google Shape;117;p86"/>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8" name="Google Shape;118;p86"/>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9" name="Google Shape;119;p86"/>
          <p:cNvSpPr txBox="1">
            <a:spLocks noGrp="1"/>
          </p:cNvSpPr>
          <p:nvPr>
            <p:ph type="sldNum" idx="12"/>
          </p:nvPr>
        </p:nvSpPr>
        <p:spPr>
          <a:xfrm>
            <a:off x="7010400" y="0"/>
            <a:ext cx="2133600" cy="457200"/>
          </a:xfrm>
          <a:prstGeom prst="rect">
            <a:avLst/>
          </a:prstGeom>
          <a:noFill/>
          <a:ln>
            <a:noFill/>
          </a:ln>
        </p:spPr>
        <p:txBody>
          <a:bodyPr spcFirstLastPara="1" wrap="square" lIns="91425" tIns="45700" rIns="91425" bIns="45700" anchor="t" anchorCtr="0">
            <a:noAutofit/>
          </a:bodyPr>
          <a:lstStyle>
            <a:lvl1pPr marL="0" lvl="0" indent="0" algn="r">
              <a:spcBef>
                <a:spcPts val="0"/>
              </a:spcBef>
              <a:spcAft>
                <a:spcPts val="0"/>
              </a:spcAft>
              <a:buNone/>
              <a:defRPr sz="1000">
                <a:solidFill>
                  <a:schemeClr val="dk1"/>
                </a:solidFill>
                <a:latin typeface="Arial"/>
                <a:ea typeface="Arial"/>
                <a:cs typeface="Arial"/>
                <a:sym typeface="Arial"/>
              </a:defRPr>
            </a:lvl1pPr>
            <a:lvl2pPr marL="0" lvl="1" indent="0" algn="r">
              <a:spcBef>
                <a:spcPts val="0"/>
              </a:spcBef>
              <a:spcAft>
                <a:spcPts val="0"/>
              </a:spcAft>
              <a:buNone/>
              <a:defRPr sz="1000">
                <a:solidFill>
                  <a:schemeClr val="dk1"/>
                </a:solidFill>
                <a:latin typeface="Arial"/>
                <a:ea typeface="Arial"/>
                <a:cs typeface="Arial"/>
                <a:sym typeface="Arial"/>
              </a:defRPr>
            </a:lvl2pPr>
            <a:lvl3pPr marL="0" lvl="2" indent="0" algn="r">
              <a:spcBef>
                <a:spcPts val="0"/>
              </a:spcBef>
              <a:spcAft>
                <a:spcPts val="0"/>
              </a:spcAft>
              <a:buNone/>
              <a:defRPr sz="1000">
                <a:solidFill>
                  <a:schemeClr val="dk1"/>
                </a:solidFill>
                <a:latin typeface="Arial"/>
                <a:ea typeface="Arial"/>
                <a:cs typeface="Arial"/>
                <a:sym typeface="Arial"/>
              </a:defRPr>
            </a:lvl3pPr>
            <a:lvl4pPr marL="0" lvl="3" indent="0" algn="r">
              <a:spcBef>
                <a:spcPts val="0"/>
              </a:spcBef>
              <a:spcAft>
                <a:spcPts val="0"/>
              </a:spcAft>
              <a:buNone/>
              <a:defRPr sz="1000">
                <a:solidFill>
                  <a:schemeClr val="dk1"/>
                </a:solidFill>
                <a:latin typeface="Arial"/>
                <a:ea typeface="Arial"/>
                <a:cs typeface="Arial"/>
                <a:sym typeface="Arial"/>
              </a:defRPr>
            </a:lvl4pPr>
            <a:lvl5pPr marL="0" lvl="4" indent="0" algn="r">
              <a:spcBef>
                <a:spcPts val="0"/>
              </a:spcBef>
              <a:spcAft>
                <a:spcPts val="0"/>
              </a:spcAft>
              <a:buNone/>
              <a:defRPr sz="1000">
                <a:solidFill>
                  <a:schemeClr val="dk1"/>
                </a:solidFill>
                <a:latin typeface="Arial"/>
                <a:ea typeface="Arial"/>
                <a:cs typeface="Arial"/>
                <a:sym typeface="Arial"/>
              </a:defRPr>
            </a:lvl5pPr>
            <a:lvl6pPr marL="0" lvl="5" indent="0" algn="r">
              <a:spcBef>
                <a:spcPts val="0"/>
              </a:spcBef>
              <a:spcAft>
                <a:spcPts val="0"/>
              </a:spcAft>
              <a:buNone/>
              <a:defRPr sz="1000">
                <a:solidFill>
                  <a:schemeClr val="dk1"/>
                </a:solidFill>
                <a:latin typeface="Arial"/>
                <a:ea typeface="Arial"/>
                <a:cs typeface="Arial"/>
                <a:sym typeface="Arial"/>
              </a:defRPr>
            </a:lvl6pPr>
            <a:lvl7pPr marL="0" lvl="6" indent="0" algn="r">
              <a:spcBef>
                <a:spcPts val="0"/>
              </a:spcBef>
              <a:spcAft>
                <a:spcPts val="0"/>
              </a:spcAft>
              <a:buNone/>
              <a:defRPr sz="1000">
                <a:solidFill>
                  <a:schemeClr val="dk1"/>
                </a:solidFill>
                <a:latin typeface="Arial"/>
                <a:ea typeface="Arial"/>
                <a:cs typeface="Arial"/>
                <a:sym typeface="Arial"/>
              </a:defRPr>
            </a:lvl7pPr>
            <a:lvl8pPr marL="0" lvl="7" indent="0" algn="r">
              <a:spcBef>
                <a:spcPts val="0"/>
              </a:spcBef>
              <a:spcAft>
                <a:spcPts val="0"/>
              </a:spcAft>
              <a:buNone/>
              <a:defRPr sz="1000">
                <a:solidFill>
                  <a:schemeClr val="dk1"/>
                </a:solidFill>
                <a:latin typeface="Arial"/>
                <a:ea typeface="Arial"/>
                <a:cs typeface="Arial"/>
                <a:sym typeface="Arial"/>
              </a:defRPr>
            </a:lvl8pPr>
            <a:lvl9pPr marL="0" lvl="8" indent="0" algn="r">
              <a:spcBef>
                <a:spcPts val="0"/>
              </a:spcBef>
              <a:spcAft>
                <a:spcPts val="0"/>
              </a:spcAft>
              <a:buNone/>
              <a:defRPr sz="10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20"/>
        <p:cNvGrpSpPr/>
        <p:nvPr/>
      </p:nvGrpSpPr>
      <p:grpSpPr>
        <a:xfrm>
          <a:off x="0" y="0"/>
          <a:ext cx="0" cy="0"/>
          <a:chOff x="0" y="0"/>
          <a:chExt cx="0" cy="0"/>
        </a:xfrm>
      </p:grpSpPr>
      <p:sp>
        <p:nvSpPr>
          <p:cNvPr id="121" name="Google Shape;121;p87"/>
          <p:cNvSpPr txBox="1">
            <a:spLocks noGrp="1"/>
          </p:cNvSpPr>
          <p:nvPr>
            <p:ph type="title"/>
          </p:nvPr>
        </p:nvSpPr>
        <p:spPr>
          <a:xfrm>
            <a:off x="457200" y="122238"/>
            <a:ext cx="7543800" cy="12954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2" name="Google Shape;122;p87"/>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3" name="Google Shape;123;p87"/>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4" name="Google Shape;124;p87"/>
          <p:cNvSpPr txBox="1">
            <a:spLocks noGrp="1"/>
          </p:cNvSpPr>
          <p:nvPr>
            <p:ph type="sldNum" idx="12"/>
          </p:nvPr>
        </p:nvSpPr>
        <p:spPr>
          <a:xfrm>
            <a:off x="7010400" y="0"/>
            <a:ext cx="2133600" cy="457200"/>
          </a:xfrm>
          <a:prstGeom prst="rect">
            <a:avLst/>
          </a:prstGeom>
          <a:noFill/>
          <a:ln>
            <a:noFill/>
          </a:ln>
        </p:spPr>
        <p:txBody>
          <a:bodyPr spcFirstLastPara="1" wrap="square" lIns="91425" tIns="45700" rIns="91425" bIns="45700" anchor="t" anchorCtr="0">
            <a:noAutofit/>
          </a:bodyPr>
          <a:lstStyle>
            <a:lvl1pPr marL="0" lvl="0" indent="0" algn="r">
              <a:spcBef>
                <a:spcPts val="0"/>
              </a:spcBef>
              <a:spcAft>
                <a:spcPts val="0"/>
              </a:spcAft>
              <a:buNone/>
              <a:defRPr sz="1000">
                <a:solidFill>
                  <a:schemeClr val="dk1"/>
                </a:solidFill>
                <a:latin typeface="Arial"/>
                <a:ea typeface="Arial"/>
                <a:cs typeface="Arial"/>
                <a:sym typeface="Arial"/>
              </a:defRPr>
            </a:lvl1pPr>
            <a:lvl2pPr marL="0" lvl="1" indent="0" algn="r">
              <a:spcBef>
                <a:spcPts val="0"/>
              </a:spcBef>
              <a:spcAft>
                <a:spcPts val="0"/>
              </a:spcAft>
              <a:buNone/>
              <a:defRPr sz="1000">
                <a:solidFill>
                  <a:schemeClr val="dk1"/>
                </a:solidFill>
                <a:latin typeface="Arial"/>
                <a:ea typeface="Arial"/>
                <a:cs typeface="Arial"/>
                <a:sym typeface="Arial"/>
              </a:defRPr>
            </a:lvl2pPr>
            <a:lvl3pPr marL="0" lvl="2" indent="0" algn="r">
              <a:spcBef>
                <a:spcPts val="0"/>
              </a:spcBef>
              <a:spcAft>
                <a:spcPts val="0"/>
              </a:spcAft>
              <a:buNone/>
              <a:defRPr sz="1000">
                <a:solidFill>
                  <a:schemeClr val="dk1"/>
                </a:solidFill>
                <a:latin typeface="Arial"/>
                <a:ea typeface="Arial"/>
                <a:cs typeface="Arial"/>
                <a:sym typeface="Arial"/>
              </a:defRPr>
            </a:lvl3pPr>
            <a:lvl4pPr marL="0" lvl="3" indent="0" algn="r">
              <a:spcBef>
                <a:spcPts val="0"/>
              </a:spcBef>
              <a:spcAft>
                <a:spcPts val="0"/>
              </a:spcAft>
              <a:buNone/>
              <a:defRPr sz="1000">
                <a:solidFill>
                  <a:schemeClr val="dk1"/>
                </a:solidFill>
                <a:latin typeface="Arial"/>
                <a:ea typeface="Arial"/>
                <a:cs typeface="Arial"/>
                <a:sym typeface="Arial"/>
              </a:defRPr>
            </a:lvl4pPr>
            <a:lvl5pPr marL="0" lvl="4" indent="0" algn="r">
              <a:spcBef>
                <a:spcPts val="0"/>
              </a:spcBef>
              <a:spcAft>
                <a:spcPts val="0"/>
              </a:spcAft>
              <a:buNone/>
              <a:defRPr sz="1000">
                <a:solidFill>
                  <a:schemeClr val="dk1"/>
                </a:solidFill>
                <a:latin typeface="Arial"/>
                <a:ea typeface="Arial"/>
                <a:cs typeface="Arial"/>
                <a:sym typeface="Arial"/>
              </a:defRPr>
            </a:lvl5pPr>
            <a:lvl6pPr marL="0" lvl="5" indent="0" algn="r">
              <a:spcBef>
                <a:spcPts val="0"/>
              </a:spcBef>
              <a:spcAft>
                <a:spcPts val="0"/>
              </a:spcAft>
              <a:buNone/>
              <a:defRPr sz="1000">
                <a:solidFill>
                  <a:schemeClr val="dk1"/>
                </a:solidFill>
                <a:latin typeface="Arial"/>
                <a:ea typeface="Arial"/>
                <a:cs typeface="Arial"/>
                <a:sym typeface="Arial"/>
              </a:defRPr>
            </a:lvl6pPr>
            <a:lvl7pPr marL="0" lvl="6" indent="0" algn="r">
              <a:spcBef>
                <a:spcPts val="0"/>
              </a:spcBef>
              <a:spcAft>
                <a:spcPts val="0"/>
              </a:spcAft>
              <a:buNone/>
              <a:defRPr sz="1000">
                <a:solidFill>
                  <a:schemeClr val="dk1"/>
                </a:solidFill>
                <a:latin typeface="Arial"/>
                <a:ea typeface="Arial"/>
                <a:cs typeface="Arial"/>
                <a:sym typeface="Arial"/>
              </a:defRPr>
            </a:lvl7pPr>
            <a:lvl8pPr marL="0" lvl="7" indent="0" algn="r">
              <a:spcBef>
                <a:spcPts val="0"/>
              </a:spcBef>
              <a:spcAft>
                <a:spcPts val="0"/>
              </a:spcAft>
              <a:buNone/>
              <a:defRPr sz="1000">
                <a:solidFill>
                  <a:schemeClr val="dk1"/>
                </a:solidFill>
                <a:latin typeface="Arial"/>
                <a:ea typeface="Arial"/>
                <a:cs typeface="Arial"/>
                <a:sym typeface="Arial"/>
              </a:defRPr>
            </a:lvl8pPr>
            <a:lvl9pPr marL="0" lvl="8" indent="0" algn="r">
              <a:spcBef>
                <a:spcPts val="0"/>
              </a:spcBef>
              <a:spcAft>
                <a:spcPts val="0"/>
              </a:spcAft>
              <a:buNone/>
              <a:defRPr sz="10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25"/>
        <p:cNvGrpSpPr/>
        <p:nvPr/>
      </p:nvGrpSpPr>
      <p:grpSpPr>
        <a:xfrm>
          <a:off x="0" y="0"/>
          <a:ext cx="0" cy="0"/>
          <a:chOff x="0" y="0"/>
          <a:chExt cx="0" cy="0"/>
        </a:xfrm>
      </p:grpSpPr>
      <p:sp>
        <p:nvSpPr>
          <p:cNvPr id="126" name="Google Shape;126;p88"/>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7" name="Google Shape;127;p88"/>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Autofit/>
          </a:bodyPr>
          <a:lstStyle>
            <a:lvl1pPr marL="457200" lvl="0" indent="-370840" algn="l">
              <a:spcBef>
                <a:spcPts val="640"/>
              </a:spcBef>
              <a:spcAft>
                <a:spcPts val="0"/>
              </a:spcAft>
              <a:buSzPts val="2240"/>
              <a:buChar char="●"/>
              <a:defRPr sz="3200"/>
            </a:lvl1pPr>
            <a:lvl2pPr marL="914400" lvl="1" indent="-353060" algn="l">
              <a:spcBef>
                <a:spcPts val="560"/>
              </a:spcBef>
              <a:spcAft>
                <a:spcPts val="0"/>
              </a:spcAft>
              <a:buSzPts val="1960"/>
              <a:buChar char="●"/>
              <a:defRPr sz="2800"/>
            </a:lvl2pPr>
            <a:lvl3pPr marL="1371600" lvl="2" indent="-335280" algn="l">
              <a:spcBef>
                <a:spcPts val="480"/>
              </a:spcBef>
              <a:spcAft>
                <a:spcPts val="0"/>
              </a:spcAft>
              <a:buSzPts val="1680"/>
              <a:buChar char="●"/>
              <a:defRPr sz="2400"/>
            </a:lvl3pPr>
            <a:lvl4pPr marL="1828800" lvl="3" indent="-323850" algn="l">
              <a:spcBef>
                <a:spcPts val="400"/>
              </a:spcBef>
              <a:spcAft>
                <a:spcPts val="0"/>
              </a:spcAft>
              <a:buSzPts val="1500"/>
              <a:buChar char="▪"/>
              <a:defRPr sz="2000"/>
            </a:lvl4pPr>
            <a:lvl5pPr marL="2286000" lvl="4" indent="-330200" algn="l">
              <a:spcBef>
                <a:spcPts val="400"/>
              </a:spcBef>
              <a:spcAft>
                <a:spcPts val="0"/>
              </a:spcAft>
              <a:buSzPts val="1600"/>
              <a:buChar char="▪"/>
              <a:defRPr sz="2000"/>
            </a:lvl5pPr>
            <a:lvl6pPr marL="2743200" lvl="5" indent="-330200" algn="l">
              <a:spcBef>
                <a:spcPts val="400"/>
              </a:spcBef>
              <a:spcAft>
                <a:spcPts val="0"/>
              </a:spcAft>
              <a:buSzPts val="1600"/>
              <a:buChar char="▪"/>
              <a:defRPr sz="2000"/>
            </a:lvl6pPr>
            <a:lvl7pPr marL="3200400" lvl="6" indent="-330200" algn="l">
              <a:spcBef>
                <a:spcPts val="400"/>
              </a:spcBef>
              <a:spcAft>
                <a:spcPts val="0"/>
              </a:spcAft>
              <a:buSzPts val="1600"/>
              <a:buChar char="▪"/>
              <a:defRPr sz="2000"/>
            </a:lvl7pPr>
            <a:lvl8pPr marL="3657600" lvl="7" indent="-330200" algn="l">
              <a:spcBef>
                <a:spcPts val="400"/>
              </a:spcBef>
              <a:spcAft>
                <a:spcPts val="0"/>
              </a:spcAft>
              <a:buSzPts val="1600"/>
              <a:buChar char="▪"/>
              <a:defRPr sz="2000"/>
            </a:lvl8pPr>
            <a:lvl9pPr marL="4114800" lvl="8" indent="-330200" algn="l">
              <a:spcBef>
                <a:spcPts val="400"/>
              </a:spcBef>
              <a:spcAft>
                <a:spcPts val="0"/>
              </a:spcAft>
              <a:buSzPts val="1600"/>
              <a:buChar char="▪"/>
              <a:defRPr sz="2000"/>
            </a:lvl9pPr>
          </a:lstStyle>
          <a:p>
            <a:endParaRPr/>
          </a:p>
        </p:txBody>
      </p:sp>
      <p:sp>
        <p:nvSpPr>
          <p:cNvPr id="128" name="Google Shape;128;p88"/>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SzPts val="980"/>
              <a:buNone/>
              <a:defRPr sz="1400"/>
            </a:lvl1pPr>
            <a:lvl2pPr marL="914400" lvl="1" indent="-228600" algn="l">
              <a:spcBef>
                <a:spcPts val="240"/>
              </a:spcBef>
              <a:spcAft>
                <a:spcPts val="0"/>
              </a:spcAft>
              <a:buSzPts val="840"/>
              <a:buNone/>
              <a:defRPr sz="1200"/>
            </a:lvl2pPr>
            <a:lvl3pPr marL="1371600" lvl="2" indent="-228600" algn="l">
              <a:spcBef>
                <a:spcPts val="200"/>
              </a:spcBef>
              <a:spcAft>
                <a:spcPts val="0"/>
              </a:spcAft>
              <a:buSzPts val="700"/>
              <a:buNone/>
              <a:defRPr sz="1000"/>
            </a:lvl3pPr>
            <a:lvl4pPr marL="1828800" lvl="3" indent="-228600" algn="l">
              <a:spcBef>
                <a:spcPts val="180"/>
              </a:spcBef>
              <a:spcAft>
                <a:spcPts val="0"/>
              </a:spcAft>
              <a:buSzPts val="675"/>
              <a:buNone/>
              <a:defRPr sz="900"/>
            </a:lvl4pPr>
            <a:lvl5pPr marL="2286000" lvl="4" indent="-228600" algn="l">
              <a:spcBef>
                <a:spcPts val="180"/>
              </a:spcBef>
              <a:spcAft>
                <a:spcPts val="0"/>
              </a:spcAft>
              <a:buSzPts val="720"/>
              <a:buNone/>
              <a:defRPr sz="900"/>
            </a:lvl5pPr>
            <a:lvl6pPr marL="2743200" lvl="5" indent="-228600" algn="l">
              <a:spcBef>
                <a:spcPts val="180"/>
              </a:spcBef>
              <a:spcAft>
                <a:spcPts val="0"/>
              </a:spcAft>
              <a:buSzPts val="720"/>
              <a:buNone/>
              <a:defRPr sz="900"/>
            </a:lvl6pPr>
            <a:lvl7pPr marL="3200400" lvl="6" indent="-228600" algn="l">
              <a:spcBef>
                <a:spcPts val="180"/>
              </a:spcBef>
              <a:spcAft>
                <a:spcPts val="0"/>
              </a:spcAft>
              <a:buSzPts val="720"/>
              <a:buNone/>
              <a:defRPr sz="900"/>
            </a:lvl7pPr>
            <a:lvl8pPr marL="3657600" lvl="7" indent="-228600" algn="l">
              <a:spcBef>
                <a:spcPts val="180"/>
              </a:spcBef>
              <a:spcAft>
                <a:spcPts val="0"/>
              </a:spcAft>
              <a:buSzPts val="720"/>
              <a:buNone/>
              <a:defRPr sz="900"/>
            </a:lvl8pPr>
            <a:lvl9pPr marL="4114800" lvl="8" indent="-228600" algn="l">
              <a:spcBef>
                <a:spcPts val="180"/>
              </a:spcBef>
              <a:spcAft>
                <a:spcPts val="0"/>
              </a:spcAft>
              <a:buSzPts val="720"/>
              <a:buNone/>
              <a:defRPr sz="900"/>
            </a:lvl9pPr>
          </a:lstStyle>
          <a:p>
            <a:endParaRPr/>
          </a:p>
        </p:txBody>
      </p:sp>
      <p:sp>
        <p:nvSpPr>
          <p:cNvPr id="129" name="Google Shape;129;p88"/>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0" name="Google Shape;130;p88"/>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1" name="Google Shape;131;p88"/>
          <p:cNvSpPr txBox="1">
            <a:spLocks noGrp="1"/>
          </p:cNvSpPr>
          <p:nvPr>
            <p:ph type="sldNum" idx="12"/>
          </p:nvPr>
        </p:nvSpPr>
        <p:spPr>
          <a:xfrm>
            <a:off x="7010400" y="0"/>
            <a:ext cx="2133600" cy="457200"/>
          </a:xfrm>
          <a:prstGeom prst="rect">
            <a:avLst/>
          </a:prstGeom>
          <a:noFill/>
          <a:ln>
            <a:noFill/>
          </a:ln>
        </p:spPr>
        <p:txBody>
          <a:bodyPr spcFirstLastPara="1" wrap="square" lIns="91425" tIns="45700" rIns="91425" bIns="45700" anchor="t" anchorCtr="0">
            <a:noAutofit/>
          </a:bodyPr>
          <a:lstStyle>
            <a:lvl1pPr marL="0" lvl="0" indent="0" algn="r">
              <a:spcBef>
                <a:spcPts val="0"/>
              </a:spcBef>
              <a:spcAft>
                <a:spcPts val="0"/>
              </a:spcAft>
              <a:buNone/>
              <a:defRPr sz="1000">
                <a:solidFill>
                  <a:schemeClr val="dk1"/>
                </a:solidFill>
                <a:latin typeface="Arial"/>
                <a:ea typeface="Arial"/>
                <a:cs typeface="Arial"/>
                <a:sym typeface="Arial"/>
              </a:defRPr>
            </a:lvl1pPr>
            <a:lvl2pPr marL="0" lvl="1" indent="0" algn="r">
              <a:spcBef>
                <a:spcPts val="0"/>
              </a:spcBef>
              <a:spcAft>
                <a:spcPts val="0"/>
              </a:spcAft>
              <a:buNone/>
              <a:defRPr sz="1000">
                <a:solidFill>
                  <a:schemeClr val="dk1"/>
                </a:solidFill>
                <a:latin typeface="Arial"/>
                <a:ea typeface="Arial"/>
                <a:cs typeface="Arial"/>
                <a:sym typeface="Arial"/>
              </a:defRPr>
            </a:lvl2pPr>
            <a:lvl3pPr marL="0" lvl="2" indent="0" algn="r">
              <a:spcBef>
                <a:spcPts val="0"/>
              </a:spcBef>
              <a:spcAft>
                <a:spcPts val="0"/>
              </a:spcAft>
              <a:buNone/>
              <a:defRPr sz="1000">
                <a:solidFill>
                  <a:schemeClr val="dk1"/>
                </a:solidFill>
                <a:latin typeface="Arial"/>
                <a:ea typeface="Arial"/>
                <a:cs typeface="Arial"/>
                <a:sym typeface="Arial"/>
              </a:defRPr>
            </a:lvl3pPr>
            <a:lvl4pPr marL="0" lvl="3" indent="0" algn="r">
              <a:spcBef>
                <a:spcPts val="0"/>
              </a:spcBef>
              <a:spcAft>
                <a:spcPts val="0"/>
              </a:spcAft>
              <a:buNone/>
              <a:defRPr sz="1000">
                <a:solidFill>
                  <a:schemeClr val="dk1"/>
                </a:solidFill>
                <a:latin typeface="Arial"/>
                <a:ea typeface="Arial"/>
                <a:cs typeface="Arial"/>
                <a:sym typeface="Arial"/>
              </a:defRPr>
            </a:lvl4pPr>
            <a:lvl5pPr marL="0" lvl="4" indent="0" algn="r">
              <a:spcBef>
                <a:spcPts val="0"/>
              </a:spcBef>
              <a:spcAft>
                <a:spcPts val="0"/>
              </a:spcAft>
              <a:buNone/>
              <a:defRPr sz="1000">
                <a:solidFill>
                  <a:schemeClr val="dk1"/>
                </a:solidFill>
                <a:latin typeface="Arial"/>
                <a:ea typeface="Arial"/>
                <a:cs typeface="Arial"/>
                <a:sym typeface="Arial"/>
              </a:defRPr>
            </a:lvl5pPr>
            <a:lvl6pPr marL="0" lvl="5" indent="0" algn="r">
              <a:spcBef>
                <a:spcPts val="0"/>
              </a:spcBef>
              <a:spcAft>
                <a:spcPts val="0"/>
              </a:spcAft>
              <a:buNone/>
              <a:defRPr sz="1000">
                <a:solidFill>
                  <a:schemeClr val="dk1"/>
                </a:solidFill>
                <a:latin typeface="Arial"/>
                <a:ea typeface="Arial"/>
                <a:cs typeface="Arial"/>
                <a:sym typeface="Arial"/>
              </a:defRPr>
            </a:lvl6pPr>
            <a:lvl7pPr marL="0" lvl="6" indent="0" algn="r">
              <a:spcBef>
                <a:spcPts val="0"/>
              </a:spcBef>
              <a:spcAft>
                <a:spcPts val="0"/>
              </a:spcAft>
              <a:buNone/>
              <a:defRPr sz="1000">
                <a:solidFill>
                  <a:schemeClr val="dk1"/>
                </a:solidFill>
                <a:latin typeface="Arial"/>
                <a:ea typeface="Arial"/>
                <a:cs typeface="Arial"/>
                <a:sym typeface="Arial"/>
              </a:defRPr>
            </a:lvl7pPr>
            <a:lvl8pPr marL="0" lvl="7" indent="0" algn="r">
              <a:spcBef>
                <a:spcPts val="0"/>
              </a:spcBef>
              <a:spcAft>
                <a:spcPts val="0"/>
              </a:spcAft>
              <a:buNone/>
              <a:defRPr sz="1000">
                <a:solidFill>
                  <a:schemeClr val="dk1"/>
                </a:solidFill>
                <a:latin typeface="Arial"/>
                <a:ea typeface="Arial"/>
                <a:cs typeface="Arial"/>
                <a:sym typeface="Arial"/>
              </a:defRPr>
            </a:lvl8pPr>
            <a:lvl9pPr marL="0" lvl="8" indent="0" algn="r">
              <a:spcBef>
                <a:spcPts val="0"/>
              </a:spcBef>
              <a:spcAft>
                <a:spcPts val="0"/>
              </a:spcAft>
              <a:buNone/>
              <a:defRPr sz="10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32"/>
        <p:cNvGrpSpPr/>
        <p:nvPr/>
      </p:nvGrpSpPr>
      <p:grpSpPr>
        <a:xfrm>
          <a:off x="0" y="0"/>
          <a:ext cx="0" cy="0"/>
          <a:chOff x="0" y="0"/>
          <a:chExt cx="0" cy="0"/>
        </a:xfrm>
      </p:grpSpPr>
      <p:sp>
        <p:nvSpPr>
          <p:cNvPr id="133" name="Google Shape;133;p89"/>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4" name="Google Shape;134;p89"/>
          <p:cNvSpPr>
            <a:spLocks noGrp="1"/>
          </p:cNvSpPr>
          <p:nvPr>
            <p:ph type="pic" idx="2"/>
          </p:nvPr>
        </p:nvSpPr>
        <p:spPr>
          <a:xfrm>
            <a:off x="1792288" y="612775"/>
            <a:ext cx="5486400" cy="4114800"/>
          </a:xfrm>
          <a:prstGeom prst="rect">
            <a:avLst/>
          </a:prstGeom>
          <a:noFill/>
          <a:ln>
            <a:noFill/>
          </a:ln>
        </p:spPr>
      </p:sp>
      <p:sp>
        <p:nvSpPr>
          <p:cNvPr id="135" name="Google Shape;135;p89"/>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SzPts val="980"/>
              <a:buNone/>
              <a:defRPr sz="1400"/>
            </a:lvl1pPr>
            <a:lvl2pPr marL="914400" lvl="1" indent="-228600" algn="l">
              <a:spcBef>
                <a:spcPts val="240"/>
              </a:spcBef>
              <a:spcAft>
                <a:spcPts val="0"/>
              </a:spcAft>
              <a:buSzPts val="840"/>
              <a:buNone/>
              <a:defRPr sz="1200"/>
            </a:lvl2pPr>
            <a:lvl3pPr marL="1371600" lvl="2" indent="-228600" algn="l">
              <a:spcBef>
                <a:spcPts val="200"/>
              </a:spcBef>
              <a:spcAft>
                <a:spcPts val="0"/>
              </a:spcAft>
              <a:buSzPts val="700"/>
              <a:buNone/>
              <a:defRPr sz="1000"/>
            </a:lvl3pPr>
            <a:lvl4pPr marL="1828800" lvl="3" indent="-228600" algn="l">
              <a:spcBef>
                <a:spcPts val="180"/>
              </a:spcBef>
              <a:spcAft>
                <a:spcPts val="0"/>
              </a:spcAft>
              <a:buSzPts val="675"/>
              <a:buNone/>
              <a:defRPr sz="900"/>
            </a:lvl4pPr>
            <a:lvl5pPr marL="2286000" lvl="4" indent="-228600" algn="l">
              <a:spcBef>
                <a:spcPts val="180"/>
              </a:spcBef>
              <a:spcAft>
                <a:spcPts val="0"/>
              </a:spcAft>
              <a:buSzPts val="720"/>
              <a:buNone/>
              <a:defRPr sz="900"/>
            </a:lvl5pPr>
            <a:lvl6pPr marL="2743200" lvl="5" indent="-228600" algn="l">
              <a:spcBef>
                <a:spcPts val="180"/>
              </a:spcBef>
              <a:spcAft>
                <a:spcPts val="0"/>
              </a:spcAft>
              <a:buSzPts val="720"/>
              <a:buNone/>
              <a:defRPr sz="900"/>
            </a:lvl6pPr>
            <a:lvl7pPr marL="3200400" lvl="6" indent="-228600" algn="l">
              <a:spcBef>
                <a:spcPts val="180"/>
              </a:spcBef>
              <a:spcAft>
                <a:spcPts val="0"/>
              </a:spcAft>
              <a:buSzPts val="720"/>
              <a:buNone/>
              <a:defRPr sz="900"/>
            </a:lvl7pPr>
            <a:lvl8pPr marL="3657600" lvl="7" indent="-228600" algn="l">
              <a:spcBef>
                <a:spcPts val="180"/>
              </a:spcBef>
              <a:spcAft>
                <a:spcPts val="0"/>
              </a:spcAft>
              <a:buSzPts val="720"/>
              <a:buNone/>
              <a:defRPr sz="900"/>
            </a:lvl8pPr>
            <a:lvl9pPr marL="4114800" lvl="8" indent="-228600" algn="l">
              <a:spcBef>
                <a:spcPts val="180"/>
              </a:spcBef>
              <a:spcAft>
                <a:spcPts val="0"/>
              </a:spcAft>
              <a:buSzPts val="720"/>
              <a:buNone/>
              <a:defRPr sz="900"/>
            </a:lvl9pPr>
          </a:lstStyle>
          <a:p>
            <a:endParaRPr/>
          </a:p>
        </p:txBody>
      </p:sp>
      <p:sp>
        <p:nvSpPr>
          <p:cNvPr id="136" name="Google Shape;136;p89"/>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7" name="Google Shape;137;p89"/>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8" name="Google Shape;138;p89"/>
          <p:cNvSpPr txBox="1">
            <a:spLocks noGrp="1"/>
          </p:cNvSpPr>
          <p:nvPr>
            <p:ph type="sldNum" idx="12"/>
          </p:nvPr>
        </p:nvSpPr>
        <p:spPr>
          <a:xfrm>
            <a:off x="7010400" y="0"/>
            <a:ext cx="2133600" cy="457200"/>
          </a:xfrm>
          <a:prstGeom prst="rect">
            <a:avLst/>
          </a:prstGeom>
          <a:noFill/>
          <a:ln>
            <a:noFill/>
          </a:ln>
        </p:spPr>
        <p:txBody>
          <a:bodyPr spcFirstLastPara="1" wrap="square" lIns="91425" tIns="45700" rIns="91425" bIns="45700" anchor="t" anchorCtr="0">
            <a:noAutofit/>
          </a:bodyPr>
          <a:lstStyle>
            <a:lvl1pPr marL="0" lvl="0" indent="0" algn="r">
              <a:spcBef>
                <a:spcPts val="0"/>
              </a:spcBef>
              <a:spcAft>
                <a:spcPts val="0"/>
              </a:spcAft>
              <a:buNone/>
              <a:defRPr sz="1000">
                <a:solidFill>
                  <a:schemeClr val="dk1"/>
                </a:solidFill>
                <a:latin typeface="Arial"/>
                <a:ea typeface="Arial"/>
                <a:cs typeface="Arial"/>
                <a:sym typeface="Arial"/>
              </a:defRPr>
            </a:lvl1pPr>
            <a:lvl2pPr marL="0" lvl="1" indent="0" algn="r">
              <a:spcBef>
                <a:spcPts val="0"/>
              </a:spcBef>
              <a:spcAft>
                <a:spcPts val="0"/>
              </a:spcAft>
              <a:buNone/>
              <a:defRPr sz="1000">
                <a:solidFill>
                  <a:schemeClr val="dk1"/>
                </a:solidFill>
                <a:latin typeface="Arial"/>
                <a:ea typeface="Arial"/>
                <a:cs typeface="Arial"/>
                <a:sym typeface="Arial"/>
              </a:defRPr>
            </a:lvl2pPr>
            <a:lvl3pPr marL="0" lvl="2" indent="0" algn="r">
              <a:spcBef>
                <a:spcPts val="0"/>
              </a:spcBef>
              <a:spcAft>
                <a:spcPts val="0"/>
              </a:spcAft>
              <a:buNone/>
              <a:defRPr sz="1000">
                <a:solidFill>
                  <a:schemeClr val="dk1"/>
                </a:solidFill>
                <a:latin typeface="Arial"/>
                <a:ea typeface="Arial"/>
                <a:cs typeface="Arial"/>
                <a:sym typeface="Arial"/>
              </a:defRPr>
            </a:lvl3pPr>
            <a:lvl4pPr marL="0" lvl="3" indent="0" algn="r">
              <a:spcBef>
                <a:spcPts val="0"/>
              </a:spcBef>
              <a:spcAft>
                <a:spcPts val="0"/>
              </a:spcAft>
              <a:buNone/>
              <a:defRPr sz="1000">
                <a:solidFill>
                  <a:schemeClr val="dk1"/>
                </a:solidFill>
                <a:latin typeface="Arial"/>
                <a:ea typeface="Arial"/>
                <a:cs typeface="Arial"/>
                <a:sym typeface="Arial"/>
              </a:defRPr>
            </a:lvl4pPr>
            <a:lvl5pPr marL="0" lvl="4" indent="0" algn="r">
              <a:spcBef>
                <a:spcPts val="0"/>
              </a:spcBef>
              <a:spcAft>
                <a:spcPts val="0"/>
              </a:spcAft>
              <a:buNone/>
              <a:defRPr sz="1000">
                <a:solidFill>
                  <a:schemeClr val="dk1"/>
                </a:solidFill>
                <a:latin typeface="Arial"/>
                <a:ea typeface="Arial"/>
                <a:cs typeface="Arial"/>
                <a:sym typeface="Arial"/>
              </a:defRPr>
            </a:lvl5pPr>
            <a:lvl6pPr marL="0" lvl="5" indent="0" algn="r">
              <a:spcBef>
                <a:spcPts val="0"/>
              </a:spcBef>
              <a:spcAft>
                <a:spcPts val="0"/>
              </a:spcAft>
              <a:buNone/>
              <a:defRPr sz="1000">
                <a:solidFill>
                  <a:schemeClr val="dk1"/>
                </a:solidFill>
                <a:latin typeface="Arial"/>
                <a:ea typeface="Arial"/>
                <a:cs typeface="Arial"/>
                <a:sym typeface="Arial"/>
              </a:defRPr>
            </a:lvl6pPr>
            <a:lvl7pPr marL="0" lvl="6" indent="0" algn="r">
              <a:spcBef>
                <a:spcPts val="0"/>
              </a:spcBef>
              <a:spcAft>
                <a:spcPts val="0"/>
              </a:spcAft>
              <a:buNone/>
              <a:defRPr sz="1000">
                <a:solidFill>
                  <a:schemeClr val="dk1"/>
                </a:solidFill>
                <a:latin typeface="Arial"/>
                <a:ea typeface="Arial"/>
                <a:cs typeface="Arial"/>
                <a:sym typeface="Arial"/>
              </a:defRPr>
            </a:lvl7pPr>
            <a:lvl8pPr marL="0" lvl="7" indent="0" algn="r">
              <a:spcBef>
                <a:spcPts val="0"/>
              </a:spcBef>
              <a:spcAft>
                <a:spcPts val="0"/>
              </a:spcAft>
              <a:buNone/>
              <a:defRPr sz="1000">
                <a:solidFill>
                  <a:schemeClr val="dk1"/>
                </a:solidFill>
                <a:latin typeface="Arial"/>
                <a:ea typeface="Arial"/>
                <a:cs typeface="Arial"/>
                <a:sym typeface="Arial"/>
              </a:defRPr>
            </a:lvl8pPr>
            <a:lvl9pPr marL="0" lvl="8" indent="0" algn="r">
              <a:spcBef>
                <a:spcPts val="0"/>
              </a:spcBef>
              <a:spcAft>
                <a:spcPts val="0"/>
              </a:spcAft>
              <a:buNone/>
              <a:defRPr sz="10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cxnSp>
        <p:nvCxnSpPr>
          <p:cNvPr id="10" name="Google Shape;10;p80"/>
          <p:cNvCxnSpPr/>
          <p:nvPr/>
        </p:nvCxnSpPr>
        <p:spPr>
          <a:xfrm>
            <a:off x="7962900" y="152400"/>
            <a:ext cx="0" cy="1524000"/>
          </a:xfrm>
          <a:prstGeom prst="straightConnector1">
            <a:avLst/>
          </a:prstGeom>
          <a:noFill/>
          <a:ln w="9525" cap="flat" cmpd="sng">
            <a:solidFill>
              <a:schemeClr val="dk1"/>
            </a:solidFill>
            <a:prstDash val="solid"/>
            <a:round/>
            <a:headEnd type="none" w="med" len="med"/>
            <a:tailEnd type="none" w="med" len="med"/>
          </a:ln>
        </p:spPr>
      </p:cxnSp>
      <p:sp>
        <p:nvSpPr>
          <p:cNvPr id="11" name="Google Shape;11;p80"/>
          <p:cNvSpPr txBox="1">
            <a:spLocks noGrp="1"/>
          </p:cNvSpPr>
          <p:nvPr>
            <p:ph type="title"/>
          </p:nvPr>
        </p:nvSpPr>
        <p:spPr>
          <a:xfrm>
            <a:off x="457200" y="122238"/>
            <a:ext cx="7543800" cy="12954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3900" b="1" i="0" u="none" strike="noStrike" cap="none">
                <a:solidFill>
                  <a:schemeClr val="dk2"/>
                </a:solidFill>
                <a:latin typeface="Arial"/>
                <a:ea typeface="Arial"/>
                <a:cs typeface="Arial"/>
                <a:sym typeface="Arial"/>
              </a:defRPr>
            </a:lvl1pPr>
            <a:lvl2pPr marR="0" lvl="1" algn="l" rtl="0">
              <a:spcBef>
                <a:spcPts val="0"/>
              </a:spcBef>
              <a:spcAft>
                <a:spcPts val="0"/>
              </a:spcAft>
              <a:buSzPts val="1400"/>
              <a:buNone/>
              <a:defRPr sz="3900" b="1" i="0" u="none" strike="noStrike" cap="none">
                <a:solidFill>
                  <a:schemeClr val="dk2"/>
                </a:solidFill>
                <a:latin typeface="Arial"/>
                <a:ea typeface="Arial"/>
                <a:cs typeface="Arial"/>
                <a:sym typeface="Arial"/>
              </a:defRPr>
            </a:lvl2pPr>
            <a:lvl3pPr marR="0" lvl="2" algn="l" rtl="0">
              <a:spcBef>
                <a:spcPts val="0"/>
              </a:spcBef>
              <a:spcAft>
                <a:spcPts val="0"/>
              </a:spcAft>
              <a:buSzPts val="1400"/>
              <a:buNone/>
              <a:defRPr sz="3900" b="1" i="0" u="none" strike="noStrike" cap="none">
                <a:solidFill>
                  <a:schemeClr val="dk2"/>
                </a:solidFill>
                <a:latin typeface="Arial"/>
                <a:ea typeface="Arial"/>
                <a:cs typeface="Arial"/>
                <a:sym typeface="Arial"/>
              </a:defRPr>
            </a:lvl3pPr>
            <a:lvl4pPr marR="0" lvl="3" algn="l" rtl="0">
              <a:spcBef>
                <a:spcPts val="0"/>
              </a:spcBef>
              <a:spcAft>
                <a:spcPts val="0"/>
              </a:spcAft>
              <a:buSzPts val="1400"/>
              <a:buNone/>
              <a:defRPr sz="3900" b="1" i="0" u="none" strike="noStrike" cap="none">
                <a:solidFill>
                  <a:schemeClr val="dk2"/>
                </a:solidFill>
                <a:latin typeface="Arial"/>
                <a:ea typeface="Arial"/>
                <a:cs typeface="Arial"/>
                <a:sym typeface="Arial"/>
              </a:defRPr>
            </a:lvl4pPr>
            <a:lvl5pPr marR="0" lvl="4" algn="l" rtl="0">
              <a:spcBef>
                <a:spcPts val="0"/>
              </a:spcBef>
              <a:spcAft>
                <a:spcPts val="0"/>
              </a:spcAft>
              <a:buSzPts val="1400"/>
              <a:buNone/>
              <a:defRPr sz="3900" b="1" i="0" u="none" strike="noStrike" cap="none">
                <a:solidFill>
                  <a:schemeClr val="dk2"/>
                </a:solidFill>
                <a:latin typeface="Arial"/>
                <a:ea typeface="Arial"/>
                <a:cs typeface="Arial"/>
                <a:sym typeface="Arial"/>
              </a:defRPr>
            </a:lvl5pPr>
            <a:lvl6pPr marR="0" lvl="5" algn="l" rtl="0">
              <a:spcBef>
                <a:spcPts val="0"/>
              </a:spcBef>
              <a:spcAft>
                <a:spcPts val="0"/>
              </a:spcAft>
              <a:buSzPts val="1400"/>
              <a:buNone/>
              <a:defRPr sz="3900" b="1" i="0" u="none" strike="noStrike" cap="none">
                <a:solidFill>
                  <a:schemeClr val="dk2"/>
                </a:solidFill>
                <a:latin typeface="Arial"/>
                <a:ea typeface="Arial"/>
                <a:cs typeface="Arial"/>
                <a:sym typeface="Arial"/>
              </a:defRPr>
            </a:lvl6pPr>
            <a:lvl7pPr marR="0" lvl="6" algn="l" rtl="0">
              <a:spcBef>
                <a:spcPts val="0"/>
              </a:spcBef>
              <a:spcAft>
                <a:spcPts val="0"/>
              </a:spcAft>
              <a:buSzPts val="1400"/>
              <a:buNone/>
              <a:defRPr sz="3900" b="1" i="0" u="none" strike="noStrike" cap="none">
                <a:solidFill>
                  <a:schemeClr val="dk2"/>
                </a:solidFill>
                <a:latin typeface="Arial"/>
                <a:ea typeface="Arial"/>
                <a:cs typeface="Arial"/>
                <a:sym typeface="Arial"/>
              </a:defRPr>
            </a:lvl7pPr>
            <a:lvl8pPr marR="0" lvl="7" algn="l" rtl="0">
              <a:spcBef>
                <a:spcPts val="0"/>
              </a:spcBef>
              <a:spcAft>
                <a:spcPts val="0"/>
              </a:spcAft>
              <a:buSzPts val="1400"/>
              <a:buNone/>
              <a:defRPr sz="3900" b="1" i="0" u="none" strike="noStrike" cap="none">
                <a:solidFill>
                  <a:schemeClr val="dk2"/>
                </a:solidFill>
                <a:latin typeface="Arial"/>
                <a:ea typeface="Arial"/>
                <a:cs typeface="Arial"/>
                <a:sym typeface="Arial"/>
              </a:defRPr>
            </a:lvl8pPr>
            <a:lvl9pPr marR="0" lvl="8" algn="l" rtl="0">
              <a:spcBef>
                <a:spcPts val="0"/>
              </a:spcBef>
              <a:spcAft>
                <a:spcPts val="0"/>
              </a:spcAft>
              <a:buSzPts val="1400"/>
              <a:buNone/>
              <a:defRPr sz="3900" b="1" i="0" u="none" strike="noStrike" cap="none">
                <a:solidFill>
                  <a:schemeClr val="dk2"/>
                </a:solidFill>
                <a:latin typeface="Arial"/>
                <a:ea typeface="Arial"/>
                <a:cs typeface="Arial"/>
                <a:sym typeface="Arial"/>
              </a:defRPr>
            </a:lvl9pPr>
          </a:lstStyle>
          <a:p>
            <a:endParaRPr/>
          </a:p>
        </p:txBody>
      </p:sp>
      <p:sp>
        <p:nvSpPr>
          <p:cNvPr id="12" name="Google Shape;12;p80"/>
          <p:cNvSpPr txBox="1">
            <a:spLocks noGrp="1"/>
          </p:cNvSpPr>
          <p:nvPr>
            <p:ph type="body" idx="1"/>
          </p:nvPr>
        </p:nvSpPr>
        <p:spPr>
          <a:xfrm>
            <a:off x="457200" y="1719263"/>
            <a:ext cx="8229600" cy="4411662"/>
          </a:xfrm>
          <a:prstGeom prst="rect">
            <a:avLst/>
          </a:prstGeom>
          <a:noFill/>
          <a:ln>
            <a:noFill/>
          </a:ln>
        </p:spPr>
        <p:txBody>
          <a:bodyPr spcFirstLastPara="1" wrap="square" lIns="91425" tIns="45700" rIns="91425" bIns="45700" anchor="t" anchorCtr="0">
            <a:noAutofit/>
          </a:bodyPr>
          <a:lstStyle>
            <a:lvl1pPr marL="457200" marR="0" lvl="0" indent="-361950" algn="l" rtl="0">
              <a:spcBef>
                <a:spcPts val="600"/>
              </a:spcBef>
              <a:spcAft>
                <a:spcPts val="0"/>
              </a:spcAft>
              <a:buClr>
                <a:schemeClr val="dk2"/>
              </a:buClr>
              <a:buSzPts val="2100"/>
              <a:buFont typeface="Noto Sans Symbols"/>
              <a:buChar char="●"/>
              <a:defRPr sz="3000" b="0" i="0" u="none" strike="noStrike" cap="none">
                <a:solidFill>
                  <a:schemeClr val="dk1"/>
                </a:solidFill>
                <a:latin typeface="Arial"/>
                <a:ea typeface="Arial"/>
                <a:cs typeface="Arial"/>
                <a:sym typeface="Arial"/>
              </a:defRPr>
            </a:lvl1pPr>
            <a:lvl2pPr marL="914400" marR="0" lvl="1" indent="-344170" algn="l" rtl="0">
              <a:spcBef>
                <a:spcPts val="520"/>
              </a:spcBef>
              <a:spcAft>
                <a:spcPts val="0"/>
              </a:spcAft>
              <a:buClr>
                <a:schemeClr val="accent2"/>
              </a:buClr>
              <a:buSzPts val="1820"/>
              <a:buFont typeface="Noto Sans Symbols"/>
              <a:buChar char="●"/>
              <a:defRPr sz="2600" b="0" i="0" u="none" strike="noStrike" cap="none">
                <a:solidFill>
                  <a:schemeClr val="dk1"/>
                </a:solidFill>
                <a:latin typeface="Arial"/>
                <a:ea typeface="Arial"/>
                <a:cs typeface="Arial"/>
                <a:sym typeface="Arial"/>
              </a:defRPr>
            </a:lvl2pPr>
            <a:lvl3pPr marL="1371600" marR="0" lvl="2" indent="-330835" algn="l" rtl="0">
              <a:spcBef>
                <a:spcPts val="460"/>
              </a:spcBef>
              <a:spcAft>
                <a:spcPts val="0"/>
              </a:spcAft>
              <a:buClr>
                <a:schemeClr val="accent1"/>
              </a:buClr>
              <a:buSzPts val="1610"/>
              <a:buFont typeface="Noto Sans Symbols"/>
              <a:buChar char="●"/>
              <a:defRPr sz="2300" b="0" i="0" u="none" strike="noStrike" cap="none">
                <a:solidFill>
                  <a:schemeClr val="dk1"/>
                </a:solidFill>
                <a:latin typeface="Arial"/>
                <a:ea typeface="Arial"/>
                <a:cs typeface="Arial"/>
                <a:sym typeface="Arial"/>
              </a:defRPr>
            </a:lvl3pPr>
            <a:lvl4pPr marL="1828800" marR="0" lvl="3" indent="-323850" algn="l" rtl="0">
              <a:spcBef>
                <a:spcPts val="400"/>
              </a:spcBef>
              <a:spcAft>
                <a:spcPts val="0"/>
              </a:spcAft>
              <a:buClr>
                <a:schemeClr val="dk2"/>
              </a:buClr>
              <a:buSzPts val="1500"/>
              <a:buFont typeface="Noto Sans Symbols"/>
              <a:buChar char="▪"/>
              <a:defRPr sz="2000" b="0" i="0" u="none" strike="noStrike" cap="none">
                <a:solidFill>
                  <a:schemeClr val="dk1"/>
                </a:solidFill>
                <a:latin typeface="Arial"/>
                <a:ea typeface="Arial"/>
                <a:cs typeface="Arial"/>
                <a:sym typeface="Arial"/>
              </a:defRPr>
            </a:lvl4pPr>
            <a:lvl5pPr marL="2286000" marR="0" lvl="4" indent="-330200" algn="l" rtl="0">
              <a:spcBef>
                <a:spcPts val="400"/>
              </a:spcBef>
              <a:spcAft>
                <a:spcPts val="0"/>
              </a:spcAft>
              <a:buClr>
                <a:schemeClr val="folHlink"/>
              </a:buClr>
              <a:buSzPts val="1600"/>
              <a:buFont typeface="Noto Sans Symbols"/>
              <a:buChar char="▪"/>
              <a:defRPr sz="2000" b="0" i="0" u="none" strike="noStrike" cap="none">
                <a:solidFill>
                  <a:schemeClr val="dk1"/>
                </a:solidFill>
                <a:latin typeface="Arial"/>
                <a:ea typeface="Arial"/>
                <a:cs typeface="Arial"/>
                <a:sym typeface="Arial"/>
              </a:defRPr>
            </a:lvl5pPr>
            <a:lvl6pPr marL="2743200" marR="0" lvl="5" indent="-330200" algn="l" rtl="0">
              <a:spcBef>
                <a:spcPts val="400"/>
              </a:spcBef>
              <a:spcAft>
                <a:spcPts val="0"/>
              </a:spcAft>
              <a:buClr>
                <a:schemeClr val="folHlink"/>
              </a:buClr>
              <a:buSzPts val="1600"/>
              <a:buFont typeface="Noto Sans Symbols"/>
              <a:buChar char="▪"/>
              <a:defRPr sz="2000" b="0" i="0" u="none" strike="noStrike" cap="none">
                <a:solidFill>
                  <a:schemeClr val="dk1"/>
                </a:solidFill>
                <a:latin typeface="Arial"/>
                <a:ea typeface="Arial"/>
                <a:cs typeface="Arial"/>
                <a:sym typeface="Arial"/>
              </a:defRPr>
            </a:lvl6pPr>
            <a:lvl7pPr marL="3200400" marR="0" lvl="6" indent="-330200" algn="l" rtl="0">
              <a:spcBef>
                <a:spcPts val="400"/>
              </a:spcBef>
              <a:spcAft>
                <a:spcPts val="0"/>
              </a:spcAft>
              <a:buClr>
                <a:schemeClr val="folHlink"/>
              </a:buClr>
              <a:buSzPts val="1600"/>
              <a:buFont typeface="Noto Sans Symbols"/>
              <a:buChar char="▪"/>
              <a:defRPr sz="2000" b="0" i="0" u="none" strike="noStrike" cap="none">
                <a:solidFill>
                  <a:schemeClr val="dk1"/>
                </a:solidFill>
                <a:latin typeface="Arial"/>
                <a:ea typeface="Arial"/>
                <a:cs typeface="Arial"/>
                <a:sym typeface="Arial"/>
              </a:defRPr>
            </a:lvl7pPr>
            <a:lvl8pPr marL="3657600" marR="0" lvl="7" indent="-330200" algn="l" rtl="0">
              <a:spcBef>
                <a:spcPts val="400"/>
              </a:spcBef>
              <a:spcAft>
                <a:spcPts val="0"/>
              </a:spcAft>
              <a:buClr>
                <a:schemeClr val="folHlink"/>
              </a:buClr>
              <a:buSzPts val="1600"/>
              <a:buFont typeface="Noto Sans Symbols"/>
              <a:buChar char="▪"/>
              <a:defRPr sz="2000" b="0" i="0" u="none" strike="noStrike" cap="none">
                <a:solidFill>
                  <a:schemeClr val="dk1"/>
                </a:solidFill>
                <a:latin typeface="Arial"/>
                <a:ea typeface="Arial"/>
                <a:cs typeface="Arial"/>
                <a:sym typeface="Arial"/>
              </a:defRPr>
            </a:lvl8pPr>
            <a:lvl9pPr marL="4114800" marR="0" lvl="8" indent="-330200" algn="l" rtl="0">
              <a:spcBef>
                <a:spcPts val="400"/>
              </a:spcBef>
              <a:spcAft>
                <a:spcPts val="0"/>
              </a:spcAft>
              <a:buClr>
                <a:schemeClr val="folHlink"/>
              </a:buClr>
              <a:buSzPts val="1600"/>
              <a:buFont typeface="Noto Sans Symbols"/>
              <a:buChar char="▪"/>
              <a:defRPr sz="2000" b="0" i="0" u="none" strike="noStrike" cap="none">
                <a:solidFill>
                  <a:schemeClr val="dk1"/>
                </a:solidFill>
                <a:latin typeface="Arial"/>
                <a:ea typeface="Arial"/>
                <a:cs typeface="Arial"/>
                <a:sym typeface="Arial"/>
              </a:defRPr>
            </a:lvl9pPr>
          </a:lstStyle>
          <a:p>
            <a:endParaRPr/>
          </a:p>
        </p:txBody>
      </p:sp>
      <p:sp>
        <p:nvSpPr>
          <p:cNvPr id="13" name="Google Shape;13;p80"/>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0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 name="Google Shape;14;p80"/>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marR="0" lvl="0" algn="ctr" rtl="0">
              <a:spcBef>
                <a:spcPts val="0"/>
              </a:spcBef>
              <a:spcAft>
                <a:spcPts val="0"/>
              </a:spcAft>
              <a:buSzPts val="1400"/>
              <a:buNone/>
              <a:defRPr sz="10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5" name="Google Shape;15;p80"/>
          <p:cNvSpPr txBox="1">
            <a:spLocks noGrp="1"/>
          </p:cNvSpPr>
          <p:nvPr>
            <p:ph type="sldNum" idx="12"/>
          </p:nvPr>
        </p:nvSpPr>
        <p:spPr>
          <a:xfrm>
            <a:off x="7010400" y="0"/>
            <a:ext cx="2133600" cy="457200"/>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spcAft>
                <a:spcPts val="0"/>
              </a:spcAft>
              <a:buNone/>
              <a:defRPr sz="1000" b="0" i="0" u="none" strike="noStrike" cap="none">
                <a:solidFill>
                  <a:schemeClr val="dk1"/>
                </a:solidFill>
                <a:latin typeface="Arial"/>
                <a:ea typeface="Arial"/>
                <a:cs typeface="Arial"/>
                <a:sym typeface="Arial"/>
              </a:defRPr>
            </a:lvl1pPr>
            <a:lvl2pPr marL="0" marR="0" lvl="1" indent="0" algn="r" rtl="0">
              <a:spcBef>
                <a:spcPts val="0"/>
              </a:spcBef>
              <a:spcAft>
                <a:spcPts val="0"/>
              </a:spcAft>
              <a:buNone/>
              <a:defRPr sz="1000" b="0" i="0" u="none" strike="noStrike" cap="none">
                <a:solidFill>
                  <a:schemeClr val="dk1"/>
                </a:solidFill>
                <a:latin typeface="Arial"/>
                <a:ea typeface="Arial"/>
                <a:cs typeface="Arial"/>
                <a:sym typeface="Arial"/>
              </a:defRPr>
            </a:lvl2pPr>
            <a:lvl3pPr marL="0" marR="0" lvl="2" indent="0" algn="r" rtl="0">
              <a:spcBef>
                <a:spcPts val="0"/>
              </a:spcBef>
              <a:spcAft>
                <a:spcPts val="0"/>
              </a:spcAft>
              <a:buNone/>
              <a:defRPr sz="1000" b="0" i="0" u="none" strike="noStrike" cap="none">
                <a:solidFill>
                  <a:schemeClr val="dk1"/>
                </a:solidFill>
                <a:latin typeface="Arial"/>
                <a:ea typeface="Arial"/>
                <a:cs typeface="Arial"/>
                <a:sym typeface="Arial"/>
              </a:defRPr>
            </a:lvl3pPr>
            <a:lvl4pPr marL="0" marR="0" lvl="3" indent="0" algn="r" rtl="0">
              <a:spcBef>
                <a:spcPts val="0"/>
              </a:spcBef>
              <a:spcAft>
                <a:spcPts val="0"/>
              </a:spcAft>
              <a:buNone/>
              <a:defRPr sz="1000" b="0" i="0" u="none" strike="noStrike" cap="none">
                <a:solidFill>
                  <a:schemeClr val="dk1"/>
                </a:solidFill>
                <a:latin typeface="Arial"/>
                <a:ea typeface="Arial"/>
                <a:cs typeface="Arial"/>
                <a:sym typeface="Arial"/>
              </a:defRPr>
            </a:lvl4pPr>
            <a:lvl5pPr marL="0" marR="0" lvl="4" indent="0" algn="r" rtl="0">
              <a:spcBef>
                <a:spcPts val="0"/>
              </a:spcBef>
              <a:spcAft>
                <a:spcPts val="0"/>
              </a:spcAft>
              <a:buNone/>
              <a:defRPr sz="1000" b="0" i="0" u="none" strike="noStrike" cap="none">
                <a:solidFill>
                  <a:schemeClr val="dk1"/>
                </a:solidFill>
                <a:latin typeface="Arial"/>
                <a:ea typeface="Arial"/>
                <a:cs typeface="Arial"/>
                <a:sym typeface="Arial"/>
              </a:defRPr>
            </a:lvl5pPr>
            <a:lvl6pPr marL="0" marR="0" lvl="5" indent="0" algn="r" rtl="0">
              <a:spcBef>
                <a:spcPts val="0"/>
              </a:spcBef>
              <a:spcAft>
                <a:spcPts val="0"/>
              </a:spcAft>
              <a:buNone/>
              <a:defRPr sz="1000" b="0" i="0" u="none" strike="noStrike" cap="none">
                <a:solidFill>
                  <a:schemeClr val="dk1"/>
                </a:solidFill>
                <a:latin typeface="Arial"/>
                <a:ea typeface="Arial"/>
                <a:cs typeface="Arial"/>
                <a:sym typeface="Arial"/>
              </a:defRPr>
            </a:lvl6pPr>
            <a:lvl7pPr marL="0" marR="0" lvl="6" indent="0" algn="r" rtl="0">
              <a:spcBef>
                <a:spcPts val="0"/>
              </a:spcBef>
              <a:spcAft>
                <a:spcPts val="0"/>
              </a:spcAft>
              <a:buNone/>
              <a:defRPr sz="1000" b="0" i="0" u="none" strike="noStrike" cap="none">
                <a:solidFill>
                  <a:schemeClr val="dk1"/>
                </a:solidFill>
                <a:latin typeface="Arial"/>
                <a:ea typeface="Arial"/>
                <a:cs typeface="Arial"/>
                <a:sym typeface="Arial"/>
              </a:defRPr>
            </a:lvl7pPr>
            <a:lvl8pPr marL="0" marR="0" lvl="7" indent="0" algn="r" rtl="0">
              <a:spcBef>
                <a:spcPts val="0"/>
              </a:spcBef>
              <a:spcAft>
                <a:spcPts val="0"/>
              </a:spcAft>
              <a:buNone/>
              <a:defRPr sz="1000" b="0" i="0" u="none" strike="noStrike" cap="none">
                <a:solidFill>
                  <a:schemeClr val="dk1"/>
                </a:solidFill>
                <a:latin typeface="Arial"/>
                <a:ea typeface="Arial"/>
                <a:cs typeface="Arial"/>
                <a:sym typeface="Arial"/>
              </a:defRPr>
            </a:lvl8pPr>
            <a:lvl9pPr marL="0" marR="0" lvl="8" indent="0" algn="r" rtl="0">
              <a:spcBef>
                <a:spcPts val="0"/>
              </a:spcBef>
              <a:spcAft>
                <a:spcPts val="0"/>
              </a:spcAft>
              <a:buNone/>
              <a:defRPr sz="10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grpSp>
        <p:nvGrpSpPr>
          <p:cNvPr id="16" name="Google Shape;16;p80"/>
          <p:cNvGrpSpPr/>
          <p:nvPr/>
        </p:nvGrpSpPr>
        <p:grpSpPr>
          <a:xfrm>
            <a:off x="8153400" y="152400"/>
            <a:ext cx="792163" cy="1295400"/>
            <a:chOff x="5136" y="960"/>
            <a:chExt cx="528" cy="864"/>
          </a:xfrm>
        </p:grpSpPr>
        <p:sp>
          <p:nvSpPr>
            <p:cNvPr id="17" name="Google Shape;17;p80"/>
            <p:cNvSpPr/>
            <p:nvPr/>
          </p:nvSpPr>
          <p:spPr>
            <a:xfrm>
              <a:off x="5136" y="960"/>
              <a:ext cx="80" cy="80"/>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18" name="Google Shape;18;p80"/>
            <p:cNvSpPr/>
            <p:nvPr/>
          </p:nvSpPr>
          <p:spPr>
            <a:xfrm>
              <a:off x="5248" y="960"/>
              <a:ext cx="79" cy="80"/>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19" name="Google Shape;19;p80"/>
            <p:cNvSpPr/>
            <p:nvPr/>
          </p:nvSpPr>
          <p:spPr>
            <a:xfrm>
              <a:off x="5360" y="960"/>
              <a:ext cx="79" cy="80"/>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20" name="Google Shape;20;p80"/>
            <p:cNvSpPr/>
            <p:nvPr/>
          </p:nvSpPr>
          <p:spPr>
            <a:xfrm>
              <a:off x="5136" y="1072"/>
              <a:ext cx="80" cy="79"/>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21" name="Google Shape;21;p80"/>
            <p:cNvSpPr/>
            <p:nvPr/>
          </p:nvSpPr>
          <p:spPr>
            <a:xfrm>
              <a:off x="5248" y="1072"/>
              <a:ext cx="79" cy="79"/>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22" name="Google Shape;22;p80"/>
            <p:cNvSpPr/>
            <p:nvPr/>
          </p:nvSpPr>
          <p:spPr>
            <a:xfrm>
              <a:off x="5360" y="1072"/>
              <a:ext cx="79" cy="79"/>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23" name="Google Shape;23;p80"/>
            <p:cNvSpPr/>
            <p:nvPr/>
          </p:nvSpPr>
          <p:spPr>
            <a:xfrm>
              <a:off x="5472" y="1072"/>
              <a:ext cx="79" cy="79"/>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24" name="Google Shape;24;p80"/>
            <p:cNvSpPr/>
            <p:nvPr/>
          </p:nvSpPr>
          <p:spPr>
            <a:xfrm>
              <a:off x="5136" y="1184"/>
              <a:ext cx="80" cy="79"/>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25" name="Google Shape;25;p80"/>
            <p:cNvSpPr/>
            <p:nvPr/>
          </p:nvSpPr>
          <p:spPr>
            <a:xfrm>
              <a:off x="5248" y="1184"/>
              <a:ext cx="79" cy="79"/>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26" name="Google Shape;26;p80"/>
            <p:cNvSpPr/>
            <p:nvPr/>
          </p:nvSpPr>
          <p:spPr>
            <a:xfrm>
              <a:off x="5360" y="1184"/>
              <a:ext cx="79" cy="79"/>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27" name="Google Shape;27;p80"/>
            <p:cNvSpPr/>
            <p:nvPr/>
          </p:nvSpPr>
          <p:spPr>
            <a:xfrm>
              <a:off x="5472" y="1184"/>
              <a:ext cx="79" cy="79"/>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28" name="Google Shape;28;p80"/>
            <p:cNvSpPr/>
            <p:nvPr/>
          </p:nvSpPr>
          <p:spPr>
            <a:xfrm>
              <a:off x="5584" y="1184"/>
              <a:ext cx="80" cy="79"/>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29" name="Google Shape;29;p80"/>
            <p:cNvSpPr/>
            <p:nvPr/>
          </p:nvSpPr>
          <p:spPr>
            <a:xfrm>
              <a:off x="5136" y="1296"/>
              <a:ext cx="80" cy="80"/>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30" name="Google Shape;30;p80"/>
            <p:cNvSpPr/>
            <p:nvPr/>
          </p:nvSpPr>
          <p:spPr>
            <a:xfrm>
              <a:off x="5248" y="1296"/>
              <a:ext cx="79" cy="80"/>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31" name="Google Shape;31;p80"/>
            <p:cNvSpPr/>
            <p:nvPr/>
          </p:nvSpPr>
          <p:spPr>
            <a:xfrm>
              <a:off x="5360" y="1296"/>
              <a:ext cx="79" cy="80"/>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32" name="Google Shape;32;p80"/>
            <p:cNvSpPr/>
            <p:nvPr/>
          </p:nvSpPr>
          <p:spPr>
            <a:xfrm>
              <a:off x="5472" y="1296"/>
              <a:ext cx="79" cy="8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33" name="Google Shape;33;p80"/>
            <p:cNvSpPr/>
            <p:nvPr/>
          </p:nvSpPr>
          <p:spPr>
            <a:xfrm>
              <a:off x="5136" y="1408"/>
              <a:ext cx="80" cy="80"/>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34" name="Google Shape;34;p80"/>
            <p:cNvSpPr/>
            <p:nvPr/>
          </p:nvSpPr>
          <p:spPr>
            <a:xfrm>
              <a:off x="5248" y="1408"/>
              <a:ext cx="79" cy="80"/>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35" name="Google Shape;35;p80"/>
            <p:cNvSpPr/>
            <p:nvPr/>
          </p:nvSpPr>
          <p:spPr>
            <a:xfrm>
              <a:off x="5360" y="1408"/>
              <a:ext cx="79" cy="8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36" name="Google Shape;36;p80"/>
            <p:cNvSpPr/>
            <p:nvPr/>
          </p:nvSpPr>
          <p:spPr>
            <a:xfrm>
              <a:off x="5472" y="1408"/>
              <a:ext cx="79" cy="8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37" name="Google Shape;37;p80"/>
            <p:cNvSpPr/>
            <p:nvPr/>
          </p:nvSpPr>
          <p:spPr>
            <a:xfrm>
              <a:off x="5584" y="1408"/>
              <a:ext cx="80" cy="80"/>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38" name="Google Shape;38;p80"/>
            <p:cNvSpPr/>
            <p:nvPr/>
          </p:nvSpPr>
          <p:spPr>
            <a:xfrm>
              <a:off x="5136" y="1520"/>
              <a:ext cx="80" cy="79"/>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39" name="Google Shape;39;p80"/>
            <p:cNvSpPr/>
            <p:nvPr/>
          </p:nvSpPr>
          <p:spPr>
            <a:xfrm>
              <a:off x="5248" y="1520"/>
              <a:ext cx="79" cy="79"/>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40" name="Google Shape;40;p80"/>
            <p:cNvSpPr/>
            <p:nvPr/>
          </p:nvSpPr>
          <p:spPr>
            <a:xfrm>
              <a:off x="5360" y="1520"/>
              <a:ext cx="79" cy="79"/>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41" name="Google Shape;41;p80"/>
            <p:cNvSpPr/>
            <p:nvPr/>
          </p:nvSpPr>
          <p:spPr>
            <a:xfrm>
              <a:off x="5472" y="1520"/>
              <a:ext cx="79" cy="79"/>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42" name="Google Shape;42;p80"/>
            <p:cNvSpPr/>
            <p:nvPr/>
          </p:nvSpPr>
          <p:spPr>
            <a:xfrm>
              <a:off x="5136" y="1632"/>
              <a:ext cx="80" cy="79"/>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43" name="Google Shape;43;p80"/>
            <p:cNvSpPr/>
            <p:nvPr/>
          </p:nvSpPr>
          <p:spPr>
            <a:xfrm>
              <a:off x="5248" y="1632"/>
              <a:ext cx="79" cy="79"/>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44" name="Google Shape;44;p80"/>
            <p:cNvSpPr/>
            <p:nvPr/>
          </p:nvSpPr>
          <p:spPr>
            <a:xfrm>
              <a:off x="5360" y="1632"/>
              <a:ext cx="79" cy="79"/>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45" name="Google Shape;45;p80"/>
            <p:cNvSpPr/>
            <p:nvPr/>
          </p:nvSpPr>
          <p:spPr>
            <a:xfrm>
              <a:off x="5472" y="1632"/>
              <a:ext cx="79" cy="79"/>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46" name="Google Shape;46;p80"/>
            <p:cNvSpPr/>
            <p:nvPr/>
          </p:nvSpPr>
          <p:spPr>
            <a:xfrm>
              <a:off x="5248" y="1744"/>
              <a:ext cx="79" cy="80"/>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47" name="Google Shape;47;p80"/>
            <p:cNvSpPr/>
            <p:nvPr/>
          </p:nvSpPr>
          <p:spPr>
            <a:xfrm>
              <a:off x="5472" y="1744"/>
              <a:ext cx="79" cy="80"/>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gr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1"/>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156" name="Google Shape;156;p1"/>
          <p:cNvSpPr txBox="1"/>
          <p:nvPr/>
        </p:nvSpPr>
        <p:spPr>
          <a:xfrm>
            <a:off x="6322794" y="1981200"/>
            <a:ext cx="2287800" cy="2103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0" i="0" u="sng" strike="noStrike" cap="none">
                <a:solidFill>
                  <a:schemeClr val="dk1"/>
                </a:solidFill>
                <a:latin typeface="Arial"/>
                <a:ea typeface="Arial"/>
                <a:cs typeface="Arial"/>
                <a:sym typeface="Arial"/>
              </a:rPr>
              <a:t>Geisterzellglaukom</a:t>
            </a:r>
            <a:endParaRPr/>
          </a:p>
        </p:txBody>
      </p:sp>
      <p:sp>
        <p:nvSpPr>
          <p:cNvPr id="157" name="Google Shape;157;p1"/>
          <p:cNvSpPr txBox="1"/>
          <p:nvPr/>
        </p:nvSpPr>
        <p:spPr>
          <a:xfrm>
            <a:off x="1066800" y="3549650"/>
            <a:ext cx="7156500" cy="395100"/>
          </a:xfrm>
          <a:prstGeom prst="rect">
            <a:avLst/>
          </a:prstGeom>
          <a:solidFill>
            <a:srgbClr val="0070C0"/>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lt1"/>
              </a:buClr>
              <a:buSzPts val="1200"/>
              <a:buFont typeface="Noto Sans Symbols"/>
              <a:buNone/>
            </a:pPr>
            <a:r>
              <a:rPr lang="en-US" sz="1200" i="1">
                <a:solidFill>
                  <a:schemeClr val="lt1"/>
                </a:solidFill>
              </a:rPr>
              <a:t>Eines dieser drei unterscheidet sich von den anderen. Welche beiden gehören zusammen, welches steht für sich allein und </a:t>
            </a:r>
            <a:r>
              <a:rPr lang="en-US" sz="1200" i="1">
                <a:solidFill>
                  <a:schemeClr val="lt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weshalb</a:t>
            </a:r>
            <a:r>
              <a:rPr lang="en-US" sz="1200" i="1">
                <a:solidFill>
                  <a:schemeClr val="lt1"/>
                </a:solidFill>
              </a:rPr>
              <a:t>?</a:t>
            </a:r>
            <a:endParaRPr/>
          </a:p>
        </p:txBody>
      </p:sp>
      <p:sp>
        <p:nvSpPr>
          <p:cNvPr id="158" name="Google Shape;158;p1"/>
          <p:cNvSpPr txBox="1"/>
          <p:nvPr/>
        </p:nvSpPr>
        <p:spPr>
          <a:xfrm>
            <a:off x="2361390" y="395288"/>
            <a:ext cx="4389471" cy="400110"/>
          </a:xfrm>
          <a:prstGeom prst="rect">
            <a:avLst/>
          </a:prstGeom>
          <a:solidFill>
            <a:srgbClr val="CCFFFF"/>
          </a:solid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FF0000"/>
              </a:buClr>
              <a:buSzPts val="1200"/>
              <a:buFont typeface="Noto Sans Symbols"/>
              <a:buNone/>
            </a:pPr>
            <a:r>
              <a:rPr lang="en-US" sz="1200" b="1" i="0" u="none" strike="noStrike" cap="none">
                <a:solidFill>
                  <a:srgbClr val="FF0000"/>
                </a:solidFill>
                <a:latin typeface="Arial"/>
                <a:ea typeface="Arial"/>
                <a:cs typeface="Arial"/>
                <a:sym typeface="Arial"/>
              </a:rPr>
              <a:t>Glaukom nach intraokularer Blutung</a:t>
            </a:r>
            <a:endParaRPr/>
          </a:p>
        </p:txBody>
      </p:sp>
      <p:sp>
        <p:nvSpPr>
          <p:cNvPr id="159" name="Google Shape;159;p1"/>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b="0" i="0" u="none" strike="noStrike" cap="none">
                <a:solidFill>
                  <a:schemeClr val="dk1"/>
                </a:solidFill>
                <a:latin typeface="Arial"/>
                <a:ea typeface="Arial"/>
                <a:cs typeface="Arial"/>
                <a:sym typeface="Arial"/>
              </a:rPr>
              <a:t>1</a:t>
            </a:fld>
            <a:endParaRPr sz="1000" b="0" i="0" u="none" strike="noStrike" cap="none">
              <a:solidFill>
                <a:schemeClr val="dk1"/>
              </a:solidFill>
              <a:latin typeface="Arial"/>
              <a:ea typeface="Arial"/>
              <a:cs typeface="Arial"/>
              <a:sym typeface="Arial"/>
            </a:endParaRPr>
          </a:p>
        </p:txBody>
      </p:sp>
      <p:sp>
        <p:nvSpPr>
          <p:cNvPr id="160" name="Google Shape;160;p1"/>
          <p:cNvSpPr txBox="1"/>
          <p:nvPr/>
        </p:nvSpPr>
        <p:spPr>
          <a:xfrm>
            <a:off x="3757642" y="1981200"/>
            <a:ext cx="2262158"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0" i="0" u="sng" strike="noStrike" cap="none">
                <a:solidFill>
                  <a:schemeClr val="dk1"/>
                </a:solidFill>
                <a:latin typeface="Arial"/>
                <a:ea typeface="Arial"/>
                <a:cs typeface="Arial"/>
                <a:sym typeface="Arial"/>
              </a:rPr>
              <a:t>Hämolytisches Glaukom</a:t>
            </a:r>
            <a:endParaRPr/>
          </a:p>
        </p:txBody>
      </p:sp>
      <p:sp>
        <p:nvSpPr>
          <p:cNvPr id="161" name="Google Shape;161;p1"/>
          <p:cNvSpPr txBox="1"/>
          <p:nvPr/>
        </p:nvSpPr>
        <p:spPr>
          <a:xfrm>
            <a:off x="304800" y="1981200"/>
            <a:ext cx="3147000" cy="2103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2"/>
              </a:buClr>
              <a:buSzPts val="840"/>
              <a:buFont typeface="Noto Sans Symbols"/>
              <a:buNone/>
            </a:pPr>
            <a:r>
              <a:rPr lang="en-US" sz="1200" b="0" i="0" u="sng" strike="noStrike" cap="none" dirty="0" err="1">
                <a:solidFill>
                  <a:schemeClr val="dk1"/>
                </a:solidFill>
                <a:latin typeface="Arial"/>
                <a:ea typeface="Arial"/>
                <a:cs typeface="Arial"/>
                <a:sym typeface="Arial"/>
              </a:rPr>
              <a:t>Glaukom</a:t>
            </a:r>
            <a:r>
              <a:rPr lang="en-US" sz="1200" b="0" i="0" u="sng" strike="noStrike" cap="none" dirty="0">
                <a:solidFill>
                  <a:schemeClr val="dk1"/>
                </a:solidFill>
                <a:latin typeface="Arial"/>
                <a:ea typeface="Arial"/>
                <a:cs typeface="Arial"/>
                <a:sym typeface="Arial"/>
              </a:rPr>
              <a:t> </a:t>
            </a:r>
            <a:r>
              <a:rPr lang="en-US" sz="1200" b="0" i="0" u="sng" strike="noStrike" cap="none" dirty="0" err="1">
                <a:solidFill>
                  <a:schemeClr val="dk1"/>
                </a:solidFill>
                <a:latin typeface="Arial"/>
                <a:ea typeface="Arial"/>
                <a:cs typeface="Arial"/>
                <a:sym typeface="Arial"/>
              </a:rPr>
              <a:t>als</a:t>
            </a:r>
            <a:r>
              <a:rPr lang="en-US" sz="1200" b="0" i="0" u="sng" strike="noStrike" cap="none" dirty="0">
                <a:solidFill>
                  <a:schemeClr val="dk1"/>
                </a:solidFill>
                <a:latin typeface="Arial"/>
                <a:ea typeface="Arial"/>
                <a:cs typeface="Arial"/>
                <a:sym typeface="Arial"/>
              </a:rPr>
              <a:t> </a:t>
            </a:r>
            <a:r>
              <a:rPr lang="en-US" sz="1200" b="0" i="0" u="sng" strike="noStrike" cap="none" dirty="0" err="1">
                <a:solidFill>
                  <a:schemeClr val="dk1"/>
                </a:solidFill>
                <a:latin typeface="Arial"/>
                <a:ea typeface="Arial"/>
                <a:cs typeface="Arial"/>
                <a:sym typeface="Arial"/>
              </a:rPr>
              <a:t>Folge</a:t>
            </a:r>
            <a:r>
              <a:rPr lang="en-US" sz="1200" b="0" i="0" u="sng" strike="noStrike" cap="none" dirty="0">
                <a:solidFill>
                  <a:schemeClr val="dk1"/>
                </a:solidFill>
                <a:latin typeface="Arial"/>
                <a:ea typeface="Arial"/>
                <a:cs typeface="Arial"/>
                <a:sym typeface="Arial"/>
              </a:rPr>
              <a:t> </a:t>
            </a:r>
            <a:r>
              <a:rPr lang="en-US" sz="1200" b="0" i="0" u="sng" strike="noStrike" cap="none" dirty="0" err="1">
                <a:solidFill>
                  <a:schemeClr val="dk1"/>
                </a:solidFill>
                <a:latin typeface="Arial"/>
                <a:ea typeface="Arial"/>
                <a:cs typeface="Arial"/>
                <a:sym typeface="Arial"/>
              </a:rPr>
              <a:t>eines</a:t>
            </a:r>
            <a:r>
              <a:rPr lang="en-US" sz="1200" b="0" i="0" u="sng" strike="noStrike" cap="none" dirty="0">
                <a:solidFill>
                  <a:schemeClr val="dk1"/>
                </a:solidFill>
                <a:latin typeface="Arial"/>
                <a:ea typeface="Arial"/>
                <a:cs typeface="Arial"/>
                <a:sym typeface="Arial"/>
              </a:rPr>
              <a:t> </a:t>
            </a:r>
            <a:r>
              <a:rPr lang="en-US" sz="1200" b="0" i="0" u="sng" strike="noStrike" cap="none" dirty="0" err="1">
                <a:solidFill>
                  <a:schemeClr val="dk1"/>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rPr>
              <a:t>Hyph</a:t>
            </a:r>
            <a:r>
              <a:rPr lang="en-US" sz="1200" u="sng" dirty="0" err="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
                  </a:ext>
                </a:extLst>
              </a:rPr>
              <a:t>ä</a:t>
            </a:r>
            <a:r>
              <a:rPr lang="en-US" sz="1200" b="0" i="0" u="sng" strike="noStrike" cap="none" dirty="0" err="1">
                <a:solidFill>
                  <a:schemeClr val="dk1"/>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
                  </a:ext>
                </a:extLst>
              </a:rPr>
              <a:t>mas</a:t>
            </a:r>
            <a:endParaRPr sz="1800" b="0" i="0" u="sng" strike="noStrike" cap="none" dirty="0">
              <a:solidFill>
                <a:schemeClr val="dk1"/>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Google Shape;304;p10"/>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305" name="Google Shape;305;p10"/>
          <p:cNvSpPr txBox="1"/>
          <p:nvPr/>
        </p:nvSpPr>
        <p:spPr>
          <a:xfrm>
            <a:off x="6239438" y="1981200"/>
            <a:ext cx="2454519"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chemeClr val="dk1"/>
                </a:solidFill>
                <a:latin typeface="Arial"/>
                <a:ea typeface="Arial"/>
                <a:cs typeface="Arial"/>
                <a:sym typeface="Arial"/>
              </a:rPr>
              <a:t>Geisterzellglaukom</a:t>
            </a:r>
            <a:endParaRPr/>
          </a:p>
        </p:txBody>
      </p:sp>
      <p:sp>
        <p:nvSpPr>
          <p:cNvPr id="306" name="Google Shape;306;p10"/>
          <p:cNvSpPr txBox="1"/>
          <p:nvPr/>
        </p:nvSpPr>
        <p:spPr>
          <a:xfrm>
            <a:off x="2361390" y="395288"/>
            <a:ext cx="4389471" cy="400110"/>
          </a:xfrm>
          <a:prstGeom prst="rect">
            <a:avLst/>
          </a:prstGeom>
          <a:solidFill>
            <a:srgbClr val="CCFFFF"/>
          </a:solid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FF0000"/>
              </a:buClr>
              <a:buSzPts val="1200"/>
              <a:buFont typeface="Noto Sans Symbols"/>
              <a:buNone/>
            </a:pPr>
            <a:r>
              <a:rPr lang="en-US" sz="1200" b="1">
                <a:solidFill>
                  <a:srgbClr val="FF0000"/>
                </a:solidFill>
                <a:latin typeface="Arial"/>
                <a:ea typeface="Arial"/>
                <a:cs typeface="Arial"/>
                <a:sym typeface="Arial"/>
              </a:rPr>
              <a:t>Glaukom nach intraokularer Blutung</a:t>
            </a:r>
            <a:endParaRPr/>
          </a:p>
        </p:txBody>
      </p:sp>
      <p:sp>
        <p:nvSpPr>
          <p:cNvPr id="307" name="Google Shape;307;p10"/>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10</a:t>
            </a:fld>
            <a:endParaRPr sz="1000">
              <a:solidFill>
                <a:schemeClr val="dk1"/>
              </a:solidFill>
              <a:latin typeface="Arial"/>
              <a:ea typeface="Arial"/>
              <a:cs typeface="Arial"/>
              <a:sym typeface="Arial"/>
            </a:endParaRPr>
          </a:p>
        </p:txBody>
      </p:sp>
      <p:sp>
        <p:nvSpPr>
          <p:cNvPr id="308" name="Google Shape;308;p10"/>
          <p:cNvSpPr txBox="1"/>
          <p:nvPr/>
        </p:nvSpPr>
        <p:spPr>
          <a:xfrm>
            <a:off x="3674286" y="1981200"/>
            <a:ext cx="2428871"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chemeClr val="dk1"/>
                </a:solidFill>
                <a:latin typeface="Arial"/>
                <a:ea typeface="Arial"/>
                <a:cs typeface="Arial"/>
                <a:sym typeface="Arial"/>
              </a:rPr>
              <a:t>Hämolytisches Glaukom</a:t>
            </a:r>
            <a:endParaRPr/>
          </a:p>
        </p:txBody>
      </p:sp>
      <p:sp>
        <p:nvSpPr>
          <p:cNvPr id="309" name="Google Shape;309;p10"/>
          <p:cNvSpPr txBox="1"/>
          <p:nvPr/>
        </p:nvSpPr>
        <p:spPr>
          <a:xfrm>
            <a:off x="304800" y="1981200"/>
            <a:ext cx="3147000" cy="2103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2"/>
              </a:buClr>
              <a:buSzPts val="840"/>
              <a:buFont typeface="Noto Sans Symbols"/>
              <a:buNone/>
            </a:pPr>
            <a:r>
              <a:rPr lang="en-US" sz="1200" u="sng">
                <a:solidFill>
                  <a:srgbClr val="BFBFBF"/>
                </a:solidFill>
                <a:latin typeface="Arial"/>
                <a:ea typeface="Arial"/>
                <a:cs typeface="Arial"/>
                <a:sym typeface="Arial"/>
              </a:rPr>
              <a:t>Glaukom als Folge eines Hyph</a:t>
            </a:r>
            <a:r>
              <a:rPr lang="en-US" sz="1200" u="sng">
                <a:solidFill>
                  <a:srgbClr val="BFBFBF"/>
                </a:solidFill>
              </a:rPr>
              <a:t>ä</a:t>
            </a:r>
            <a:r>
              <a:rPr lang="en-US" sz="1200" u="sng">
                <a:solidFill>
                  <a:srgbClr val="BFBFBF"/>
                </a:solidFill>
                <a:latin typeface="Arial"/>
                <a:ea typeface="Arial"/>
                <a:cs typeface="Arial"/>
                <a:sym typeface="Arial"/>
              </a:rPr>
              <a:t>mas</a:t>
            </a:r>
            <a:endParaRPr sz="1800" u="sng">
              <a:solidFill>
                <a:srgbClr val="BFBFBF"/>
              </a:solidFill>
              <a:latin typeface="Arial"/>
              <a:ea typeface="Arial"/>
              <a:cs typeface="Arial"/>
              <a:sym typeface="Arial"/>
            </a:endParaRPr>
          </a:p>
        </p:txBody>
      </p:sp>
      <p:sp>
        <p:nvSpPr>
          <p:cNvPr id="310" name="Google Shape;310;p10"/>
          <p:cNvSpPr txBox="1"/>
          <p:nvPr/>
        </p:nvSpPr>
        <p:spPr>
          <a:xfrm>
            <a:off x="920750" y="2681288"/>
            <a:ext cx="1974900" cy="3951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Folgt </a:t>
            </a:r>
            <a:r>
              <a:rPr lang="en-US" sz="1200">
                <a:solidFill>
                  <a:srgbClr val="BFBFBF"/>
                </a:solidFill>
              </a:rPr>
              <a:t>auf</a:t>
            </a:r>
            <a:r>
              <a:rPr lang="en-US" sz="1200" b="1" i="1">
                <a:solidFill>
                  <a:srgbClr val="BFBFBF"/>
                </a:solidFill>
                <a:latin typeface="Arial"/>
                <a:ea typeface="Arial"/>
                <a:cs typeface="Arial"/>
                <a:sym typeface="Arial"/>
              </a:rPr>
              <a:t> </a:t>
            </a:r>
            <a:r>
              <a:rPr lang="en-US" sz="1200">
                <a:solidFill>
                  <a:srgbClr val="BFBFBF"/>
                </a:solidFill>
                <a:latin typeface="Arial"/>
                <a:ea typeface="Arial"/>
                <a:cs typeface="Arial"/>
                <a:sym typeface="Arial"/>
              </a:rPr>
              <a:t>eine </a:t>
            </a:r>
            <a:r>
              <a:rPr lang="en-US" sz="1200" b="1" i="1">
                <a:solidFill>
                  <a:srgbClr val="BFBFBF"/>
                </a:solidFill>
              </a:rPr>
              <a:t>Vorderkammerblutung</a:t>
            </a:r>
            <a:endParaRPr b="1" i="1"/>
          </a:p>
        </p:txBody>
      </p:sp>
      <p:cxnSp>
        <p:nvCxnSpPr>
          <p:cNvPr id="311" name="Google Shape;311;p10"/>
          <p:cNvCxnSpPr/>
          <p:nvPr/>
        </p:nvCxnSpPr>
        <p:spPr>
          <a:xfrm rot="10800000">
            <a:off x="1892300" y="2286000"/>
            <a:ext cx="0" cy="381000"/>
          </a:xfrm>
          <a:prstGeom prst="straightConnector1">
            <a:avLst/>
          </a:prstGeom>
          <a:noFill/>
          <a:ln w="9525" cap="flat" cmpd="sng">
            <a:solidFill>
              <a:srgbClr val="BFBFBF"/>
            </a:solidFill>
            <a:prstDash val="solid"/>
            <a:round/>
            <a:headEnd type="none" w="med" len="med"/>
            <a:tailEnd type="triangle" w="med" len="med"/>
          </a:ln>
        </p:spPr>
      </p:cxnSp>
      <p:sp>
        <p:nvSpPr>
          <p:cNvPr id="312" name="Google Shape;312;p10"/>
          <p:cNvSpPr/>
          <p:nvPr/>
        </p:nvSpPr>
        <p:spPr>
          <a:xfrm>
            <a:off x="3505200" y="1219200"/>
            <a:ext cx="76200" cy="2178050"/>
          </a:xfrm>
          <a:prstGeom prst="rect">
            <a:avLst/>
          </a:prstGeom>
          <a:solidFill>
            <a:schemeClr val="dk1"/>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13" name="Google Shape;313;p10"/>
          <p:cNvSpPr txBox="1"/>
          <p:nvPr/>
        </p:nvSpPr>
        <p:spPr>
          <a:xfrm>
            <a:off x="3581400" y="2995613"/>
            <a:ext cx="2564533" cy="830997"/>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1"/>
              </a:buClr>
              <a:buSzPts val="1200"/>
              <a:buFont typeface="Noto Sans Symbols"/>
              <a:buNone/>
            </a:pPr>
            <a:r>
              <a:rPr lang="en-US" sz="1200" b="1" i="1">
                <a:solidFill>
                  <a:schemeClr val="dk1"/>
                </a:solidFill>
                <a:latin typeface="Arial"/>
                <a:ea typeface="Arial"/>
                <a:cs typeface="Arial"/>
                <a:sym typeface="Arial"/>
              </a:rPr>
              <a:t>?</a:t>
            </a:r>
            <a:endParaRPr sz="1600" b="1" i="1">
              <a:solidFill>
                <a:schemeClr val="lt1"/>
              </a:solidFill>
              <a:latin typeface="Arial"/>
              <a:ea typeface="Arial"/>
              <a:cs typeface="Arial"/>
              <a:sym typeface="Arial"/>
            </a:endParaRPr>
          </a:p>
          <a:p>
            <a:pPr marL="0" marR="0" lvl="0" indent="0" algn="ctr" rtl="0">
              <a:spcBef>
                <a:spcPts val="0"/>
              </a:spcBef>
              <a:spcAft>
                <a:spcPts val="0"/>
              </a:spcAft>
              <a:buClr>
                <a:schemeClr val="lt1"/>
              </a:buClr>
              <a:buSzPts val="1200"/>
              <a:buFont typeface="Noto Sans Symbols"/>
              <a:buNone/>
            </a:pPr>
            <a:r>
              <a:rPr lang="en-US" sz="1200">
                <a:solidFill>
                  <a:schemeClr val="lt1"/>
                </a:solidFill>
                <a:latin typeface="Arial"/>
                <a:ea typeface="Arial"/>
                <a:cs typeface="Arial"/>
                <a:sym typeface="Arial"/>
              </a:rPr>
              <a:t>    mit…              </a:t>
            </a:r>
            <a:endParaRPr/>
          </a:p>
          <a:p>
            <a:pPr marL="0" marR="0" lvl="0" indent="0" algn="ctr" rtl="0">
              <a:spcBef>
                <a:spcPts val="0"/>
              </a:spcBef>
              <a:spcAft>
                <a:spcPts val="0"/>
              </a:spcAft>
              <a:buClr>
                <a:schemeClr val="lt1"/>
              </a:buClr>
              <a:buSzPts val="1200"/>
              <a:buFont typeface="Noto Sans Symbols"/>
              <a:buNone/>
            </a:pPr>
            <a:r>
              <a:rPr lang="en-US" sz="1200">
                <a:solidFill>
                  <a:schemeClr val="lt1"/>
                </a:solidFill>
                <a:latin typeface="Arial"/>
                <a:ea typeface="Arial"/>
                <a:cs typeface="Arial"/>
                <a:sym typeface="Arial"/>
              </a:rPr>
              <a:t>Hämoglobin-beladene Makrophagen</a:t>
            </a:r>
            <a:endParaRPr/>
          </a:p>
        </p:txBody>
      </p:sp>
      <p:sp>
        <p:nvSpPr>
          <p:cNvPr id="314" name="Google Shape;314;p10"/>
          <p:cNvSpPr txBox="1"/>
          <p:nvPr/>
        </p:nvSpPr>
        <p:spPr>
          <a:xfrm>
            <a:off x="6425127" y="2995613"/>
            <a:ext cx="2109273" cy="830997"/>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1"/>
              </a:buClr>
              <a:buSzPts val="1200"/>
              <a:buFont typeface="Noto Sans Symbols"/>
              <a:buNone/>
            </a:pPr>
            <a:r>
              <a:rPr lang="en-US" sz="1200" b="1" i="1">
                <a:solidFill>
                  <a:schemeClr val="dk1"/>
                </a:solidFill>
                <a:latin typeface="Arial"/>
                <a:ea typeface="Arial"/>
                <a:cs typeface="Arial"/>
                <a:sym typeface="Arial"/>
              </a:rPr>
              <a:t>?</a:t>
            </a:r>
            <a:endParaRPr sz="1600" b="1" i="1">
              <a:solidFill>
                <a:schemeClr val="lt1"/>
              </a:solidFill>
              <a:latin typeface="Arial"/>
              <a:ea typeface="Arial"/>
              <a:cs typeface="Arial"/>
              <a:sym typeface="Arial"/>
            </a:endParaRPr>
          </a:p>
          <a:p>
            <a:pPr marL="0" marR="0" lvl="0" indent="0" algn="ctr" rtl="0">
              <a:spcBef>
                <a:spcPts val="0"/>
              </a:spcBef>
              <a:spcAft>
                <a:spcPts val="0"/>
              </a:spcAft>
              <a:buClr>
                <a:schemeClr val="lt1"/>
              </a:buClr>
              <a:buSzPts val="1200"/>
              <a:buFont typeface="Noto Sans Symbols"/>
              <a:buNone/>
            </a:pPr>
            <a:r>
              <a:rPr lang="en-US" sz="1200">
                <a:solidFill>
                  <a:schemeClr val="lt1"/>
                </a:solidFill>
                <a:latin typeface="Arial"/>
                <a:ea typeface="Arial"/>
                <a:cs typeface="Arial"/>
                <a:sym typeface="Arial"/>
              </a:rPr>
              <a:t>    mit…</a:t>
            </a:r>
            <a:endParaRPr/>
          </a:p>
          <a:p>
            <a:pPr marL="0" marR="0" lvl="0" indent="0" algn="ctr" rtl="0">
              <a:spcBef>
                <a:spcPts val="0"/>
              </a:spcBef>
              <a:spcAft>
                <a:spcPts val="0"/>
              </a:spcAft>
              <a:buClr>
                <a:schemeClr val="lt1"/>
              </a:buClr>
              <a:buSzPts val="1200"/>
              <a:buFont typeface="Noto Sans Symbols"/>
              <a:buNone/>
            </a:pPr>
            <a:r>
              <a:rPr lang="en-US" sz="1200">
                <a:solidFill>
                  <a:schemeClr val="lt1"/>
                </a:solidFill>
                <a:latin typeface="Arial"/>
                <a:ea typeface="Arial"/>
                <a:cs typeface="Arial"/>
                <a:sym typeface="Arial"/>
              </a:rPr>
              <a:t>degenerierten Erythrozyten</a:t>
            </a:r>
            <a:endParaRPr/>
          </a:p>
        </p:txBody>
      </p:sp>
      <p:cxnSp>
        <p:nvCxnSpPr>
          <p:cNvPr id="315" name="Google Shape;315;p10"/>
          <p:cNvCxnSpPr/>
          <p:nvPr/>
        </p:nvCxnSpPr>
        <p:spPr>
          <a:xfrm rot="10800000">
            <a:off x="4876800" y="2438400"/>
            <a:ext cx="0" cy="533400"/>
          </a:xfrm>
          <a:prstGeom prst="straightConnector1">
            <a:avLst/>
          </a:prstGeom>
          <a:noFill/>
          <a:ln w="9525" cap="flat" cmpd="sng">
            <a:solidFill>
              <a:schemeClr val="dk1"/>
            </a:solidFill>
            <a:prstDash val="solid"/>
            <a:round/>
            <a:headEnd type="triangle" w="med" len="med"/>
            <a:tailEnd type="none" w="sm" len="sm"/>
          </a:ln>
        </p:spPr>
      </p:cxnSp>
      <p:cxnSp>
        <p:nvCxnSpPr>
          <p:cNvPr id="316" name="Google Shape;316;p10"/>
          <p:cNvCxnSpPr/>
          <p:nvPr/>
        </p:nvCxnSpPr>
        <p:spPr>
          <a:xfrm rot="10800000">
            <a:off x="7467600" y="2438400"/>
            <a:ext cx="0" cy="533400"/>
          </a:xfrm>
          <a:prstGeom prst="straightConnector1">
            <a:avLst/>
          </a:prstGeom>
          <a:noFill/>
          <a:ln w="9525" cap="flat" cmpd="sng">
            <a:solidFill>
              <a:schemeClr val="dk1"/>
            </a:solidFill>
            <a:prstDash val="solid"/>
            <a:round/>
            <a:headEnd type="triangle" w="med" len="med"/>
            <a:tailEnd type="none" w="sm" len="sm"/>
          </a:ln>
        </p:spPr>
      </p:cxnSp>
      <p:sp>
        <p:nvSpPr>
          <p:cNvPr id="317" name="Google Shape;317;p10"/>
          <p:cNvSpPr txBox="1"/>
          <p:nvPr/>
        </p:nvSpPr>
        <p:spPr>
          <a:xfrm>
            <a:off x="3657600" y="3512403"/>
            <a:ext cx="5359200" cy="764400"/>
          </a:xfrm>
          <a:prstGeom prst="rect">
            <a:avLst/>
          </a:prstGeom>
          <a:solidFill>
            <a:srgbClr val="CCFFCC"/>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rPr>
              <a:t>Was ist der grundlegende Mechanismus, der sowohl dem hämolytischen Glaukom als auch dem Geistezellglaukom zugrunde liegt?</a:t>
            </a:r>
            <a:endParaRPr sz="1600" i="1">
              <a:solidFill>
                <a:srgbClr val="CCFFCC"/>
              </a:solidFill>
              <a:latin typeface="Arial"/>
              <a:ea typeface="Arial"/>
              <a:cs typeface="Arial"/>
              <a:sym typeface="Arial"/>
            </a:endParaRPr>
          </a:p>
          <a:p>
            <a:pPr marL="0" marR="0" lvl="0" indent="0" algn="l" rtl="0">
              <a:spcBef>
                <a:spcPts val="0"/>
              </a:spcBef>
              <a:spcAft>
                <a:spcPts val="0"/>
              </a:spcAft>
              <a:buNone/>
            </a:pPr>
            <a:r>
              <a:rPr lang="en-US" sz="1200">
                <a:solidFill>
                  <a:srgbClr val="CCFFCC"/>
                </a:solidFill>
                <a:latin typeface="Arial"/>
                <a:ea typeface="Arial"/>
                <a:cs typeface="Arial"/>
                <a:sym typeface="Arial"/>
              </a:rPr>
              <a:t>Verstopfung des Trabekelwerks  Behinderung des Kammerwasserabflusses 🡪 erhöhter Augeninnendruck</a:t>
            </a:r>
            <a:endParaRPr sz="1600">
              <a:solidFill>
                <a:srgbClr val="CCFFCC"/>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sp>
        <p:nvSpPr>
          <p:cNvPr id="322" name="Google Shape;322;p11"/>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323" name="Google Shape;323;p11"/>
          <p:cNvSpPr txBox="1"/>
          <p:nvPr/>
        </p:nvSpPr>
        <p:spPr>
          <a:xfrm>
            <a:off x="6239438" y="1981200"/>
            <a:ext cx="2454519"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chemeClr val="dk1"/>
                </a:solidFill>
                <a:latin typeface="Arial"/>
                <a:ea typeface="Arial"/>
                <a:cs typeface="Arial"/>
                <a:sym typeface="Arial"/>
              </a:rPr>
              <a:t>Geisterzellglaukom</a:t>
            </a:r>
            <a:endParaRPr/>
          </a:p>
        </p:txBody>
      </p:sp>
      <p:sp>
        <p:nvSpPr>
          <p:cNvPr id="324" name="Google Shape;324;p11"/>
          <p:cNvSpPr txBox="1"/>
          <p:nvPr/>
        </p:nvSpPr>
        <p:spPr>
          <a:xfrm>
            <a:off x="2361390" y="395288"/>
            <a:ext cx="4389471" cy="400110"/>
          </a:xfrm>
          <a:prstGeom prst="rect">
            <a:avLst/>
          </a:prstGeom>
          <a:solidFill>
            <a:srgbClr val="CCFFFF"/>
          </a:solid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FF0000"/>
              </a:buClr>
              <a:buSzPts val="1200"/>
              <a:buFont typeface="Noto Sans Symbols"/>
              <a:buNone/>
            </a:pPr>
            <a:r>
              <a:rPr lang="en-US" sz="1200" b="1">
                <a:solidFill>
                  <a:srgbClr val="FF0000"/>
                </a:solidFill>
                <a:latin typeface="Arial"/>
                <a:ea typeface="Arial"/>
                <a:cs typeface="Arial"/>
                <a:sym typeface="Arial"/>
              </a:rPr>
              <a:t>Glaukom nach intraokularer Blutung</a:t>
            </a:r>
            <a:endParaRPr/>
          </a:p>
        </p:txBody>
      </p:sp>
      <p:sp>
        <p:nvSpPr>
          <p:cNvPr id="325" name="Google Shape;325;p11"/>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11</a:t>
            </a:fld>
            <a:endParaRPr sz="1000">
              <a:solidFill>
                <a:schemeClr val="dk1"/>
              </a:solidFill>
              <a:latin typeface="Arial"/>
              <a:ea typeface="Arial"/>
              <a:cs typeface="Arial"/>
              <a:sym typeface="Arial"/>
            </a:endParaRPr>
          </a:p>
        </p:txBody>
      </p:sp>
      <p:sp>
        <p:nvSpPr>
          <p:cNvPr id="326" name="Google Shape;326;p11"/>
          <p:cNvSpPr txBox="1"/>
          <p:nvPr/>
        </p:nvSpPr>
        <p:spPr>
          <a:xfrm>
            <a:off x="3674286" y="1981200"/>
            <a:ext cx="2428871"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chemeClr val="dk1"/>
                </a:solidFill>
                <a:latin typeface="Arial"/>
                <a:ea typeface="Arial"/>
                <a:cs typeface="Arial"/>
                <a:sym typeface="Arial"/>
              </a:rPr>
              <a:t>Hämolytisches Glaukom</a:t>
            </a:r>
            <a:endParaRPr/>
          </a:p>
        </p:txBody>
      </p:sp>
      <p:sp>
        <p:nvSpPr>
          <p:cNvPr id="327" name="Google Shape;327;p11"/>
          <p:cNvSpPr txBox="1"/>
          <p:nvPr/>
        </p:nvSpPr>
        <p:spPr>
          <a:xfrm>
            <a:off x="304800" y="1981200"/>
            <a:ext cx="3147000" cy="2103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2"/>
              </a:buClr>
              <a:buSzPts val="840"/>
              <a:buFont typeface="Noto Sans Symbols"/>
              <a:buNone/>
            </a:pPr>
            <a:r>
              <a:rPr lang="en-US" sz="1200" u="sng">
                <a:solidFill>
                  <a:srgbClr val="BFBFBF"/>
                </a:solidFill>
                <a:latin typeface="Arial"/>
                <a:ea typeface="Arial"/>
                <a:cs typeface="Arial"/>
                <a:sym typeface="Arial"/>
              </a:rPr>
              <a:t>Glaukom als Folge eines Hyph</a:t>
            </a:r>
            <a:r>
              <a:rPr lang="en-US" sz="1200" u="sng">
                <a:solidFill>
                  <a:srgbClr val="BFBFBF"/>
                </a:solidFill>
              </a:rPr>
              <a:t>ä</a:t>
            </a:r>
            <a:r>
              <a:rPr lang="en-US" sz="1200" u="sng">
                <a:solidFill>
                  <a:srgbClr val="BFBFBF"/>
                </a:solidFill>
                <a:latin typeface="Arial"/>
                <a:ea typeface="Arial"/>
                <a:cs typeface="Arial"/>
                <a:sym typeface="Arial"/>
              </a:rPr>
              <a:t>mas</a:t>
            </a:r>
            <a:endParaRPr sz="1800" u="sng">
              <a:solidFill>
                <a:srgbClr val="BFBFBF"/>
              </a:solidFill>
              <a:latin typeface="Arial"/>
              <a:ea typeface="Arial"/>
              <a:cs typeface="Arial"/>
              <a:sym typeface="Arial"/>
            </a:endParaRPr>
          </a:p>
        </p:txBody>
      </p:sp>
      <p:sp>
        <p:nvSpPr>
          <p:cNvPr id="328" name="Google Shape;328;p11"/>
          <p:cNvSpPr txBox="1"/>
          <p:nvPr/>
        </p:nvSpPr>
        <p:spPr>
          <a:xfrm>
            <a:off x="920750" y="2681288"/>
            <a:ext cx="1974900" cy="3951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Folgt </a:t>
            </a:r>
            <a:r>
              <a:rPr lang="en-US" sz="1200">
                <a:solidFill>
                  <a:srgbClr val="BFBFBF"/>
                </a:solidFill>
              </a:rPr>
              <a:t>auf</a:t>
            </a:r>
            <a:r>
              <a:rPr lang="en-US" sz="1200" b="1" i="1">
                <a:solidFill>
                  <a:srgbClr val="BFBFBF"/>
                </a:solidFill>
                <a:latin typeface="Arial"/>
                <a:ea typeface="Arial"/>
                <a:cs typeface="Arial"/>
                <a:sym typeface="Arial"/>
              </a:rPr>
              <a:t> </a:t>
            </a:r>
            <a:r>
              <a:rPr lang="en-US" sz="1200">
                <a:solidFill>
                  <a:srgbClr val="BFBFBF"/>
                </a:solidFill>
                <a:latin typeface="Arial"/>
                <a:ea typeface="Arial"/>
                <a:cs typeface="Arial"/>
                <a:sym typeface="Arial"/>
              </a:rPr>
              <a:t>eine </a:t>
            </a:r>
            <a:r>
              <a:rPr lang="en-US" sz="1200" b="1" i="1">
                <a:solidFill>
                  <a:srgbClr val="BFBFBF"/>
                </a:solidFill>
              </a:rPr>
              <a:t>Vorderkammerblutung</a:t>
            </a:r>
            <a:endParaRPr b="1" i="1"/>
          </a:p>
        </p:txBody>
      </p:sp>
      <p:cxnSp>
        <p:nvCxnSpPr>
          <p:cNvPr id="329" name="Google Shape;329;p11"/>
          <p:cNvCxnSpPr/>
          <p:nvPr/>
        </p:nvCxnSpPr>
        <p:spPr>
          <a:xfrm rot="10800000">
            <a:off x="1892300" y="2286000"/>
            <a:ext cx="0" cy="381000"/>
          </a:xfrm>
          <a:prstGeom prst="straightConnector1">
            <a:avLst/>
          </a:prstGeom>
          <a:noFill/>
          <a:ln w="9525" cap="flat" cmpd="sng">
            <a:solidFill>
              <a:srgbClr val="BFBFBF"/>
            </a:solidFill>
            <a:prstDash val="solid"/>
            <a:round/>
            <a:headEnd type="none" w="med" len="med"/>
            <a:tailEnd type="triangle" w="med" len="med"/>
          </a:ln>
        </p:spPr>
      </p:cxnSp>
      <p:sp>
        <p:nvSpPr>
          <p:cNvPr id="330" name="Google Shape;330;p11"/>
          <p:cNvSpPr/>
          <p:nvPr/>
        </p:nvSpPr>
        <p:spPr>
          <a:xfrm>
            <a:off x="3505200" y="1219200"/>
            <a:ext cx="76200" cy="2178050"/>
          </a:xfrm>
          <a:prstGeom prst="rect">
            <a:avLst/>
          </a:prstGeom>
          <a:solidFill>
            <a:schemeClr val="dk1"/>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31" name="Google Shape;331;p11"/>
          <p:cNvSpPr txBox="1"/>
          <p:nvPr/>
        </p:nvSpPr>
        <p:spPr>
          <a:xfrm>
            <a:off x="3581400" y="2995613"/>
            <a:ext cx="2564533" cy="830997"/>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TM verstopft</a:t>
            </a:r>
            <a:endParaRPr sz="1600">
              <a:solidFill>
                <a:schemeClr val="lt1"/>
              </a:solidFill>
              <a:latin typeface="Arial"/>
              <a:ea typeface="Arial"/>
              <a:cs typeface="Arial"/>
              <a:sym typeface="Arial"/>
            </a:endParaRPr>
          </a:p>
          <a:p>
            <a:pPr marL="0" marR="0" lvl="0" indent="0" algn="ctr" rtl="0">
              <a:spcBef>
                <a:spcPts val="0"/>
              </a:spcBef>
              <a:spcAft>
                <a:spcPts val="0"/>
              </a:spcAft>
              <a:buClr>
                <a:schemeClr val="lt1"/>
              </a:buClr>
              <a:buSzPts val="1200"/>
              <a:buFont typeface="Noto Sans Symbols"/>
              <a:buNone/>
            </a:pPr>
            <a:r>
              <a:rPr lang="en-US" sz="1200">
                <a:solidFill>
                  <a:schemeClr val="lt1"/>
                </a:solidFill>
                <a:latin typeface="Arial"/>
                <a:ea typeface="Arial"/>
                <a:cs typeface="Arial"/>
                <a:sym typeface="Arial"/>
              </a:rPr>
              <a:t>    mit…              </a:t>
            </a:r>
            <a:endParaRPr/>
          </a:p>
          <a:p>
            <a:pPr marL="0" marR="0" lvl="0" indent="0" algn="ctr" rtl="0">
              <a:spcBef>
                <a:spcPts val="0"/>
              </a:spcBef>
              <a:spcAft>
                <a:spcPts val="0"/>
              </a:spcAft>
              <a:buClr>
                <a:schemeClr val="lt1"/>
              </a:buClr>
              <a:buSzPts val="1200"/>
              <a:buFont typeface="Noto Sans Symbols"/>
              <a:buNone/>
            </a:pPr>
            <a:r>
              <a:rPr lang="en-US" sz="1200">
                <a:solidFill>
                  <a:schemeClr val="lt1"/>
                </a:solidFill>
                <a:latin typeface="Arial"/>
                <a:ea typeface="Arial"/>
                <a:cs typeface="Arial"/>
                <a:sym typeface="Arial"/>
              </a:rPr>
              <a:t>Hämoglobin-beladene Makrophagen</a:t>
            </a:r>
            <a:endParaRPr/>
          </a:p>
        </p:txBody>
      </p:sp>
      <p:sp>
        <p:nvSpPr>
          <p:cNvPr id="332" name="Google Shape;332;p11"/>
          <p:cNvSpPr txBox="1"/>
          <p:nvPr/>
        </p:nvSpPr>
        <p:spPr>
          <a:xfrm>
            <a:off x="6425127" y="2995613"/>
            <a:ext cx="2109273" cy="830997"/>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TM verstopft</a:t>
            </a:r>
            <a:endParaRPr sz="1600">
              <a:solidFill>
                <a:schemeClr val="lt1"/>
              </a:solidFill>
              <a:latin typeface="Arial"/>
              <a:ea typeface="Arial"/>
              <a:cs typeface="Arial"/>
              <a:sym typeface="Arial"/>
            </a:endParaRPr>
          </a:p>
          <a:p>
            <a:pPr marL="0" marR="0" lvl="0" indent="0" algn="ctr" rtl="0">
              <a:spcBef>
                <a:spcPts val="0"/>
              </a:spcBef>
              <a:spcAft>
                <a:spcPts val="0"/>
              </a:spcAft>
              <a:buClr>
                <a:schemeClr val="lt1"/>
              </a:buClr>
              <a:buSzPts val="1200"/>
              <a:buFont typeface="Noto Sans Symbols"/>
              <a:buNone/>
            </a:pPr>
            <a:r>
              <a:rPr lang="en-US" sz="1200">
                <a:solidFill>
                  <a:schemeClr val="lt1"/>
                </a:solidFill>
                <a:latin typeface="Arial"/>
                <a:ea typeface="Arial"/>
                <a:cs typeface="Arial"/>
                <a:sym typeface="Arial"/>
              </a:rPr>
              <a:t>    mit…</a:t>
            </a:r>
            <a:endParaRPr/>
          </a:p>
          <a:p>
            <a:pPr marL="0" marR="0" lvl="0" indent="0" algn="ctr" rtl="0">
              <a:spcBef>
                <a:spcPts val="0"/>
              </a:spcBef>
              <a:spcAft>
                <a:spcPts val="0"/>
              </a:spcAft>
              <a:buClr>
                <a:schemeClr val="lt1"/>
              </a:buClr>
              <a:buSzPts val="1200"/>
              <a:buFont typeface="Noto Sans Symbols"/>
              <a:buNone/>
            </a:pPr>
            <a:r>
              <a:rPr lang="en-US" sz="1200">
                <a:solidFill>
                  <a:schemeClr val="lt1"/>
                </a:solidFill>
                <a:latin typeface="Arial"/>
                <a:ea typeface="Arial"/>
                <a:cs typeface="Arial"/>
                <a:sym typeface="Arial"/>
              </a:rPr>
              <a:t>degenerierten Erythrozyten</a:t>
            </a:r>
            <a:endParaRPr/>
          </a:p>
        </p:txBody>
      </p:sp>
      <p:cxnSp>
        <p:nvCxnSpPr>
          <p:cNvPr id="333" name="Google Shape;333;p11"/>
          <p:cNvCxnSpPr/>
          <p:nvPr/>
        </p:nvCxnSpPr>
        <p:spPr>
          <a:xfrm rot="10800000">
            <a:off x="4876800" y="2438400"/>
            <a:ext cx="0" cy="533400"/>
          </a:xfrm>
          <a:prstGeom prst="straightConnector1">
            <a:avLst/>
          </a:prstGeom>
          <a:noFill/>
          <a:ln w="9525" cap="flat" cmpd="sng">
            <a:solidFill>
              <a:schemeClr val="dk1"/>
            </a:solidFill>
            <a:prstDash val="solid"/>
            <a:round/>
            <a:headEnd type="triangle" w="med" len="med"/>
            <a:tailEnd type="none" w="sm" len="sm"/>
          </a:ln>
        </p:spPr>
      </p:cxnSp>
      <p:cxnSp>
        <p:nvCxnSpPr>
          <p:cNvPr id="334" name="Google Shape;334;p11"/>
          <p:cNvCxnSpPr/>
          <p:nvPr/>
        </p:nvCxnSpPr>
        <p:spPr>
          <a:xfrm rot="10800000">
            <a:off x="7467600" y="2438400"/>
            <a:ext cx="0" cy="533400"/>
          </a:xfrm>
          <a:prstGeom prst="straightConnector1">
            <a:avLst/>
          </a:prstGeom>
          <a:noFill/>
          <a:ln w="9525" cap="flat" cmpd="sng">
            <a:solidFill>
              <a:schemeClr val="dk1"/>
            </a:solidFill>
            <a:prstDash val="solid"/>
            <a:round/>
            <a:headEnd type="triangle" w="med" len="med"/>
            <a:tailEnd type="none" w="sm" len="sm"/>
          </a:ln>
        </p:spPr>
      </p:cxnSp>
      <p:sp>
        <p:nvSpPr>
          <p:cNvPr id="335" name="Google Shape;335;p11"/>
          <p:cNvSpPr txBox="1"/>
          <p:nvPr/>
        </p:nvSpPr>
        <p:spPr>
          <a:xfrm>
            <a:off x="3657600" y="3512403"/>
            <a:ext cx="5359200" cy="764400"/>
          </a:xfrm>
          <a:prstGeom prst="rect">
            <a:avLst/>
          </a:prstGeom>
          <a:solidFill>
            <a:srgbClr val="CCFFCC"/>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0000FF"/>
                </a:solidFill>
              </a:rPr>
              <a:t>Was ist der grundlegende Mechanismus, der sowohl dem hämolytischen Glaukom als auch dem Geistezellglaukom zugrunde liegt?</a:t>
            </a:r>
            <a:endParaRPr/>
          </a:p>
          <a:p>
            <a:pPr marL="0" marR="0" lvl="0" indent="0" algn="l" rtl="0">
              <a:spcBef>
                <a:spcPts val="0"/>
              </a:spcBef>
              <a:spcAft>
                <a:spcPts val="0"/>
              </a:spcAft>
              <a:buNone/>
            </a:pPr>
            <a:r>
              <a:rPr lang="en-US" sz="1200">
                <a:solidFill>
                  <a:srgbClr val="0000FF"/>
                </a:solidFill>
              </a:rPr>
              <a:t>Verstopfung des Trabekelmaschenwerks (TM) → </a:t>
            </a:r>
            <a:r>
              <a:rPr lang="en-US" sz="1200">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
                  </a:ext>
                </a:extLst>
              </a:rPr>
              <a:t>Behinderung</a:t>
            </a:r>
            <a:r>
              <a:rPr lang="en-US" sz="1200">
                <a:solidFill>
                  <a:srgbClr val="0000FF"/>
                </a:solidFill>
              </a:rPr>
              <a:t> des Kammerwasserabflusses → Anstieg des Augeninnendrucks.</a:t>
            </a:r>
            <a:endParaRPr sz="1600">
              <a:solidFill>
                <a:srgbClr val="0000FF"/>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Google Shape;340;p12"/>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341" name="Google Shape;341;p12"/>
          <p:cNvSpPr txBox="1"/>
          <p:nvPr/>
        </p:nvSpPr>
        <p:spPr>
          <a:xfrm>
            <a:off x="6239438" y="1981200"/>
            <a:ext cx="2454519"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chemeClr val="dk1"/>
                </a:solidFill>
                <a:latin typeface="Arial"/>
                <a:ea typeface="Arial"/>
                <a:cs typeface="Arial"/>
                <a:sym typeface="Arial"/>
              </a:rPr>
              <a:t>Geisterzellglaukom</a:t>
            </a:r>
            <a:endParaRPr/>
          </a:p>
        </p:txBody>
      </p:sp>
      <p:sp>
        <p:nvSpPr>
          <p:cNvPr id="342" name="Google Shape;342;p12"/>
          <p:cNvSpPr txBox="1"/>
          <p:nvPr/>
        </p:nvSpPr>
        <p:spPr>
          <a:xfrm>
            <a:off x="2361390" y="395288"/>
            <a:ext cx="4389471" cy="400110"/>
          </a:xfrm>
          <a:prstGeom prst="rect">
            <a:avLst/>
          </a:prstGeom>
          <a:solidFill>
            <a:srgbClr val="CCFFFF"/>
          </a:solid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FF0000"/>
              </a:buClr>
              <a:buSzPts val="1200"/>
              <a:buFont typeface="Noto Sans Symbols"/>
              <a:buNone/>
            </a:pPr>
            <a:r>
              <a:rPr lang="en-US" sz="1200" b="1">
                <a:solidFill>
                  <a:srgbClr val="FF0000"/>
                </a:solidFill>
                <a:latin typeface="Arial"/>
                <a:ea typeface="Arial"/>
                <a:cs typeface="Arial"/>
                <a:sym typeface="Arial"/>
              </a:rPr>
              <a:t>Glaukom nach intraokularer Blutung</a:t>
            </a:r>
            <a:endParaRPr/>
          </a:p>
        </p:txBody>
      </p:sp>
      <p:sp>
        <p:nvSpPr>
          <p:cNvPr id="343" name="Google Shape;343;p12"/>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12</a:t>
            </a:fld>
            <a:endParaRPr sz="1000">
              <a:solidFill>
                <a:schemeClr val="dk1"/>
              </a:solidFill>
              <a:latin typeface="Arial"/>
              <a:ea typeface="Arial"/>
              <a:cs typeface="Arial"/>
              <a:sym typeface="Arial"/>
            </a:endParaRPr>
          </a:p>
        </p:txBody>
      </p:sp>
      <p:sp>
        <p:nvSpPr>
          <p:cNvPr id="344" name="Google Shape;344;p12"/>
          <p:cNvSpPr txBox="1"/>
          <p:nvPr/>
        </p:nvSpPr>
        <p:spPr>
          <a:xfrm>
            <a:off x="3674286" y="1981200"/>
            <a:ext cx="2428871"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chemeClr val="dk1"/>
                </a:solidFill>
                <a:latin typeface="Arial"/>
                <a:ea typeface="Arial"/>
                <a:cs typeface="Arial"/>
                <a:sym typeface="Arial"/>
              </a:rPr>
              <a:t>Hämolytisches Glaukom</a:t>
            </a:r>
            <a:endParaRPr/>
          </a:p>
        </p:txBody>
      </p:sp>
      <p:sp>
        <p:nvSpPr>
          <p:cNvPr id="345" name="Google Shape;345;p12"/>
          <p:cNvSpPr txBox="1"/>
          <p:nvPr/>
        </p:nvSpPr>
        <p:spPr>
          <a:xfrm>
            <a:off x="304800" y="1981200"/>
            <a:ext cx="3147000" cy="2103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2"/>
              </a:buClr>
              <a:buSzPts val="840"/>
              <a:buFont typeface="Noto Sans Symbols"/>
              <a:buNone/>
            </a:pPr>
            <a:r>
              <a:rPr lang="en-US" sz="1200" u="sng">
                <a:solidFill>
                  <a:srgbClr val="BFBFBF"/>
                </a:solidFill>
                <a:latin typeface="Arial"/>
                <a:ea typeface="Arial"/>
                <a:cs typeface="Arial"/>
                <a:sym typeface="Arial"/>
              </a:rPr>
              <a:t>Glaukom als Folge eines Hyph</a:t>
            </a:r>
            <a:r>
              <a:rPr lang="en-US" sz="1200" u="sng">
                <a:solidFill>
                  <a:srgbClr val="BFBFBF"/>
                </a:solidFill>
              </a:rPr>
              <a:t>ä</a:t>
            </a:r>
            <a:r>
              <a:rPr lang="en-US" sz="1200" u="sng">
                <a:solidFill>
                  <a:srgbClr val="BFBFBF"/>
                </a:solidFill>
                <a:latin typeface="Arial"/>
                <a:ea typeface="Arial"/>
                <a:cs typeface="Arial"/>
                <a:sym typeface="Arial"/>
              </a:rPr>
              <a:t>mas</a:t>
            </a:r>
            <a:endParaRPr sz="1800" u="sng">
              <a:solidFill>
                <a:srgbClr val="BFBFBF"/>
              </a:solidFill>
              <a:latin typeface="Arial"/>
              <a:ea typeface="Arial"/>
              <a:cs typeface="Arial"/>
              <a:sym typeface="Arial"/>
            </a:endParaRPr>
          </a:p>
        </p:txBody>
      </p:sp>
      <p:sp>
        <p:nvSpPr>
          <p:cNvPr id="346" name="Google Shape;346;p12"/>
          <p:cNvSpPr txBox="1"/>
          <p:nvPr/>
        </p:nvSpPr>
        <p:spPr>
          <a:xfrm>
            <a:off x="920750" y="2681288"/>
            <a:ext cx="1974900" cy="3951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Folgt </a:t>
            </a:r>
            <a:r>
              <a:rPr lang="en-US" sz="1200">
                <a:solidFill>
                  <a:srgbClr val="BFBFBF"/>
                </a:solidFill>
              </a:rPr>
              <a:t>auf</a:t>
            </a:r>
            <a:r>
              <a:rPr lang="en-US" sz="1200" b="1" i="1">
                <a:solidFill>
                  <a:srgbClr val="BFBFBF"/>
                </a:solidFill>
                <a:latin typeface="Arial"/>
                <a:ea typeface="Arial"/>
                <a:cs typeface="Arial"/>
                <a:sym typeface="Arial"/>
              </a:rPr>
              <a:t> </a:t>
            </a:r>
            <a:r>
              <a:rPr lang="en-US" sz="1200">
                <a:solidFill>
                  <a:srgbClr val="BFBFBF"/>
                </a:solidFill>
                <a:latin typeface="Arial"/>
                <a:ea typeface="Arial"/>
                <a:cs typeface="Arial"/>
                <a:sym typeface="Arial"/>
              </a:rPr>
              <a:t>eine </a:t>
            </a:r>
            <a:r>
              <a:rPr lang="en-US" sz="1200" b="1" i="1">
                <a:solidFill>
                  <a:srgbClr val="BFBFBF"/>
                </a:solidFill>
              </a:rPr>
              <a:t>Vorderkammerblutung</a:t>
            </a:r>
            <a:endParaRPr b="1" i="1"/>
          </a:p>
        </p:txBody>
      </p:sp>
      <p:cxnSp>
        <p:nvCxnSpPr>
          <p:cNvPr id="347" name="Google Shape;347;p12"/>
          <p:cNvCxnSpPr/>
          <p:nvPr/>
        </p:nvCxnSpPr>
        <p:spPr>
          <a:xfrm rot="10800000">
            <a:off x="1892300" y="2286000"/>
            <a:ext cx="0" cy="381000"/>
          </a:xfrm>
          <a:prstGeom prst="straightConnector1">
            <a:avLst/>
          </a:prstGeom>
          <a:noFill/>
          <a:ln w="9525" cap="flat" cmpd="sng">
            <a:solidFill>
              <a:srgbClr val="BFBFBF"/>
            </a:solidFill>
            <a:prstDash val="solid"/>
            <a:round/>
            <a:headEnd type="none" w="med" len="med"/>
            <a:tailEnd type="triangle" w="med" len="med"/>
          </a:ln>
        </p:spPr>
      </p:cxnSp>
      <p:sp>
        <p:nvSpPr>
          <p:cNvPr id="348" name="Google Shape;348;p12"/>
          <p:cNvSpPr/>
          <p:nvPr/>
        </p:nvSpPr>
        <p:spPr>
          <a:xfrm>
            <a:off x="3505200" y="1219200"/>
            <a:ext cx="76200" cy="2178050"/>
          </a:xfrm>
          <a:prstGeom prst="rect">
            <a:avLst/>
          </a:prstGeom>
          <a:solidFill>
            <a:schemeClr val="dk1"/>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49" name="Google Shape;349;p12"/>
          <p:cNvSpPr txBox="1"/>
          <p:nvPr/>
        </p:nvSpPr>
        <p:spPr>
          <a:xfrm>
            <a:off x="3581400" y="2995613"/>
            <a:ext cx="2564533" cy="830997"/>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TM verstopft</a:t>
            </a:r>
            <a:endParaRPr/>
          </a:p>
          <a:p>
            <a:pPr marL="0" marR="0" lvl="0" indent="0" algn="ctr"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    mit…              </a:t>
            </a:r>
            <a:endParaRPr/>
          </a:p>
          <a:p>
            <a:pPr marL="0" marR="0" lvl="0" indent="0" algn="ctr" rtl="0">
              <a:spcBef>
                <a:spcPts val="0"/>
              </a:spcBef>
              <a:spcAft>
                <a:spcPts val="0"/>
              </a:spcAft>
              <a:buClr>
                <a:srgbClr val="0000FF"/>
              </a:buClr>
              <a:buSzPts val="1200"/>
              <a:buFont typeface="Noto Sans Symbols"/>
              <a:buNone/>
            </a:pPr>
            <a:r>
              <a:rPr lang="en-US" sz="1200" b="1" i="1">
                <a:solidFill>
                  <a:srgbClr val="0000FF"/>
                </a:solidFill>
                <a:latin typeface="Arial"/>
                <a:ea typeface="Arial"/>
                <a:cs typeface="Arial"/>
                <a:sym typeface="Arial"/>
              </a:rPr>
              <a:t>?</a:t>
            </a:r>
            <a:endParaRPr/>
          </a:p>
        </p:txBody>
      </p:sp>
      <p:sp>
        <p:nvSpPr>
          <p:cNvPr id="350" name="Google Shape;350;p12"/>
          <p:cNvSpPr txBox="1"/>
          <p:nvPr/>
        </p:nvSpPr>
        <p:spPr>
          <a:xfrm>
            <a:off x="6425127" y="2995613"/>
            <a:ext cx="2109273" cy="830997"/>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TM verstopft</a:t>
            </a:r>
            <a:endParaRPr/>
          </a:p>
          <a:p>
            <a:pPr marL="0" marR="0" lvl="0" indent="0" algn="ctr"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    mit…</a:t>
            </a:r>
            <a:endParaRPr/>
          </a:p>
          <a:p>
            <a:pPr marL="0" marR="0" lvl="0" indent="0" algn="ctr" rtl="0">
              <a:spcBef>
                <a:spcPts val="0"/>
              </a:spcBef>
              <a:spcAft>
                <a:spcPts val="0"/>
              </a:spcAft>
              <a:buClr>
                <a:srgbClr val="0000FF"/>
              </a:buClr>
              <a:buSzPts val="1200"/>
              <a:buFont typeface="Noto Sans Symbols"/>
              <a:buNone/>
            </a:pPr>
            <a:r>
              <a:rPr lang="en-US" sz="1200" b="1" i="1">
                <a:solidFill>
                  <a:srgbClr val="0000FF"/>
                </a:solidFill>
                <a:latin typeface="Arial"/>
                <a:ea typeface="Arial"/>
                <a:cs typeface="Arial"/>
                <a:sym typeface="Arial"/>
              </a:rPr>
              <a:t>?</a:t>
            </a:r>
            <a:endParaRPr/>
          </a:p>
        </p:txBody>
      </p:sp>
      <p:cxnSp>
        <p:nvCxnSpPr>
          <p:cNvPr id="351" name="Google Shape;351;p12"/>
          <p:cNvCxnSpPr/>
          <p:nvPr/>
        </p:nvCxnSpPr>
        <p:spPr>
          <a:xfrm rot="10800000">
            <a:off x="4876800" y="2438400"/>
            <a:ext cx="0" cy="533400"/>
          </a:xfrm>
          <a:prstGeom prst="straightConnector1">
            <a:avLst/>
          </a:prstGeom>
          <a:noFill/>
          <a:ln w="9525" cap="flat" cmpd="sng">
            <a:solidFill>
              <a:schemeClr val="dk1"/>
            </a:solidFill>
            <a:prstDash val="solid"/>
            <a:round/>
            <a:headEnd type="triangle" w="med" len="med"/>
            <a:tailEnd type="none" w="sm" len="sm"/>
          </a:ln>
        </p:spPr>
      </p:cxnSp>
      <p:cxnSp>
        <p:nvCxnSpPr>
          <p:cNvPr id="352" name="Google Shape;352;p12"/>
          <p:cNvCxnSpPr/>
          <p:nvPr/>
        </p:nvCxnSpPr>
        <p:spPr>
          <a:xfrm rot="10800000">
            <a:off x="7467600" y="2438400"/>
            <a:ext cx="0" cy="533400"/>
          </a:xfrm>
          <a:prstGeom prst="straightConnector1">
            <a:avLst/>
          </a:prstGeom>
          <a:noFill/>
          <a:ln w="9525" cap="flat" cmpd="sng">
            <a:solidFill>
              <a:schemeClr val="dk1"/>
            </a:solidFill>
            <a:prstDash val="solid"/>
            <a:round/>
            <a:headEnd type="triangle" w="med" len="med"/>
            <a:tailEnd type="none" w="sm" len="sm"/>
          </a:ln>
        </p:spPr>
      </p:cxnSp>
      <p:sp>
        <p:nvSpPr>
          <p:cNvPr id="353" name="Google Shape;353;p12"/>
          <p:cNvSpPr txBox="1"/>
          <p:nvPr/>
        </p:nvSpPr>
        <p:spPr>
          <a:xfrm>
            <a:off x="3991538" y="3969603"/>
            <a:ext cx="4495800" cy="579900"/>
          </a:xfrm>
          <a:prstGeom prst="rect">
            <a:avLst/>
          </a:prstGeom>
          <a:solidFill>
            <a:srgbClr val="FF99FF"/>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dk1"/>
                </a:solidFill>
                <a:latin typeface="Arial"/>
                <a:ea typeface="Arial"/>
                <a:cs typeface="Arial"/>
                <a:sym typeface="Arial"/>
              </a:rPr>
              <a:t>Was verstopft in jedem Fall d</a:t>
            </a:r>
            <a:r>
              <a:rPr lang="en-US" sz="1200" i="1">
                <a:solidFill>
                  <a:schemeClr val="dk1"/>
                </a:solidFill>
              </a:rPr>
              <a:t>as</a:t>
            </a:r>
            <a:r>
              <a:rPr lang="en-US" sz="1200" i="1">
                <a:solidFill>
                  <a:schemeClr val="dk1"/>
                </a:solidFill>
                <a:latin typeface="Arial"/>
                <a:ea typeface="Arial"/>
                <a:cs typeface="Arial"/>
                <a:sym typeface="Arial"/>
              </a:rPr>
              <a:t> TM?</a:t>
            </a:r>
            <a:endParaRPr/>
          </a:p>
          <a:p>
            <a:pPr marL="0" marR="0" lvl="0" indent="0" algn="l" rtl="0">
              <a:spcBef>
                <a:spcPts val="0"/>
              </a:spcBef>
              <a:spcAft>
                <a:spcPts val="0"/>
              </a:spcAft>
              <a:buNone/>
            </a:pPr>
            <a:r>
              <a:rPr lang="en-US" sz="1200">
                <a:solidFill>
                  <a:schemeClr val="dk1"/>
                </a:solidFill>
                <a:latin typeface="Arial"/>
                <a:ea typeface="Arial"/>
                <a:cs typeface="Arial"/>
                <a:sym typeface="Arial"/>
              </a:rPr>
              <a:t>--Hämolytisches Glaukom: </a:t>
            </a:r>
            <a:r>
              <a:rPr lang="en-US" sz="1200" b="1" i="1">
                <a:solidFill>
                  <a:srgbClr val="0000FF"/>
                </a:solidFill>
                <a:latin typeface="Arial"/>
                <a:ea typeface="Arial"/>
                <a:cs typeface="Arial"/>
                <a:sym typeface="Arial"/>
              </a:rPr>
              <a:t>?</a:t>
            </a:r>
            <a:endParaRPr/>
          </a:p>
          <a:p>
            <a:pPr marL="0" marR="0" lvl="0" indent="0" algn="l" rtl="0">
              <a:spcBef>
                <a:spcPts val="0"/>
              </a:spcBef>
              <a:spcAft>
                <a:spcPts val="0"/>
              </a:spcAft>
              <a:buNone/>
            </a:pPr>
            <a:r>
              <a:rPr lang="en-US" sz="1200">
                <a:solidFill>
                  <a:schemeClr val="dk1"/>
                </a:solidFill>
                <a:latin typeface="Arial"/>
                <a:ea typeface="Arial"/>
                <a:cs typeface="Arial"/>
                <a:sym typeface="Arial"/>
              </a:rPr>
              <a:t>--</a:t>
            </a:r>
            <a:r>
              <a:rPr lang="en-US" sz="1200">
                <a:solidFill>
                  <a:schemeClr val="dk1"/>
                </a:solidFill>
              </a:rPr>
              <a:t>Geisterzellg</a:t>
            </a:r>
            <a:r>
              <a:rPr lang="en-US" sz="1200">
                <a:solidFill>
                  <a:schemeClr val="dk1"/>
                </a:solidFill>
                <a:latin typeface="Arial"/>
                <a:ea typeface="Arial"/>
                <a:cs typeface="Arial"/>
                <a:sym typeface="Arial"/>
              </a:rPr>
              <a:t>laukom: </a:t>
            </a:r>
            <a:r>
              <a:rPr lang="en-US" sz="1200" b="1" i="1">
                <a:solidFill>
                  <a:srgbClr val="0000FF"/>
                </a:solidFill>
                <a:latin typeface="Arial"/>
                <a:ea typeface="Arial"/>
                <a:cs typeface="Arial"/>
                <a:sym typeface="Arial"/>
              </a:rPr>
              <a:t>?</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57"/>
        <p:cNvGrpSpPr/>
        <p:nvPr/>
      </p:nvGrpSpPr>
      <p:grpSpPr>
        <a:xfrm>
          <a:off x="0" y="0"/>
          <a:ext cx="0" cy="0"/>
          <a:chOff x="0" y="0"/>
          <a:chExt cx="0" cy="0"/>
        </a:xfrm>
      </p:grpSpPr>
      <p:sp>
        <p:nvSpPr>
          <p:cNvPr id="358" name="Google Shape;358;p13"/>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359" name="Google Shape;359;p13"/>
          <p:cNvSpPr txBox="1"/>
          <p:nvPr/>
        </p:nvSpPr>
        <p:spPr>
          <a:xfrm>
            <a:off x="6239438" y="1981200"/>
            <a:ext cx="2454519"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chemeClr val="dk1"/>
                </a:solidFill>
                <a:latin typeface="Arial"/>
                <a:ea typeface="Arial"/>
                <a:cs typeface="Arial"/>
                <a:sym typeface="Arial"/>
              </a:rPr>
              <a:t>Geisterzellglaukom</a:t>
            </a:r>
            <a:endParaRPr/>
          </a:p>
        </p:txBody>
      </p:sp>
      <p:sp>
        <p:nvSpPr>
          <p:cNvPr id="360" name="Google Shape;360;p13"/>
          <p:cNvSpPr txBox="1"/>
          <p:nvPr/>
        </p:nvSpPr>
        <p:spPr>
          <a:xfrm>
            <a:off x="2361390" y="395288"/>
            <a:ext cx="4389471" cy="400110"/>
          </a:xfrm>
          <a:prstGeom prst="rect">
            <a:avLst/>
          </a:prstGeom>
          <a:solidFill>
            <a:srgbClr val="CCFFFF"/>
          </a:solid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FF0000"/>
              </a:buClr>
              <a:buSzPts val="1200"/>
              <a:buFont typeface="Noto Sans Symbols"/>
              <a:buNone/>
            </a:pPr>
            <a:r>
              <a:rPr lang="en-US" sz="1200" b="1">
                <a:solidFill>
                  <a:srgbClr val="FF0000"/>
                </a:solidFill>
                <a:latin typeface="Arial"/>
                <a:ea typeface="Arial"/>
                <a:cs typeface="Arial"/>
                <a:sym typeface="Arial"/>
              </a:rPr>
              <a:t>Glaukom nach intraokularer Blutung</a:t>
            </a:r>
            <a:endParaRPr/>
          </a:p>
        </p:txBody>
      </p:sp>
      <p:sp>
        <p:nvSpPr>
          <p:cNvPr id="361" name="Google Shape;361;p13"/>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13</a:t>
            </a:fld>
            <a:endParaRPr sz="1000">
              <a:solidFill>
                <a:schemeClr val="dk1"/>
              </a:solidFill>
              <a:latin typeface="Arial"/>
              <a:ea typeface="Arial"/>
              <a:cs typeface="Arial"/>
              <a:sym typeface="Arial"/>
            </a:endParaRPr>
          </a:p>
        </p:txBody>
      </p:sp>
      <p:sp>
        <p:nvSpPr>
          <p:cNvPr id="362" name="Google Shape;362;p13"/>
          <p:cNvSpPr txBox="1"/>
          <p:nvPr/>
        </p:nvSpPr>
        <p:spPr>
          <a:xfrm>
            <a:off x="3674286" y="1981200"/>
            <a:ext cx="2428871"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chemeClr val="dk1"/>
                </a:solidFill>
                <a:latin typeface="Arial"/>
                <a:ea typeface="Arial"/>
                <a:cs typeface="Arial"/>
                <a:sym typeface="Arial"/>
              </a:rPr>
              <a:t>Hämolytisches Glaukom</a:t>
            </a:r>
            <a:endParaRPr/>
          </a:p>
        </p:txBody>
      </p:sp>
      <p:sp>
        <p:nvSpPr>
          <p:cNvPr id="363" name="Google Shape;363;p13"/>
          <p:cNvSpPr txBox="1"/>
          <p:nvPr/>
        </p:nvSpPr>
        <p:spPr>
          <a:xfrm>
            <a:off x="304800" y="1981200"/>
            <a:ext cx="3147000" cy="2103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2"/>
              </a:buClr>
              <a:buSzPts val="840"/>
              <a:buFont typeface="Noto Sans Symbols"/>
              <a:buNone/>
            </a:pPr>
            <a:r>
              <a:rPr lang="en-US" sz="1200" u="sng">
                <a:solidFill>
                  <a:srgbClr val="BFBFBF"/>
                </a:solidFill>
                <a:latin typeface="Arial"/>
                <a:ea typeface="Arial"/>
                <a:cs typeface="Arial"/>
                <a:sym typeface="Arial"/>
              </a:rPr>
              <a:t>Glaukom als Folge eines Hyph</a:t>
            </a:r>
            <a:r>
              <a:rPr lang="en-US" sz="1200" u="sng">
                <a:solidFill>
                  <a:srgbClr val="BFBFBF"/>
                </a:solidFill>
              </a:rPr>
              <a:t>ä</a:t>
            </a:r>
            <a:r>
              <a:rPr lang="en-US" sz="1200" u="sng">
                <a:solidFill>
                  <a:srgbClr val="BFBFBF"/>
                </a:solidFill>
                <a:latin typeface="Arial"/>
                <a:ea typeface="Arial"/>
                <a:cs typeface="Arial"/>
                <a:sym typeface="Arial"/>
              </a:rPr>
              <a:t>mas</a:t>
            </a:r>
            <a:endParaRPr sz="1800" u="sng">
              <a:solidFill>
                <a:srgbClr val="BFBFBF"/>
              </a:solidFill>
              <a:latin typeface="Arial"/>
              <a:ea typeface="Arial"/>
              <a:cs typeface="Arial"/>
              <a:sym typeface="Arial"/>
            </a:endParaRPr>
          </a:p>
        </p:txBody>
      </p:sp>
      <p:sp>
        <p:nvSpPr>
          <p:cNvPr id="364" name="Google Shape;364;p13"/>
          <p:cNvSpPr txBox="1"/>
          <p:nvPr/>
        </p:nvSpPr>
        <p:spPr>
          <a:xfrm>
            <a:off x="920750" y="2681288"/>
            <a:ext cx="1974900" cy="3951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Folgt </a:t>
            </a:r>
            <a:r>
              <a:rPr lang="en-US" sz="1200">
                <a:solidFill>
                  <a:srgbClr val="BFBFBF"/>
                </a:solidFill>
              </a:rPr>
              <a:t>auf</a:t>
            </a:r>
            <a:r>
              <a:rPr lang="en-US" sz="1200" b="1" i="1">
                <a:solidFill>
                  <a:srgbClr val="BFBFBF"/>
                </a:solidFill>
                <a:latin typeface="Arial"/>
                <a:ea typeface="Arial"/>
                <a:cs typeface="Arial"/>
                <a:sym typeface="Arial"/>
              </a:rPr>
              <a:t> </a:t>
            </a:r>
            <a:r>
              <a:rPr lang="en-US" sz="1200">
                <a:solidFill>
                  <a:srgbClr val="BFBFBF"/>
                </a:solidFill>
                <a:latin typeface="Arial"/>
                <a:ea typeface="Arial"/>
                <a:cs typeface="Arial"/>
                <a:sym typeface="Arial"/>
              </a:rPr>
              <a:t>eine </a:t>
            </a:r>
            <a:r>
              <a:rPr lang="en-US" sz="1200" b="1" i="1">
                <a:solidFill>
                  <a:srgbClr val="BFBFBF"/>
                </a:solidFill>
              </a:rPr>
              <a:t>Vorderkammerblutung</a:t>
            </a:r>
            <a:endParaRPr b="1" i="1"/>
          </a:p>
        </p:txBody>
      </p:sp>
      <p:cxnSp>
        <p:nvCxnSpPr>
          <p:cNvPr id="365" name="Google Shape;365;p13"/>
          <p:cNvCxnSpPr/>
          <p:nvPr/>
        </p:nvCxnSpPr>
        <p:spPr>
          <a:xfrm rot="10800000">
            <a:off x="1892300" y="2286000"/>
            <a:ext cx="0" cy="381000"/>
          </a:xfrm>
          <a:prstGeom prst="straightConnector1">
            <a:avLst/>
          </a:prstGeom>
          <a:noFill/>
          <a:ln w="9525" cap="flat" cmpd="sng">
            <a:solidFill>
              <a:srgbClr val="BFBFBF"/>
            </a:solidFill>
            <a:prstDash val="solid"/>
            <a:round/>
            <a:headEnd type="none" w="med" len="med"/>
            <a:tailEnd type="triangle" w="med" len="med"/>
          </a:ln>
        </p:spPr>
      </p:cxnSp>
      <p:sp>
        <p:nvSpPr>
          <p:cNvPr id="366" name="Google Shape;366;p13"/>
          <p:cNvSpPr/>
          <p:nvPr/>
        </p:nvSpPr>
        <p:spPr>
          <a:xfrm>
            <a:off x="3505200" y="1219200"/>
            <a:ext cx="76200" cy="2178050"/>
          </a:xfrm>
          <a:prstGeom prst="rect">
            <a:avLst/>
          </a:prstGeom>
          <a:solidFill>
            <a:schemeClr val="dk1"/>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67" name="Google Shape;367;p13"/>
          <p:cNvSpPr txBox="1"/>
          <p:nvPr/>
        </p:nvSpPr>
        <p:spPr>
          <a:xfrm>
            <a:off x="3581400" y="2995613"/>
            <a:ext cx="2564400" cy="5799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TM verstopft</a:t>
            </a:r>
            <a:endParaRPr/>
          </a:p>
          <a:p>
            <a:pPr marL="0" marR="0" lvl="0" indent="0" algn="ctr"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    mit…              </a:t>
            </a:r>
            <a:endParaRPr/>
          </a:p>
          <a:p>
            <a:pPr marL="0" marR="0" lvl="0" indent="0" algn="ctr" rtl="0">
              <a:spcBef>
                <a:spcPts val="0"/>
              </a:spcBef>
              <a:spcAft>
                <a:spcPts val="0"/>
              </a:spcAft>
              <a:buClr>
                <a:srgbClr val="0000FF"/>
              </a:buClr>
              <a:buSzPts val="1200"/>
              <a:buFont typeface="Noto Sans Symbols"/>
              <a:buNone/>
            </a:pPr>
            <a:r>
              <a:rPr lang="en-US" sz="1200">
                <a:solidFill>
                  <a:srgbClr val="0000FF"/>
                </a:solidFill>
              </a:rPr>
              <a:t>h</a:t>
            </a:r>
            <a:r>
              <a:rPr lang="en-US" sz="1200">
                <a:solidFill>
                  <a:srgbClr val="0000FF"/>
                </a:solidFill>
                <a:latin typeface="Arial"/>
                <a:ea typeface="Arial"/>
                <a:cs typeface="Arial"/>
                <a:sym typeface="Arial"/>
              </a:rPr>
              <a:t>ämoglobinbeladenen Makrophagen</a:t>
            </a:r>
            <a:endParaRPr/>
          </a:p>
        </p:txBody>
      </p:sp>
      <p:sp>
        <p:nvSpPr>
          <p:cNvPr id="368" name="Google Shape;368;p13"/>
          <p:cNvSpPr txBox="1"/>
          <p:nvPr/>
        </p:nvSpPr>
        <p:spPr>
          <a:xfrm>
            <a:off x="6425127" y="2995613"/>
            <a:ext cx="2109273" cy="830997"/>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TM verstopft</a:t>
            </a:r>
            <a:endParaRPr/>
          </a:p>
          <a:p>
            <a:pPr marL="0" marR="0" lvl="0" indent="0" algn="ctr"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    mit…</a:t>
            </a:r>
            <a:endParaRPr/>
          </a:p>
          <a:p>
            <a:pPr marL="0" marR="0" lvl="0" indent="0" algn="ctr" rtl="0">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degenerierten Erythrozyten</a:t>
            </a:r>
            <a:endParaRPr/>
          </a:p>
        </p:txBody>
      </p:sp>
      <p:cxnSp>
        <p:nvCxnSpPr>
          <p:cNvPr id="369" name="Google Shape;369;p13"/>
          <p:cNvCxnSpPr/>
          <p:nvPr/>
        </p:nvCxnSpPr>
        <p:spPr>
          <a:xfrm rot="10800000">
            <a:off x="4876800" y="2438400"/>
            <a:ext cx="0" cy="533400"/>
          </a:xfrm>
          <a:prstGeom prst="straightConnector1">
            <a:avLst/>
          </a:prstGeom>
          <a:noFill/>
          <a:ln w="9525" cap="flat" cmpd="sng">
            <a:solidFill>
              <a:schemeClr val="dk1"/>
            </a:solidFill>
            <a:prstDash val="solid"/>
            <a:round/>
            <a:headEnd type="triangle" w="med" len="med"/>
            <a:tailEnd type="none" w="sm" len="sm"/>
          </a:ln>
        </p:spPr>
      </p:cxnSp>
      <p:cxnSp>
        <p:nvCxnSpPr>
          <p:cNvPr id="370" name="Google Shape;370;p13"/>
          <p:cNvCxnSpPr/>
          <p:nvPr/>
        </p:nvCxnSpPr>
        <p:spPr>
          <a:xfrm rot="10800000">
            <a:off x="7467600" y="2438400"/>
            <a:ext cx="0" cy="533400"/>
          </a:xfrm>
          <a:prstGeom prst="straightConnector1">
            <a:avLst/>
          </a:prstGeom>
          <a:noFill/>
          <a:ln w="9525" cap="flat" cmpd="sng">
            <a:solidFill>
              <a:schemeClr val="dk1"/>
            </a:solidFill>
            <a:prstDash val="solid"/>
            <a:round/>
            <a:headEnd type="triangle" w="med" len="med"/>
            <a:tailEnd type="none" w="sm" len="sm"/>
          </a:ln>
        </p:spPr>
      </p:cxnSp>
      <p:sp>
        <p:nvSpPr>
          <p:cNvPr id="371" name="Google Shape;371;p13"/>
          <p:cNvSpPr txBox="1"/>
          <p:nvPr/>
        </p:nvSpPr>
        <p:spPr>
          <a:xfrm>
            <a:off x="3991538" y="3969603"/>
            <a:ext cx="4495800" cy="579900"/>
          </a:xfrm>
          <a:prstGeom prst="rect">
            <a:avLst/>
          </a:prstGeom>
          <a:solidFill>
            <a:srgbClr val="FF99FF"/>
          </a:solidFill>
          <a:ln>
            <a:noFill/>
          </a:ln>
        </p:spPr>
        <p:txBody>
          <a:bodyPr spcFirstLastPara="1" wrap="square" lIns="25400" tIns="12700" rIns="25400" bIns="12700" anchor="t" anchorCtr="0">
            <a:spAutoFit/>
          </a:bodyPr>
          <a:lstStyle/>
          <a:p>
            <a:pPr marL="0" lvl="0" indent="0" algn="l" rtl="0">
              <a:spcBef>
                <a:spcPts val="0"/>
              </a:spcBef>
              <a:spcAft>
                <a:spcPts val="0"/>
              </a:spcAft>
              <a:buNone/>
            </a:pPr>
            <a:r>
              <a:rPr lang="en-US" sz="1200" i="1">
                <a:solidFill>
                  <a:schemeClr val="dk1"/>
                </a:solidFill>
              </a:rPr>
              <a:t>Was verstopft in jedem Fall das TM?</a:t>
            </a:r>
            <a:endParaRPr sz="1200" i="1">
              <a:solidFill>
                <a:schemeClr val="dk1"/>
              </a:solidFill>
            </a:endParaRPr>
          </a:p>
          <a:p>
            <a:pPr marL="0" marR="0" lvl="0" indent="0" algn="l" rtl="0">
              <a:spcBef>
                <a:spcPts val="0"/>
              </a:spcBef>
              <a:spcAft>
                <a:spcPts val="0"/>
              </a:spcAft>
              <a:buNone/>
            </a:pPr>
            <a:r>
              <a:rPr lang="en-US" sz="1200">
                <a:solidFill>
                  <a:schemeClr val="dk1"/>
                </a:solidFill>
                <a:latin typeface="Arial"/>
                <a:ea typeface="Arial"/>
                <a:cs typeface="Arial"/>
                <a:sym typeface="Arial"/>
              </a:rPr>
              <a:t>--Hämolytisches Glaukom: </a:t>
            </a:r>
            <a:r>
              <a:rPr lang="en-US" sz="1200">
                <a:solidFill>
                  <a:srgbClr val="0000FF"/>
                </a:solidFill>
              </a:rPr>
              <a:t>h</a:t>
            </a:r>
            <a:r>
              <a:rPr lang="en-US" sz="1200">
                <a:solidFill>
                  <a:srgbClr val="0000FF"/>
                </a:solidFill>
                <a:latin typeface="Arial"/>
                <a:ea typeface="Arial"/>
                <a:cs typeface="Arial"/>
                <a:sym typeface="Arial"/>
              </a:rPr>
              <a:t>ämoglobin</a:t>
            </a:r>
            <a:r>
              <a:rPr lang="en-US" sz="1200">
                <a:solidFill>
                  <a:srgbClr val="0000FF"/>
                </a:solidFill>
              </a:rPr>
              <a:t>b</a:t>
            </a:r>
            <a:r>
              <a:rPr lang="en-US" sz="1200">
                <a:solidFill>
                  <a:srgbClr val="0000FF"/>
                </a:solidFill>
                <a:latin typeface="Arial"/>
                <a:ea typeface="Arial"/>
                <a:cs typeface="Arial"/>
                <a:sym typeface="Arial"/>
              </a:rPr>
              <a:t>eladene Makrophagen</a:t>
            </a:r>
            <a:endParaRPr/>
          </a:p>
          <a:p>
            <a:pPr marL="0" marR="0" lvl="0" indent="0" algn="l" rtl="0">
              <a:spcBef>
                <a:spcPts val="0"/>
              </a:spcBef>
              <a:spcAft>
                <a:spcPts val="0"/>
              </a:spcAft>
              <a:buNone/>
            </a:pPr>
            <a:r>
              <a:rPr lang="en-US" sz="1200">
                <a:solidFill>
                  <a:schemeClr val="dk1"/>
                </a:solidFill>
                <a:latin typeface="Arial"/>
                <a:ea typeface="Arial"/>
                <a:cs typeface="Arial"/>
                <a:sym typeface="Arial"/>
              </a:rPr>
              <a:t>--</a:t>
            </a:r>
            <a:r>
              <a:rPr lang="en-US" sz="1200">
                <a:solidFill>
                  <a:schemeClr val="dk1"/>
                </a:solidFill>
              </a:rPr>
              <a:t>Geisterzellglaukom</a:t>
            </a:r>
            <a:r>
              <a:rPr lang="en-US" sz="1200">
                <a:solidFill>
                  <a:schemeClr val="dk1"/>
                </a:solidFill>
                <a:latin typeface="Arial"/>
                <a:ea typeface="Arial"/>
                <a:cs typeface="Arial"/>
                <a:sym typeface="Arial"/>
              </a:rPr>
              <a:t>: </a:t>
            </a:r>
            <a:r>
              <a:rPr lang="en-US" sz="1200">
                <a:solidFill>
                  <a:srgbClr val="0000FF"/>
                </a:solidFill>
              </a:rPr>
              <a:t>d</a:t>
            </a:r>
            <a:r>
              <a:rPr lang="en-US" sz="1200">
                <a:solidFill>
                  <a:srgbClr val="0000FF"/>
                </a:solidFill>
                <a:latin typeface="Arial"/>
                <a:ea typeface="Arial"/>
                <a:cs typeface="Arial"/>
                <a:sym typeface="Arial"/>
              </a:rPr>
              <a:t>egenerierte </a:t>
            </a:r>
            <a:r>
              <a:rPr lang="en-US" sz="1200">
                <a:solidFill>
                  <a:srgbClr val="0000FF"/>
                </a:solidFill>
              </a:rPr>
              <a:t>Erythrozyten</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75"/>
        <p:cNvGrpSpPr/>
        <p:nvPr/>
      </p:nvGrpSpPr>
      <p:grpSpPr>
        <a:xfrm>
          <a:off x="0" y="0"/>
          <a:ext cx="0" cy="0"/>
          <a:chOff x="0" y="0"/>
          <a:chExt cx="0" cy="0"/>
        </a:xfrm>
      </p:grpSpPr>
      <p:sp>
        <p:nvSpPr>
          <p:cNvPr id="376" name="Google Shape;376;p14"/>
          <p:cNvSpPr txBox="1"/>
          <p:nvPr/>
        </p:nvSpPr>
        <p:spPr>
          <a:xfrm>
            <a:off x="6239438" y="1981200"/>
            <a:ext cx="2454600" cy="2103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rgbClr val="BFBFBF"/>
                </a:solidFill>
                <a:latin typeface="Arial"/>
                <a:ea typeface="Arial"/>
                <a:cs typeface="Arial"/>
                <a:sym typeface="Arial"/>
              </a:rPr>
              <a:t>Geisterzellglaukom</a:t>
            </a:r>
            <a:endParaRPr/>
          </a:p>
        </p:txBody>
      </p:sp>
      <p:sp>
        <p:nvSpPr>
          <p:cNvPr id="377" name="Google Shape;377;p14"/>
          <p:cNvSpPr txBox="1"/>
          <p:nvPr/>
        </p:nvSpPr>
        <p:spPr>
          <a:xfrm>
            <a:off x="2361390" y="395288"/>
            <a:ext cx="4389471" cy="400110"/>
          </a:xfrm>
          <a:prstGeom prst="rect">
            <a:avLst/>
          </a:prstGeom>
          <a:solidFill>
            <a:srgbClr val="CCFFFF"/>
          </a:solid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FF0000"/>
              </a:buClr>
              <a:buSzPts val="1200"/>
              <a:buFont typeface="Noto Sans Symbols"/>
              <a:buNone/>
            </a:pPr>
            <a:r>
              <a:rPr lang="en-US" sz="1200" b="1">
                <a:solidFill>
                  <a:srgbClr val="FF0000"/>
                </a:solidFill>
                <a:latin typeface="Arial"/>
                <a:ea typeface="Arial"/>
                <a:cs typeface="Arial"/>
                <a:sym typeface="Arial"/>
              </a:rPr>
              <a:t>Glaukom nach intraokularer Blutung</a:t>
            </a:r>
            <a:endParaRPr/>
          </a:p>
        </p:txBody>
      </p:sp>
      <p:sp>
        <p:nvSpPr>
          <p:cNvPr id="378" name="Google Shape;378;p14"/>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14</a:t>
            </a:fld>
            <a:endParaRPr sz="1000">
              <a:solidFill>
                <a:schemeClr val="dk1"/>
              </a:solidFill>
              <a:latin typeface="Arial"/>
              <a:ea typeface="Arial"/>
              <a:cs typeface="Arial"/>
              <a:sym typeface="Arial"/>
            </a:endParaRPr>
          </a:p>
        </p:txBody>
      </p:sp>
      <p:sp>
        <p:nvSpPr>
          <p:cNvPr id="379" name="Google Shape;379;p14"/>
          <p:cNvSpPr txBox="1"/>
          <p:nvPr/>
        </p:nvSpPr>
        <p:spPr>
          <a:xfrm>
            <a:off x="3674286" y="1981200"/>
            <a:ext cx="2428871"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chemeClr val="dk1"/>
                </a:solidFill>
                <a:latin typeface="Arial"/>
                <a:ea typeface="Arial"/>
                <a:cs typeface="Arial"/>
                <a:sym typeface="Arial"/>
              </a:rPr>
              <a:t>Hämolytisches Glaukom</a:t>
            </a:r>
            <a:endParaRPr/>
          </a:p>
        </p:txBody>
      </p:sp>
      <p:sp>
        <p:nvSpPr>
          <p:cNvPr id="380" name="Google Shape;380;p14"/>
          <p:cNvSpPr txBox="1"/>
          <p:nvPr/>
        </p:nvSpPr>
        <p:spPr>
          <a:xfrm>
            <a:off x="304800" y="1981200"/>
            <a:ext cx="3147000" cy="2103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2"/>
              </a:buClr>
              <a:buSzPts val="840"/>
              <a:buFont typeface="Noto Sans Symbols"/>
              <a:buNone/>
            </a:pPr>
            <a:r>
              <a:rPr lang="en-US" sz="1200" u="sng">
                <a:solidFill>
                  <a:srgbClr val="BFBFBF"/>
                </a:solidFill>
                <a:latin typeface="Arial"/>
                <a:ea typeface="Arial"/>
                <a:cs typeface="Arial"/>
                <a:sym typeface="Arial"/>
              </a:rPr>
              <a:t>Glaukom als Folge eines Hyph</a:t>
            </a:r>
            <a:r>
              <a:rPr lang="en-US" sz="1200" u="sng">
                <a:solidFill>
                  <a:srgbClr val="BFBFBF"/>
                </a:solidFill>
              </a:rPr>
              <a:t>ä</a:t>
            </a:r>
            <a:r>
              <a:rPr lang="en-US" sz="1200" u="sng">
                <a:solidFill>
                  <a:srgbClr val="BFBFBF"/>
                </a:solidFill>
                <a:latin typeface="Arial"/>
                <a:ea typeface="Arial"/>
                <a:cs typeface="Arial"/>
                <a:sym typeface="Arial"/>
              </a:rPr>
              <a:t>mas</a:t>
            </a:r>
            <a:endParaRPr sz="1800" u="sng">
              <a:solidFill>
                <a:srgbClr val="BFBFBF"/>
              </a:solidFill>
              <a:latin typeface="Arial"/>
              <a:ea typeface="Arial"/>
              <a:cs typeface="Arial"/>
              <a:sym typeface="Arial"/>
            </a:endParaRPr>
          </a:p>
        </p:txBody>
      </p:sp>
      <p:sp>
        <p:nvSpPr>
          <p:cNvPr id="381" name="Google Shape;381;p14"/>
          <p:cNvSpPr txBox="1"/>
          <p:nvPr/>
        </p:nvSpPr>
        <p:spPr>
          <a:xfrm>
            <a:off x="920750" y="2681288"/>
            <a:ext cx="1974900" cy="3951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Folgt </a:t>
            </a:r>
            <a:r>
              <a:rPr lang="en-US" sz="1200">
                <a:solidFill>
                  <a:srgbClr val="BFBFBF"/>
                </a:solidFill>
              </a:rPr>
              <a:t>auf</a:t>
            </a:r>
            <a:r>
              <a:rPr lang="en-US" sz="1200" b="1" i="1">
                <a:solidFill>
                  <a:srgbClr val="BFBFBF"/>
                </a:solidFill>
                <a:latin typeface="Arial"/>
                <a:ea typeface="Arial"/>
                <a:cs typeface="Arial"/>
                <a:sym typeface="Arial"/>
              </a:rPr>
              <a:t> </a:t>
            </a:r>
            <a:r>
              <a:rPr lang="en-US" sz="1200">
                <a:solidFill>
                  <a:srgbClr val="BFBFBF"/>
                </a:solidFill>
                <a:latin typeface="Arial"/>
                <a:ea typeface="Arial"/>
                <a:cs typeface="Arial"/>
                <a:sym typeface="Arial"/>
              </a:rPr>
              <a:t>eine </a:t>
            </a:r>
            <a:r>
              <a:rPr lang="en-US" sz="1200" b="1" i="1">
                <a:solidFill>
                  <a:srgbClr val="BFBFBF"/>
                </a:solidFill>
              </a:rPr>
              <a:t>Vorderkammerblutung</a:t>
            </a:r>
            <a:endParaRPr b="1" i="1"/>
          </a:p>
        </p:txBody>
      </p:sp>
      <p:cxnSp>
        <p:nvCxnSpPr>
          <p:cNvPr id="382" name="Google Shape;382;p14"/>
          <p:cNvCxnSpPr/>
          <p:nvPr/>
        </p:nvCxnSpPr>
        <p:spPr>
          <a:xfrm rot="10800000">
            <a:off x="1892300" y="2286000"/>
            <a:ext cx="0" cy="381000"/>
          </a:xfrm>
          <a:prstGeom prst="straightConnector1">
            <a:avLst/>
          </a:prstGeom>
          <a:noFill/>
          <a:ln w="9525" cap="flat" cmpd="sng">
            <a:solidFill>
              <a:srgbClr val="BFBFBF"/>
            </a:solidFill>
            <a:prstDash val="solid"/>
            <a:round/>
            <a:headEnd type="none" w="med" len="med"/>
            <a:tailEnd type="triangle" w="med" len="med"/>
          </a:ln>
        </p:spPr>
      </p:cxnSp>
      <p:sp>
        <p:nvSpPr>
          <p:cNvPr id="383" name="Google Shape;383;p14"/>
          <p:cNvSpPr/>
          <p:nvPr/>
        </p:nvSpPr>
        <p:spPr>
          <a:xfrm>
            <a:off x="3505200" y="1219200"/>
            <a:ext cx="76200" cy="2178050"/>
          </a:xfrm>
          <a:prstGeom prst="rect">
            <a:avLst/>
          </a:prstGeom>
          <a:solidFill>
            <a:schemeClr val="dk1"/>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84" name="Google Shape;384;p14"/>
          <p:cNvSpPr txBox="1"/>
          <p:nvPr/>
        </p:nvSpPr>
        <p:spPr>
          <a:xfrm>
            <a:off x="3581400" y="2995613"/>
            <a:ext cx="2564400" cy="7644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TM verstopft</a:t>
            </a:r>
            <a:endParaRPr/>
          </a:p>
          <a:p>
            <a:pPr marL="0" marR="0" lvl="0" indent="0" algn="ctr"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    mit…              </a:t>
            </a:r>
            <a:endParaRPr/>
          </a:p>
          <a:p>
            <a:pPr marL="0" marR="0" lvl="0" indent="0" algn="ctr" rtl="0">
              <a:spcBef>
                <a:spcPts val="0"/>
              </a:spcBef>
              <a:spcAft>
                <a:spcPts val="0"/>
              </a:spcAft>
              <a:buClr>
                <a:srgbClr val="0000FF"/>
              </a:buClr>
              <a:buSzPts val="1200"/>
              <a:buFont typeface="Noto Sans Symbols"/>
              <a:buNone/>
            </a:pPr>
            <a:r>
              <a:rPr lang="en-US" sz="1200" b="1" i="1">
                <a:solidFill>
                  <a:srgbClr val="0000FF"/>
                </a:solidFill>
              </a:rPr>
              <a:t>h</a:t>
            </a:r>
            <a:r>
              <a:rPr lang="en-US" sz="1200" b="1" i="1">
                <a:solidFill>
                  <a:srgbClr val="0000FF"/>
                </a:solidFill>
                <a:latin typeface="Arial"/>
                <a:ea typeface="Arial"/>
                <a:cs typeface="Arial"/>
                <a:sym typeface="Arial"/>
              </a:rPr>
              <a:t>ämoglobinbeladenen Makrophagen</a:t>
            </a:r>
            <a:endParaRPr/>
          </a:p>
        </p:txBody>
      </p:sp>
      <p:sp>
        <p:nvSpPr>
          <p:cNvPr id="385" name="Google Shape;385;p14"/>
          <p:cNvSpPr txBox="1"/>
          <p:nvPr/>
        </p:nvSpPr>
        <p:spPr>
          <a:xfrm>
            <a:off x="6425127" y="2995613"/>
            <a:ext cx="2109273" cy="830997"/>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TM verstopft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    mit…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degenerierten Erythrozyten</a:t>
            </a:r>
            <a:endParaRPr/>
          </a:p>
        </p:txBody>
      </p:sp>
      <p:cxnSp>
        <p:nvCxnSpPr>
          <p:cNvPr id="386" name="Google Shape;386;p14"/>
          <p:cNvCxnSpPr/>
          <p:nvPr/>
        </p:nvCxnSpPr>
        <p:spPr>
          <a:xfrm rot="10800000">
            <a:off x="4876800" y="2438400"/>
            <a:ext cx="0" cy="533400"/>
          </a:xfrm>
          <a:prstGeom prst="straightConnector1">
            <a:avLst/>
          </a:prstGeom>
          <a:noFill/>
          <a:ln w="9525" cap="flat" cmpd="sng">
            <a:solidFill>
              <a:schemeClr val="dk1"/>
            </a:solidFill>
            <a:prstDash val="solid"/>
            <a:round/>
            <a:headEnd type="triangle" w="med" len="med"/>
            <a:tailEnd type="none" w="sm" len="sm"/>
          </a:ln>
        </p:spPr>
      </p:cxnSp>
      <p:cxnSp>
        <p:nvCxnSpPr>
          <p:cNvPr id="387" name="Google Shape;387;p14"/>
          <p:cNvCxnSpPr/>
          <p:nvPr/>
        </p:nvCxnSpPr>
        <p:spPr>
          <a:xfrm rot="10800000">
            <a:off x="7467600" y="2438400"/>
            <a:ext cx="0" cy="533400"/>
          </a:xfrm>
          <a:prstGeom prst="straightConnector1">
            <a:avLst/>
          </a:prstGeom>
          <a:noFill/>
          <a:ln w="9525" cap="flat" cmpd="sng">
            <a:solidFill>
              <a:srgbClr val="BFBFBF"/>
            </a:solidFill>
            <a:prstDash val="solid"/>
            <a:round/>
            <a:headEnd type="triangle" w="med" len="med"/>
            <a:tailEnd type="none" w="sm" len="sm"/>
          </a:ln>
        </p:spPr>
      </p:cxnSp>
      <p:sp>
        <p:nvSpPr>
          <p:cNvPr id="388" name="Google Shape;388;p14"/>
          <p:cNvSpPr/>
          <p:nvPr/>
        </p:nvSpPr>
        <p:spPr>
          <a:xfrm>
            <a:off x="3200400" y="3436203"/>
            <a:ext cx="444501" cy="366712"/>
          </a:xfrm>
          <a:prstGeom prst="star5">
            <a:avLst>
              <a:gd name="adj" fmla="val 19098"/>
              <a:gd name="hf" fmla="val 105146"/>
              <a:gd name="vf" fmla="val 110557"/>
            </a:avLst>
          </a:prstGeom>
          <a:solidFill>
            <a:srgbClr val="0070C0"/>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89" name="Google Shape;389;p14"/>
          <p:cNvSpPr txBox="1"/>
          <p:nvPr/>
        </p:nvSpPr>
        <p:spPr>
          <a:xfrm>
            <a:off x="615618" y="4105870"/>
            <a:ext cx="8078400" cy="579900"/>
          </a:xfrm>
          <a:prstGeom prst="rect">
            <a:avLst/>
          </a:prstGeom>
          <a:solidFill>
            <a:srgbClr val="FEFE47"/>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dk1"/>
                </a:solidFill>
              </a:rPr>
              <a:t>Wichtiger Merksatz: Beim Geisterzellglaukom spielen Erythrozyten die entscheidende Rolle. Beim </a:t>
            </a:r>
            <a:r>
              <a:rPr lang="en-US" sz="1200" i="1">
                <a:solidFill>
                  <a:srgbClr val="0000FF"/>
                </a:solidFill>
              </a:rPr>
              <a:t>hämolytischen Glaukom </a:t>
            </a:r>
            <a:r>
              <a:rPr lang="en-US" sz="1200" i="1">
                <a:solidFill>
                  <a:schemeClr val="dk1"/>
                </a:solidFill>
              </a:rPr>
              <a:t>hingegen sind </a:t>
            </a:r>
            <a:r>
              <a:rPr lang="en-US" sz="1200" b="1" i="1">
                <a:solidFill>
                  <a:srgbClr val="0000FF"/>
                </a:solidFill>
              </a:rPr>
              <a:t>nicht</a:t>
            </a:r>
            <a:r>
              <a:rPr lang="en-US" sz="1200" i="1">
                <a:solidFill>
                  <a:schemeClr val="dk1"/>
                </a:solidFill>
              </a:rPr>
              <a:t> die Erythrozyten, sondern </a:t>
            </a:r>
            <a:r>
              <a:rPr lang="en-US" sz="1200" i="1">
                <a:solidFill>
                  <a:srgbClr val="0000FF"/>
                </a:solidFill>
              </a:rPr>
              <a:t>hämoglobinbeladene </a:t>
            </a:r>
            <a:r>
              <a:rPr lang="en-US" sz="1200" b="1" i="1">
                <a:solidFill>
                  <a:srgbClr val="0000FF"/>
                </a:solidFill>
              </a:rPr>
              <a:t>Makrophagen</a:t>
            </a:r>
            <a:r>
              <a:rPr lang="en-US" sz="1200" i="1">
                <a:solidFill>
                  <a:srgbClr val="0000FF"/>
                </a:solidFill>
              </a:rPr>
              <a:t> die Ursache der Trabekelmaschenwerksverlegung.</a:t>
            </a:r>
            <a:endParaRPr>
              <a:solidFill>
                <a:srgbClr val="0000FF"/>
              </a:solidFill>
            </a:endParaRPr>
          </a:p>
        </p:txBody>
      </p:sp>
      <p:sp>
        <p:nvSpPr>
          <p:cNvPr id="390" name="Google Shape;390;p14"/>
          <p:cNvSpPr/>
          <p:nvPr/>
        </p:nvSpPr>
        <p:spPr>
          <a:xfrm>
            <a:off x="6101379" y="3440085"/>
            <a:ext cx="444501" cy="366712"/>
          </a:xfrm>
          <a:prstGeom prst="star5">
            <a:avLst>
              <a:gd name="adj" fmla="val 19098"/>
              <a:gd name="hf" fmla="val 105146"/>
              <a:gd name="vf" fmla="val 110557"/>
            </a:avLst>
          </a:prstGeom>
          <a:solidFill>
            <a:srgbClr val="0070C0"/>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sp>
        <p:nvSpPr>
          <p:cNvPr id="395" name="Google Shape;395;p15"/>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396" name="Google Shape;396;p15"/>
          <p:cNvSpPr txBox="1"/>
          <p:nvPr/>
        </p:nvSpPr>
        <p:spPr>
          <a:xfrm>
            <a:off x="6239438" y="1981200"/>
            <a:ext cx="2454519"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rgbClr val="BFBFBF"/>
                </a:solidFill>
                <a:latin typeface="Arial"/>
                <a:ea typeface="Arial"/>
                <a:cs typeface="Arial"/>
                <a:sym typeface="Arial"/>
              </a:rPr>
              <a:t>Geisterzellglaukom</a:t>
            </a:r>
            <a:endParaRPr/>
          </a:p>
        </p:txBody>
      </p:sp>
      <p:sp>
        <p:nvSpPr>
          <p:cNvPr id="397" name="Google Shape;397;p15"/>
          <p:cNvSpPr txBox="1"/>
          <p:nvPr/>
        </p:nvSpPr>
        <p:spPr>
          <a:xfrm>
            <a:off x="2361390" y="395288"/>
            <a:ext cx="4389471" cy="400110"/>
          </a:xfrm>
          <a:prstGeom prst="rect">
            <a:avLst/>
          </a:prstGeom>
          <a:solidFill>
            <a:srgbClr val="CCFFFF"/>
          </a:solid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FF0000"/>
              </a:buClr>
              <a:buSzPts val="1200"/>
              <a:buFont typeface="Noto Sans Symbols"/>
              <a:buNone/>
            </a:pPr>
            <a:r>
              <a:rPr lang="en-US" sz="1200" b="1">
                <a:solidFill>
                  <a:srgbClr val="FF0000"/>
                </a:solidFill>
                <a:latin typeface="Arial"/>
                <a:ea typeface="Arial"/>
                <a:cs typeface="Arial"/>
                <a:sym typeface="Arial"/>
              </a:rPr>
              <a:t>Glaukom nach intraokularer Blutung</a:t>
            </a:r>
            <a:endParaRPr/>
          </a:p>
        </p:txBody>
      </p:sp>
      <p:sp>
        <p:nvSpPr>
          <p:cNvPr id="398" name="Google Shape;398;p15"/>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15</a:t>
            </a:fld>
            <a:endParaRPr sz="1000">
              <a:solidFill>
                <a:schemeClr val="dk1"/>
              </a:solidFill>
              <a:latin typeface="Arial"/>
              <a:ea typeface="Arial"/>
              <a:cs typeface="Arial"/>
              <a:sym typeface="Arial"/>
            </a:endParaRPr>
          </a:p>
        </p:txBody>
      </p:sp>
      <p:sp>
        <p:nvSpPr>
          <p:cNvPr id="399" name="Google Shape;399;p15"/>
          <p:cNvSpPr txBox="1"/>
          <p:nvPr/>
        </p:nvSpPr>
        <p:spPr>
          <a:xfrm>
            <a:off x="3674286" y="1981200"/>
            <a:ext cx="2428871"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rgbClr val="BFBFBF"/>
                </a:solidFill>
                <a:latin typeface="Arial"/>
                <a:ea typeface="Arial"/>
                <a:cs typeface="Arial"/>
                <a:sym typeface="Arial"/>
              </a:rPr>
              <a:t>Hämolytisches Glaukom</a:t>
            </a:r>
            <a:endParaRPr/>
          </a:p>
        </p:txBody>
      </p:sp>
      <p:sp>
        <p:nvSpPr>
          <p:cNvPr id="400" name="Google Shape;400;p15"/>
          <p:cNvSpPr txBox="1"/>
          <p:nvPr/>
        </p:nvSpPr>
        <p:spPr>
          <a:xfrm>
            <a:off x="304800" y="1981200"/>
            <a:ext cx="3147000" cy="2103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2"/>
              </a:buClr>
              <a:buSzPts val="840"/>
              <a:buFont typeface="Noto Sans Symbols"/>
              <a:buNone/>
            </a:pPr>
            <a:r>
              <a:rPr lang="en-US" sz="1200" u="sng">
                <a:solidFill>
                  <a:srgbClr val="BFBFBF"/>
                </a:solidFill>
                <a:latin typeface="Arial"/>
                <a:ea typeface="Arial"/>
                <a:cs typeface="Arial"/>
                <a:sym typeface="Arial"/>
              </a:rPr>
              <a:t>Glaukom als Folge eines Hyph</a:t>
            </a:r>
            <a:r>
              <a:rPr lang="en-US" sz="1200" u="sng">
                <a:solidFill>
                  <a:srgbClr val="BFBFBF"/>
                </a:solidFill>
              </a:rPr>
              <a:t>ä</a:t>
            </a:r>
            <a:r>
              <a:rPr lang="en-US" sz="1200" u="sng">
                <a:solidFill>
                  <a:srgbClr val="BFBFBF"/>
                </a:solidFill>
                <a:latin typeface="Arial"/>
                <a:ea typeface="Arial"/>
                <a:cs typeface="Arial"/>
                <a:sym typeface="Arial"/>
              </a:rPr>
              <a:t>mas</a:t>
            </a:r>
            <a:endParaRPr sz="1800" u="sng">
              <a:solidFill>
                <a:srgbClr val="BFBFBF"/>
              </a:solidFill>
              <a:latin typeface="Arial"/>
              <a:ea typeface="Arial"/>
              <a:cs typeface="Arial"/>
              <a:sym typeface="Arial"/>
            </a:endParaRPr>
          </a:p>
        </p:txBody>
      </p:sp>
      <p:sp>
        <p:nvSpPr>
          <p:cNvPr id="401" name="Google Shape;401;p15"/>
          <p:cNvSpPr txBox="1"/>
          <p:nvPr/>
        </p:nvSpPr>
        <p:spPr>
          <a:xfrm>
            <a:off x="920750" y="2681288"/>
            <a:ext cx="1974900" cy="3951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Folgt </a:t>
            </a:r>
            <a:r>
              <a:rPr lang="en-US" sz="1200">
                <a:solidFill>
                  <a:srgbClr val="BFBFBF"/>
                </a:solidFill>
              </a:rPr>
              <a:t>auf</a:t>
            </a:r>
            <a:r>
              <a:rPr lang="en-US" sz="1200" b="1" i="1">
                <a:solidFill>
                  <a:srgbClr val="BFBFBF"/>
                </a:solidFill>
                <a:latin typeface="Arial"/>
                <a:ea typeface="Arial"/>
                <a:cs typeface="Arial"/>
                <a:sym typeface="Arial"/>
              </a:rPr>
              <a:t> </a:t>
            </a:r>
            <a:r>
              <a:rPr lang="en-US" sz="1200">
                <a:solidFill>
                  <a:srgbClr val="BFBFBF"/>
                </a:solidFill>
                <a:latin typeface="Arial"/>
                <a:ea typeface="Arial"/>
                <a:cs typeface="Arial"/>
                <a:sym typeface="Arial"/>
              </a:rPr>
              <a:t>eine </a:t>
            </a:r>
            <a:r>
              <a:rPr lang="en-US" sz="1200" b="1" i="1">
                <a:solidFill>
                  <a:srgbClr val="BFBFBF"/>
                </a:solidFill>
              </a:rPr>
              <a:t>Vorderkammerblutung</a:t>
            </a:r>
            <a:endParaRPr b="1" i="1"/>
          </a:p>
        </p:txBody>
      </p:sp>
      <p:cxnSp>
        <p:nvCxnSpPr>
          <p:cNvPr id="402" name="Google Shape;402;p15"/>
          <p:cNvCxnSpPr/>
          <p:nvPr/>
        </p:nvCxnSpPr>
        <p:spPr>
          <a:xfrm rot="10800000">
            <a:off x="1892300" y="2286000"/>
            <a:ext cx="0" cy="381000"/>
          </a:xfrm>
          <a:prstGeom prst="straightConnector1">
            <a:avLst/>
          </a:prstGeom>
          <a:noFill/>
          <a:ln w="9525" cap="flat" cmpd="sng">
            <a:solidFill>
              <a:srgbClr val="BFBFBF"/>
            </a:solidFill>
            <a:prstDash val="solid"/>
            <a:round/>
            <a:headEnd type="none" w="med" len="med"/>
            <a:tailEnd type="triangle" w="med" len="med"/>
          </a:ln>
        </p:spPr>
      </p:cxnSp>
      <p:sp>
        <p:nvSpPr>
          <p:cNvPr id="403" name="Google Shape;403;p15"/>
          <p:cNvSpPr txBox="1"/>
          <p:nvPr/>
        </p:nvSpPr>
        <p:spPr>
          <a:xfrm>
            <a:off x="3606513" y="2971788"/>
            <a:ext cx="2564400" cy="7644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TM </a:t>
            </a:r>
            <a:r>
              <a:rPr lang="en-US" sz="1200">
                <a:solidFill>
                  <a:srgbClr val="BFBFBF"/>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7"/>
                  </a:ext>
                </a:extLst>
              </a:rPr>
              <a:t>verstopft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    mit…              </a:t>
            </a:r>
            <a:endParaRPr/>
          </a:p>
          <a:p>
            <a:pPr marL="0" marR="0" lvl="0" indent="0" algn="ctr" rtl="0">
              <a:spcBef>
                <a:spcPts val="0"/>
              </a:spcBef>
              <a:spcAft>
                <a:spcPts val="0"/>
              </a:spcAft>
              <a:buClr>
                <a:srgbClr val="0000FF"/>
              </a:buClr>
              <a:buSzPts val="1200"/>
              <a:buFont typeface="Noto Sans Symbols"/>
              <a:buNone/>
            </a:pPr>
            <a:r>
              <a:rPr lang="en-US" sz="1200" b="1" i="1">
                <a:solidFill>
                  <a:srgbClr val="0000FF"/>
                </a:solidFill>
              </a:rPr>
              <a:t>h</a:t>
            </a:r>
            <a:r>
              <a:rPr lang="en-US" sz="1200" b="1" i="1">
                <a:solidFill>
                  <a:srgbClr val="0000FF"/>
                </a:solidFill>
                <a:latin typeface="Arial"/>
                <a:ea typeface="Arial"/>
                <a:cs typeface="Arial"/>
                <a:sym typeface="Arial"/>
              </a:rPr>
              <a:t>ämoglobinbeladenen Makrophagen</a:t>
            </a:r>
            <a:endParaRPr/>
          </a:p>
        </p:txBody>
      </p:sp>
      <p:sp>
        <p:nvSpPr>
          <p:cNvPr id="404" name="Google Shape;404;p15"/>
          <p:cNvSpPr txBox="1"/>
          <p:nvPr/>
        </p:nvSpPr>
        <p:spPr>
          <a:xfrm>
            <a:off x="6425127" y="2995613"/>
            <a:ext cx="2109273" cy="830997"/>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TM verstopft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    mit…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degenerierten Erythrozyten</a:t>
            </a:r>
            <a:endParaRPr/>
          </a:p>
        </p:txBody>
      </p:sp>
      <p:cxnSp>
        <p:nvCxnSpPr>
          <p:cNvPr id="405" name="Google Shape;405;p15"/>
          <p:cNvCxnSpPr/>
          <p:nvPr/>
        </p:nvCxnSpPr>
        <p:spPr>
          <a:xfrm rot="10800000">
            <a:off x="4876800" y="2438400"/>
            <a:ext cx="0" cy="533400"/>
          </a:xfrm>
          <a:prstGeom prst="straightConnector1">
            <a:avLst/>
          </a:prstGeom>
          <a:noFill/>
          <a:ln w="9525" cap="flat" cmpd="sng">
            <a:solidFill>
              <a:srgbClr val="BFBFBF"/>
            </a:solidFill>
            <a:prstDash val="solid"/>
            <a:round/>
            <a:headEnd type="triangle" w="med" len="med"/>
            <a:tailEnd type="none" w="sm" len="sm"/>
          </a:ln>
        </p:spPr>
      </p:cxnSp>
      <p:cxnSp>
        <p:nvCxnSpPr>
          <p:cNvPr id="406" name="Google Shape;406;p15"/>
          <p:cNvCxnSpPr/>
          <p:nvPr/>
        </p:nvCxnSpPr>
        <p:spPr>
          <a:xfrm rot="10800000">
            <a:off x="7467600" y="2438400"/>
            <a:ext cx="0" cy="533400"/>
          </a:xfrm>
          <a:prstGeom prst="straightConnector1">
            <a:avLst/>
          </a:prstGeom>
          <a:noFill/>
          <a:ln w="9525" cap="flat" cmpd="sng">
            <a:solidFill>
              <a:srgbClr val="BFBFBF"/>
            </a:solidFill>
            <a:prstDash val="solid"/>
            <a:round/>
            <a:headEnd type="triangle" w="med" len="med"/>
            <a:tailEnd type="none" w="sm" len="sm"/>
          </a:ln>
        </p:spPr>
      </p:cxnSp>
      <p:sp>
        <p:nvSpPr>
          <p:cNvPr id="407" name="Google Shape;407;p15"/>
          <p:cNvSpPr/>
          <p:nvPr/>
        </p:nvSpPr>
        <p:spPr>
          <a:xfrm>
            <a:off x="3606513" y="3249422"/>
            <a:ext cx="2651342" cy="573823"/>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08" name="Google Shape;408;p15"/>
          <p:cNvSpPr txBox="1"/>
          <p:nvPr/>
        </p:nvSpPr>
        <p:spPr>
          <a:xfrm>
            <a:off x="609600" y="4035705"/>
            <a:ext cx="8386800" cy="2103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rPr>
              <a:t>Was hat es mit den Makrophagen auf sich? Welche Rolle spielen sie in diesem Zusammenhang?</a:t>
            </a:r>
            <a:endParaRPr sz="1600">
              <a:solidFill>
                <a:srgbClr val="0000FF"/>
              </a:solidFill>
              <a:latin typeface="Arial"/>
              <a:ea typeface="Arial"/>
              <a:cs typeface="Arial"/>
              <a:sym typeface="Arial"/>
            </a:endParaRPr>
          </a:p>
        </p:txBody>
      </p:sp>
      <p:sp>
        <p:nvSpPr>
          <p:cNvPr id="409" name="Google Shape;409;p15"/>
          <p:cNvSpPr/>
          <p:nvPr/>
        </p:nvSpPr>
        <p:spPr>
          <a:xfrm>
            <a:off x="3505200" y="1219200"/>
            <a:ext cx="76200" cy="2178050"/>
          </a:xfrm>
          <a:prstGeom prst="rect">
            <a:avLst/>
          </a:prstGeom>
          <a:solidFill>
            <a:srgbClr val="BFBFBF"/>
          </a:solidFill>
          <a:ln w="25400" cap="flat" cmpd="sng">
            <a:solidFill>
              <a:srgbClr val="A5A5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13"/>
        <p:cNvGrpSpPr/>
        <p:nvPr/>
      </p:nvGrpSpPr>
      <p:grpSpPr>
        <a:xfrm>
          <a:off x="0" y="0"/>
          <a:ext cx="0" cy="0"/>
          <a:chOff x="0" y="0"/>
          <a:chExt cx="0" cy="0"/>
        </a:xfrm>
      </p:grpSpPr>
      <p:sp>
        <p:nvSpPr>
          <p:cNvPr id="414" name="Google Shape;414;p16"/>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15" name="Google Shape;415;p16"/>
          <p:cNvSpPr txBox="1"/>
          <p:nvPr/>
        </p:nvSpPr>
        <p:spPr>
          <a:xfrm>
            <a:off x="6239438" y="1981200"/>
            <a:ext cx="2454519"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rgbClr val="BFBFBF"/>
                </a:solidFill>
                <a:latin typeface="Arial"/>
                <a:ea typeface="Arial"/>
                <a:cs typeface="Arial"/>
                <a:sym typeface="Arial"/>
              </a:rPr>
              <a:t>Geisterzellglaukom</a:t>
            </a:r>
            <a:endParaRPr/>
          </a:p>
        </p:txBody>
      </p:sp>
      <p:sp>
        <p:nvSpPr>
          <p:cNvPr id="416" name="Google Shape;416;p16"/>
          <p:cNvSpPr txBox="1"/>
          <p:nvPr/>
        </p:nvSpPr>
        <p:spPr>
          <a:xfrm>
            <a:off x="2361390" y="395288"/>
            <a:ext cx="4389471" cy="400110"/>
          </a:xfrm>
          <a:prstGeom prst="rect">
            <a:avLst/>
          </a:prstGeom>
          <a:solidFill>
            <a:srgbClr val="CCFFFF"/>
          </a:solid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FF0000"/>
              </a:buClr>
              <a:buSzPts val="1200"/>
              <a:buFont typeface="Noto Sans Symbols"/>
              <a:buNone/>
            </a:pPr>
            <a:r>
              <a:rPr lang="en-US" sz="1200" b="1">
                <a:solidFill>
                  <a:srgbClr val="FF0000"/>
                </a:solidFill>
                <a:latin typeface="Arial"/>
                <a:ea typeface="Arial"/>
                <a:cs typeface="Arial"/>
                <a:sym typeface="Arial"/>
              </a:rPr>
              <a:t>Glaukom nach intraokularer Blutung</a:t>
            </a:r>
            <a:endParaRPr/>
          </a:p>
        </p:txBody>
      </p:sp>
      <p:sp>
        <p:nvSpPr>
          <p:cNvPr id="417" name="Google Shape;417;p16"/>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16</a:t>
            </a:fld>
            <a:endParaRPr sz="1000">
              <a:solidFill>
                <a:schemeClr val="dk1"/>
              </a:solidFill>
              <a:latin typeface="Arial"/>
              <a:ea typeface="Arial"/>
              <a:cs typeface="Arial"/>
              <a:sym typeface="Arial"/>
            </a:endParaRPr>
          </a:p>
        </p:txBody>
      </p:sp>
      <p:sp>
        <p:nvSpPr>
          <p:cNvPr id="418" name="Google Shape;418;p16"/>
          <p:cNvSpPr txBox="1"/>
          <p:nvPr/>
        </p:nvSpPr>
        <p:spPr>
          <a:xfrm>
            <a:off x="3674286" y="1981200"/>
            <a:ext cx="2428871"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rgbClr val="BFBFBF"/>
                </a:solidFill>
                <a:latin typeface="Arial"/>
                <a:ea typeface="Arial"/>
                <a:cs typeface="Arial"/>
                <a:sym typeface="Arial"/>
              </a:rPr>
              <a:t>Hämolytisches Glaukom</a:t>
            </a:r>
            <a:endParaRPr/>
          </a:p>
        </p:txBody>
      </p:sp>
      <p:sp>
        <p:nvSpPr>
          <p:cNvPr id="419" name="Google Shape;419;p16"/>
          <p:cNvSpPr txBox="1"/>
          <p:nvPr/>
        </p:nvSpPr>
        <p:spPr>
          <a:xfrm>
            <a:off x="304800" y="1981200"/>
            <a:ext cx="3147000" cy="2103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2"/>
              </a:buClr>
              <a:buSzPts val="840"/>
              <a:buFont typeface="Noto Sans Symbols"/>
              <a:buNone/>
            </a:pPr>
            <a:r>
              <a:rPr lang="en-US" sz="1200" u="sng">
                <a:solidFill>
                  <a:srgbClr val="BFBFBF"/>
                </a:solidFill>
                <a:latin typeface="Arial"/>
                <a:ea typeface="Arial"/>
                <a:cs typeface="Arial"/>
                <a:sym typeface="Arial"/>
              </a:rPr>
              <a:t>Glaukom als Folge eines Hyph</a:t>
            </a:r>
            <a:r>
              <a:rPr lang="en-US" sz="1200" u="sng">
                <a:solidFill>
                  <a:srgbClr val="BFBFBF"/>
                </a:solidFill>
              </a:rPr>
              <a:t>ä</a:t>
            </a:r>
            <a:r>
              <a:rPr lang="en-US" sz="1200" u="sng">
                <a:solidFill>
                  <a:srgbClr val="BFBFBF"/>
                </a:solidFill>
                <a:latin typeface="Arial"/>
                <a:ea typeface="Arial"/>
                <a:cs typeface="Arial"/>
                <a:sym typeface="Arial"/>
              </a:rPr>
              <a:t>mas</a:t>
            </a:r>
            <a:endParaRPr sz="1800" u="sng">
              <a:solidFill>
                <a:srgbClr val="BFBFBF"/>
              </a:solidFill>
              <a:latin typeface="Arial"/>
              <a:ea typeface="Arial"/>
              <a:cs typeface="Arial"/>
              <a:sym typeface="Arial"/>
            </a:endParaRPr>
          </a:p>
        </p:txBody>
      </p:sp>
      <p:sp>
        <p:nvSpPr>
          <p:cNvPr id="420" name="Google Shape;420;p16"/>
          <p:cNvSpPr txBox="1"/>
          <p:nvPr/>
        </p:nvSpPr>
        <p:spPr>
          <a:xfrm>
            <a:off x="920750" y="2681288"/>
            <a:ext cx="1974900" cy="3951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Folgt </a:t>
            </a:r>
            <a:r>
              <a:rPr lang="en-US" sz="1200">
                <a:solidFill>
                  <a:srgbClr val="BFBFBF"/>
                </a:solidFill>
              </a:rPr>
              <a:t>auf</a:t>
            </a:r>
            <a:r>
              <a:rPr lang="en-US" sz="1200" b="1" i="1">
                <a:solidFill>
                  <a:srgbClr val="BFBFBF"/>
                </a:solidFill>
                <a:latin typeface="Arial"/>
                <a:ea typeface="Arial"/>
                <a:cs typeface="Arial"/>
                <a:sym typeface="Arial"/>
              </a:rPr>
              <a:t> </a:t>
            </a:r>
            <a:r>
              <a:rPr lang="en-US" sz="1200">
                <a:solidFill>
                  <a:srgbClr val="BFBFBF"/>
                </a:solidFill>
                <a:latin typeface="Arial"/>
                <a:ea typeface="Arial"/>
                <a:cs typeface="Arial"/>
                <a:sym typeface="Arial"/>
              </a:rPr>
              <a:t>eine </a:t>
            </a:r>
            <a:r>
              <a:rPr lang="en-US" sz="1200" b="1" i="1">
                <a:solidFill>
                  <a:srgbClr val="BFBFBF"/>
                </a:solidFill>
              </a:rPr>
              <a:t>Vorderkammerblutung</a:t>
            </a:r>
            <a:endParaRPr b="1" i="1"/>
          </a:p>
        </p:txBody>
      </p:sp>
      <p:cxnSp>
        <p:nvCxnSpPr>
          <p:cNvPr id="421" name="Google Shape;421;p16"/>
          <p:cNvCxnSpPr/>
          <p:nvPr/>
        </p:nvCxnSpPr>
        <p:spPr>
          <a:xfrm rot="10800000">
            <a:off x="1892300" y="2286000"/>
            <a:ext cx="0" cy="381000"/>
          </a:xfrm>
          <a:prstGeom prst="straightConnector1">
            <a:avLst/>
          </a:prstGeom>
          <a:noFill/>
          <a:ln w="9525" cap="flat" cmpd="sng">
            <a:solidFill>
              <a:srgbClr val="BFBFBF"/>
            </a:solidFill>
            <a:prstDash val="solid"/>
            <a:round/>
            <a:headEnd type="none" w="med" len="med"/>
            <a:tailEnd type="triangle" w="med" len="med"/>
          </a:ln>
        </p:spPr>
      </p:cxnSp>
      <p:sp>
        <p:nvSpPr>
          <p:cNvPr id="422" name="Google Shape;422;p16"/>
          <p:cNvSpPr txBox="1"/>
          <p:nvPr/>
        </p:nvSpPr>
        <p:spPr>
          <a:xfrm>
            <a:off x="3594600" y="3028901"/>
            <a:ext cx="2564400" cy="7644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TM verstopft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    mit…              </a:t>
            </a:r>
            <a:endParaRPr/>
          </a:p>
          <a:p>
            <a:pPr marL="0" marR="0" lvl="0" indent="0" algn="ctr" rtl="0">
              <a:spcBef>
                <a:spcPts val="0"/>
              </a:spcBef>
              <a:spcAft>
                <a:spcPts val="0"/>
              </a:spcAft>
              <a:buClr>
                <a:srgbClr val="0000FF"/>
              </a:buClr>
              <a:buSzPts val="1200"/>
              <a:buFont typeface="Noto Sans Symbols"/>
              <a:buNone/>
            </a:pPr>
            <a:r>
              <a:rPr lang="en-US" sz="1200" b="1" i="1">
                <a:solidFill>
                  <a:srgbClr val="0000FF"/>
                </a:solidFill>
              </a:rPr>
              <a:t>h</a:t>
            </a:r>
            <a:r>
              <a:rPr lang="en-US" sz="1200" b="1" i="1">
                <a:solidFill>
                  <a:srgbClr val="0000FF"/>
                </a:solidFill>
                <a:latin typeface="Arial"/>
                <a:ea typeface="Arial"/>
                <a:cs typeface="Arial"/>
                <a:sym typeface="Arial"/>
              </a:rPr>
              <a:t>ämoglobinbeladenen Makrophagen</a:t>
            </a:r>
            <a:endParaRPr/>
          </a:p>
        </p:txBody>
      </p:sp>
      <p:sp>
        <p:nvSpPr>
          <p:cNvPr id="423" name="Google Shape;423;p16"/>
          <p:cNvSpPr txBox="1"/>
          <p:nvPr/>
        </p:nvSpPr>
        <p:spPr>
          <a:xfrm>
            <a:off x="6425127" y="2995613"/>
            <a:ext cx="2109273" cy="830997"/>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TM verstopft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    mit…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degenerierten Erythrozyten</a:t>
            </a:r>
            <a:endParaRPr/>
          </a:p>
        </p:txBody>
      </p:sp>
      <p:cxnSp>
        <p:nvCxnSpPr>
          <p:cNvPr id="424" name="Google Shape;424;p16"/>
          <p:cNvCxnSpPr/>
          <p:nvPr/>
        </p:nvCxnSpPr>
        <p:spPr>
          <a:xfrm rot="10800000">
            <a:off x="4876800" y="2438400"/>
            <a:ext cx="0" cy="533400"/>
          </a:xfrm>
          <a:prstGeom prst="straightConnector1">
            <a:avLst/>
          </a:prstGeom>
          <a:noFill/>
          <a:ln w="9525" cap="flat" cmpd="sng">
            <a:solidFill>
              <a:srgbClr val="BFBFBF"/>
            </a:solidFill>
            <a:prstDash val="solid"/>
            <a:round/>
            <a:headEnd type="triangle" w="med" len="med"/>
            <a:tailEnd type="none" w="sm" len="sm"/>
          </a:ln>
        </p:spPr>
      </p:cxnSp>
      <p:cxnSp>
        <p:nvCxnSpPr>
          <p:cNvPr id="425" name="Google Shape;425;p16"/>
          <p:cNvCxnSpPr/>
          <p:nvPr/>
        </p:nvCxnSpPr>
        <p:spPr>
          <a:xfrm rot="10800000">
            <a:off x="7467600" y="2438400"/>
            <a:ext cx="0" cy="533400"/>
          </a:xfrm>
          <a:prstGeom prst="straightConnector1">
            <a:avLst/>
          </a:prstGeom>
          <a:noFill/>
          <a:ln w="9525" cap="flat" cmpd="sng">
            <a:solidFill>
              <a:srgbClr val="BFBFBF"/>
            </a:solidFill>
            <a:prstDash val="solid"/>
            <a:round/>
            <a:headEnd type="triangle" w="med" len="med"/>
            <a:tailEnd type="none" w="sm" len="sm"/>
          </a:ln>
        </p:spPr>
      </p:cxnSp>
      <p:sp>
        <p:nvSpPr>
          <p:cNvPr id="426" name="Google Shape;426;p16"/>
          <p:cNvSpPr/>
          <p:nvPr/>
        </p:nvSpPr>
        <p:spPr>
          <a:xfrm>
            <a:off x="3520858" y="3388531"/>
            <a:ext cx="2651342" cy="573823"/>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27" name="Google Shape;427;p16"/>
          <p:cNvSpPr txBox="1"/>
          <p:nvPr/>
        </p:nvSpPr>
        <p:spPr>
          <a:xfrm>
            <a:off x="609600" y="4035705"/>
            <a:ext cx="8386800" cy="9492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rPr>
              <a:t>Was hat es mit den Makrophagen auf sich? Welche Rolle spielen sie in diesem Zusammenhang?</a:t>
            </a:r>
            <a:endParaRPr/>
          </a:p>
          <a:p>
            <a:pPr marL="0" marR="0" lvl="0" indent="0" algn="l" rtl="0">
              <a:spcBef>
                <a:spcPts val="0"/>
              </a:spcBef>
              <a:spcAft>
                <a:spcPts val="0"/>
              </a:spcAft>
              <a:buNone/>
            </a:pPr>
            <a:r>
              <a:rPr lang="en-US" sz="1200">
                <a:solidFill>
                  <a:srgbClr val="0000FF"/>
                </a:solidFill>
              </a:rPr>
              <a:t>Bei einer Glaskörperblutung beginnen die Erythrozyten nach etwa ein bis zwei Wochen zu degenerieren. Die Degeneration dieser Zellen führt zur Rekrutierung von Makrophagen, welche die zerfallenden Erythrozyten sowie freigesetzte Hämoglobinabbauprodukte phagozytieren. Diese mit Hämoglobinglobuli und weiteren Erythrozytenfragmenten beladenen Makrophagen wandern in die Vorderkammer und schließlich in den Kammerwinkel ein.</a:t>
            </a:r>
            <a:endParaRPr/>
          </a:p>
        </p:txBody>
      </p:sp>
      <p:sp>
        <p:nvSpPr>
          <p:cNvPr id="428" name="Google Shape;428;p16"/>
          <p:cNvSpPr/>
          <p:nvPr/>
        </p:nvSpPr>
        <p:spPr>
          <a:xfrm>
            <a:off x="3505200" y="1219200"/>
            <a:ext cx="76200" cy="2178050"/>
          </a:xfrm>
          <a:prstGeom prst="rect">
            <a:avLst/>
          </a:prstGeom>
          <a:solidFill>
            <a:srgbClr val="BFBFBF"/>
          </a:solidFill>
          <a:ln w="25400" cap="flat" cmpd="sng">
            <a:solidFill>
              <a:srgbClr val="A5A5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32"/>
        <p:cNvGrpSpPr/>
        <p:nvPr/>
      </p:nvGrpSpPr>
      <p:grpSpPr>
        <a:xfrm>
          <a:off x="0" y="0"/>
          <a:ext cx="0" cy="0"/>
          <a:chOff x="0" y="0"/>
          <a:chExt cx="0" cy="0"/>
        </a:xfrm>
      </p:grpSpPr>
      <p:sp>
        <p:nvSpPr>
          <p:cNvPr id="433" name="Google Shape;433;p17"/>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lvl="0" indent="0" algn="r" rtl="0">
              <a:spcBef>
                <a:spcPts val="0"/>
              </a:spcBef>
              <a:spcAft>
                <a:spcPts val="0"/>
              </a:spcAft>
              <a:buNone/>
            </a:pPr>
            <a:fld id="{00000000-1234-1234-1234-123412341234}" type="slidenum">
              <a:rPr lang="en-US"/>
              <a:t>17</a:t>
            </a:fld>
            <a:endParaRPr/>
          </a:p>
        </p:txBody>
      </p:sp>
      <p:sp>
        <p:nvSpPr>
          <p:cNvPr id="434" name="Google Shape;434;p17"/>
          <p:cNvSpPr txBox="1"/>
          <p:nvPr/>
        </p:nvSpPr>
        <p:spPr>
          <a:xfrm>
            <a:off x="1295400" y="5715000"/>
            <a:ext cx="6950765" cy="584775"/>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b="1">
                <a:solidFill>
                  <a:schemeClr val="dk1"/>
                </a:solidFill>
                <a:latin typeface="Arial"/>
                <a:ea typeface="Arial"/>
                <a:cs typeface="Arial"/>
                <a:sym typeface="Arial"/>
              </a:rPr>
              <a:t>Hämolytisches Glaukom</a:t>
            </a:r>
            <a:r>
              <a:rPr lang="en-US" sz="1200">
                <a:solidFill>
                  <a:schemeClr val="dk1"/>
                </a:solidFill>
                <a:latin typeface="Arial"/>
                <a:ea typeface="Arial"/>
                <a:cs typeface="Arial"/>
                <a:sym typeface="Arial"/>
              </a:rPr>
              <a:t>. Der Kammerwinkel enthält Makrophagen mit Erythrozytenresten und rostfarbenem intrazellulärem Material (Pfeile). </a:t>
            </a:r>
            <a:endParaRPr/>
          </a:p>
        </p:txBody>
      </p:sp>
      <p:sp>
        <p:nvSpPr>
          <p:cNvPr id="435" name="Google Shape;435;p17"/>
          <p:cNvSpPr txBox="1"/>
          <p:nvPr/>
        </p:nvSpPr>
        <p:spPr>
          <a:xfrm>
            <a:off x="2361390" y="395288"/>
            <a:ext cx="4389471" cy="400110"/>
          </a:xfrm>
          <a:prstGeom prst="rect">
            <a:avLst/>
          </a:prstGeom>
          <a:solidFill>
            <a:srgbClr val="CCFFFF"/>
          </a:solid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FF0000"/>
              </a:buClr>
              <a:buSzPts val="1200"/>
              <a:buFont typeface="Noto Sans Symbols"/>
              <a:buNone/>
            </a:pPr>
            <a:r>
              <a:rPr lang="en-US" sz="1200" b="1">
                <a:solidFill>
                  <a:srgbClr val="FF0000"/>
                </a:solidFill>
                <a:latin typeface="Arial"/>
                <a:ea typeface="Arial"/>
                <a:cs typeface="Arial"/>
                <a:sym typeface="Arial"/>
              </a:rPr>
              <a:t>Glaukom nach intraokularer Blutung</a:t>
            </a:r>
            <a:endParaRPr/>
          </a:p>
        </p:txBody>
      </p:sp>
      <p:pic>
        <p:nvPicPr>
          <p:cNvPr id="436" name="Google Shape;436;p17"/>
          <p:cNvPicPr preferRelativeResize="0"/>
          <p:nvPr/>
        </p:nvPicPr>
        <p:blipFill rotWithShape="1">
          <a:blip r:embed="rId3">
            <a:alphaModFix/>
          </a:blip>
          <a:srcRect/>
          <a:stretch/>
        </p:blipFill>
        <p:spPr>
          <a:xfrm>
            <a:off x="1711957" y="1276999"/>
            <a:ext cx="5720085" cy="4304002"/>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sp>
        <p:nvSpPr>
          <p:cNvPr id="441" name="Google Shape;441;p18"/>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442" name="Google Shape;442;p18"/>
          <p:cNvSpPr txBox="1"/>
          <p:nvPr/>
        </p:nvSpPr>
        <p:spPr>
          <a:xfrm>
            <a:off x="6239438" y="1981200"/>
            <a:ext cx="2454519"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rgbClr val="BFBFBF"/>
                </a:solidFill>
                <a:latin typeface="Arial"/>
                <a:ea typeface="Arial"/>
                <a:cs typeface="Arial"/>
                <a:sym typeface="Arial"/>
              </a:rPr>
              <a:t>Geisterzellglaukom</a:t>
            </a:r>
            <a:endParaRPr/>
          </a:p>
        </p:txBody>
      </p:sp>
      <p:sp>
        <p:nvSpPr>
          <p:cNvPr id="443" name="Google Shape;443;p18"/>
          <p:cNvSpPr txBox="1"/>
          <p:nvPr/>
        </p:nvSpPr>
        <p:spPr>
          <a:xfrm>
            <a:off x="2361390" y="395288"/>
            <a:ext cx="4389471" cy="400110"/>
          </a:xfrm>
          <a:prstGeom prst="rect">
            <a:avLst/>
          </a:prstGeom>
          <a:solidFill>
            <a:srgbClr val="CCFFFF"/>
          </a:solid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FF0000"/>
              </a:buClr>
              <a:buSzPts val="1200"/>
              <a:buFont typeface="Noto Sans Symbols"/>
              <a:buNone/>
            </a:pPr>
            <a:r>
              <a:rPr lang="en-US" sz="1200" b="1">
                <a:solidFill>
                  <a:srgbClr val="FF0000"/>
                </a:solidFill>
                <a:latin typeface="Arial"/>
                <a:ea typeface="Arial"/>
                <a:cs typeface="Arial"/>
                <a:sym typeface="Arial"/>
              </a:rPr>
              <a:t>Glaukom nach intraokularer Blutung</a:t>
            </a:r>
            <a:endParaRPr/>
          </a:p>
        </p:txBody>
      </p:sp>
      <p:sp>
        <p:nvSpPr>
          <p:cNvPr id="444" name="Google Shape;444;p18"/>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18</a:t>
            </a:fld>
            <a:endParaRPr sz="1000">
              <a:solidFill>
                <a:schemeClr val="dk1"/>
              </a:solidFill>
              <a:latin typeface="Arial"/>
              <a:ea typeface="Arial"/>
              <a:cs typeface="Arial"/>
              <a:sym typeface="Arial"/>
            </a:endParaRPr>
          </a:p>
        </p:txBody>
      </p:sp>
      <p:sp>
        <p:nvSpPr>
          <p:cNvPr id="445" name="Google Shape;445;p18"/>
          <p:cNvSpPr txBox="1"/>
          <p:nvPr/>
        </p:nvSpPr>
        <p:spPr>
          <a:xfrm>
            <a:off x="3674286" y="1981200"/>
            <a:ext cx="2428871"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rgbClr val="BFBFBF"/>
                </a:solidFill>
                <a:latin typeface="Arial"/>
                <a:ea typeface="Arial"/>
                <a:cs typeface="Arial"/>
                <a:sym typeface="Arial"/>
              </a:rPr>
              <a:t>Hämolytisches Glaukom</a:t>
            </a:r>
            <a:endParaRPr/>
          </a:p>
        </p:txBody>
      </p:sp>
      <p:sp>
        <p:nvSpPr>
          <p:cNvPr id="446" name="Google Shape;446;p18"/>
          <p:cNvSpPr txBox="1"/>
          <p:nvPr/>
        </p:nvSpPr>
        <p:spPr>
          <a:xfrm>
            <a:off x="304800" y="1981200"/>
            <a:ext cx="3147000" cy="2103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2"/>
              </a:buClr>
              <a:buSzPts val="840"/>
              <a:buFont typeface="Noto Sans Symbols"/>
              <a:buNone/>
            </a:pPr>
            <a:r>
              <a:rPr lang="en-US" sz="1200" u="sng">
                <a:solidFill>
                  <a:srgbClr val="BFBFBF"/>
                </a:solidFill>
                <a:latin typeface="Arial"/>
                <a:ea typeface="Arial"/>
                <a:cs typeface="Arial"/>
                <a:sym typeface="Arial"/>
              </a:rPr>
              <a:t>Glaukom als Folge eines Hyph</a:t>
            </a:r>
            <a:r>
              <a:rPr lang="en-US" sz="1200" u="sng">
                <a:solidFill>
                  <a:srgbClr val="BFBFBF"/>
                </a:solidFill>
              </a:rPr>
              <a:t>ä</a:t>
            </a:r>
            <a:r>
              <a:rPr lang="en-US" sz="1200" u="sng">
                <a:solidFill>
                  <a:srgbClr val="BFBFBF"/>
                </a:solidFill>
                <a:latin typeface="Arial"/>
                <a:ea typeface="Arial"/>
                <a:cs typeface="Arial"/>
                <a:sym typeface="Arial"/>
              </a:rPr>
              <a:t>mas</a:t>
            </a:r>
            <a:endParaRPr sz="1800" u="sng">
              <a:solidFill>
                <a:srgbClr val="BFBFBF"/>
              </a:solidFill>
              <a:latin typeface="Arial"/>
              <a:ea typeface="Arial"/>
              <a:cs typeface="Arial"/>
              <a:sym typeface="Arial"/>
            </a:endParaRPr>
          </a:p>
        </p:txBody>
      </p:sp>
      <p:sp>
        <p:nvSpPr>
          <p:cNvPr id="447" name="Google Shape;447;p18"/>
          <p:cNvSpPr txBox="1"/>
          <p:nvPr/>
        </p:nvSpPr>
        <p:spPr>
          <a:xfrm>
            <a:off x="920750" y="2681288"/>
            <a:ext cx="1974900" cy="3951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Folgt </a:t>
            </a:r>
            <a:r>
              <a:rPr lang="en-US" sz="1200">
                <a:solidFill>
                  <a:srgbClr val="BFBFBF"/>
                </a:solidFill>
              </a:rPr>
              <a:t>auf</a:t>
            </a:r>
            <a:r>
              <a:rPr lang="en-US" sz="1200" b="1" i="1">
                <a:solidFill>
                  <a:srgbClr val="BFBFBF"/>
                </a:solidFill>
                <a:latin typeface="Arial"/>
                <a:ea typeface="Arial"/>
                <a:cs typeface="Arial"/>
                <a:sym typeface="Arial"/>
              </a:rPr>
              <a:t> </a:t>
            </a:r>
            <a:r>
              <a:rPr lang="en-US" sz="1200">
                <a:solidFill>
                  <a:srgbClr val="BFBFBF"/>
                </a:solidFill>
                <a:latin typeface="Arial"/>
                <a:ea typeface="Arial"/>
                <a:cs typeface="Arial"/>
                <a:sym typeface="Arial"/>
              </a:rPr>
              <a:t>eine </a:t>
            </a:r>
            <a:r>
              <a:rPr lang="en-US" sz="1200" b="1" i="1">
                <a:solidFill>
                  <a:srgbClr val="BFBFBF"/>
                </a:solidFill>
              </a:rPr>
              <a:t>Vorderkammerblutung</a:t>
            </a:r>
            <a:endParaRPr b="1" i="1"/>
          </a:p>
        </p:txBody>
      </p:sp>
      <p:cxnSp>
        <p:nvCxnSpPr>
          <p:cNvPr id="448" name="Google Shape;448;p18"/>
          <p:cNvCxnSpPr/>
          <p:nvPr/>
        </p:nvCxnSpPr>
        <p:spPr>
          <a:xfrm rot="10800000">
            <a:off x="1892300" y="2286000"/>
            <a:ext cx="0" cy="381000"/>
          </a:xfrm>
          <a:prstGeom prst="straightConnector1">
            <a:avLst/>
          </a:prstGeom>
          <a:noFill/>
          <a:ln w="9525" cap="flat" cmpd="sng">
            <a:solidFill>
              <a:srgbClr val="BFBFBF"/>
            </a:solidFill>
            <a:prstDash val="solid"/>
            <a:round/>
            <a:headEnd type="none" w="med" len="med"/>
            <a:tailEnd type="triangle" w="med" len="med"/>
          </a:ln>
        </p:spPr>
      </p:cxnSp>
      <p:sp>
        <p:nvSpPr>
          <p:cNvPr id="449" name="Google Shape;449;p18"/>
          <p:cNvSpPr txBox="1"/>
          <p:nvPr/>
        </p:nvSpPr>
        <p:spPr>
          <a:xfrm>
            <a:off x="3581400" y="2995613"/>
            <a:ext cx="2564400" cy="7644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TM verstopft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    mit…              </a:t>
            </a:r>
            <a:endParaRPr/>
          </a:p>
          <a:p>
            <a:pPr marL="0" marR="0" lvl="0" indent="0" algn="ctr" rtl="0">
              <a:spcBef>
                <a:spcPts val="0"/>
              </a:spcBef>
              <a:spcAft>
                <a:spcPts val="0"/>
              </a:spcAft>
              <a:buClr>
                <a:srgbClr val="0000FF"/>
              </a:buClr>
              <a:buSzPts val="1200"/>
              <a:buFont typeface="Noto Sans Symbols"/>
              <a:buNone/>
            </a:pPr>
            <a:r>
              <a:rPr lang="en-US" sz="1200" b="1" i="1">
                <a:solidFill>
                  <a:srgbClr val="0000FF"/>
                </a:solidFill>
              </a:rPr>
              <a:t>hä</a:t>
            </a:r>
            <a:r>
              <a:rPr lang="en-US" sz="1200" b="1" i="1">
                <a:solidFill>
                  <a:srgbClr val="0000FF"/>
                </a:solidFill>
                <a:latin typeface="Arial"/>
                <a:ea typeface="Arial"/>
                <a:cs typeface="Arial"/>
                <a:sym typeface="Arial"/>
              </a:rPr>
              <a:t>moglobinbeladenen Makrophagen</a:t>
            </a:r>
            <a:endParaRPr/>
          </a:p>
        </p:txBody>
      </p:sp>
      <p:sp>
        <p:nvSpPr>
          <p:cNvPr id="450" name="Google Shape;450;p18"/>
          <p:cNvSpPr txBox="1"/>
          <p:nvPr/>
        </p:nvSpPr>
        <p:spPr>
          <a:xfrm>
            <a:off x="6425127" y="2995613"/>
            <a:ext cx="2109273" cy="830997"/>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TM verstopft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    mit…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degenerierten Erythrozyten</a:t>
            </a:r>
            <a:endParaRPr/>
          </a:p>
        </p:txBody>
      </p:sp>
      <p:cxnSp>
        <p:nvCxnSpPr>
          <p:cNvPr id="451" name="Google Shape;451;p18"/>
          <p:cNvCxnSpPr/>
          <p:nvPr/>
        </p:nvCxnSpPr>
        <p:spPr>
          <a:xfrm rot="10800000">
            <a:off x="4876800" y="2438400"/>
            <a:ext cx="0" cy="533400"/>
          </a:xfrm>
          <a:prstGeom prst="straightConnector1">
            <a:avLst/>
          </a:prstGeom>
          <a:noFill/>
          <a:ln w="9525" cap="flat" cmpd="sng">
            <a:solidFill>
              <a:srgbClr val="BFBFBF"/>
            </a:solidFill>
            <a:prstDash val="solid"/>
            <a:round/>
            <a:headEnd type="triangle" w="med" len="med"/>
            <a:tailEnd type="none" w="sm" len="sm"/>
          </a:ln>
        </p:spPr>
      </p:cxnSp>
      <p:cxnSp>
        <p:nvCxnSpPr>
          <p:cNvPr id="452" name="Google Shape;452;p18"/>
          <p:cNvCxnSpPr/>
          <p:nvPr/>
        </p:nvCxnSpPr>
        <p:spPr>
          <a:xfrm rot="10800000">
            <a:off x="7467600" y="2438400"/>
            <a:ext cx="0" cy="533400"/>
          </a:xfrm>
          <a:prstGeom prst="straightConnector1">
            <a:avLst/>
          </a:prstGeom>
          <a:noFill/>
          <a:ln w="9525" cap="flat" cmpd="sng">
            <a:solidFill>
              <a:srgbClr val="BFBFBF"/>
            </a:solidFill>
            <a:prstDash val="solid"/>
            <a:round/>
            <a:headEnd type="triangle" w="med" len="med"/>
            <a:tailEnd type="none" w="sm" len="sm"/>
          </a:ln>
        </p:spPr>
      </p:cxnSp>
      <p:sp>
        <p:nvSpPr>
          <p:cNvPr id="453" name="Google Shape;453;p18"/>
          <p:cNvSpPr/>
          <p:nvPr/>
        </p:nvSpPr>
        <p:spPr>
          <a:xfrm>
            <a:off x="3563021" y="3303256"/>
            <a:ext cx="2651400" cy="5739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54" name="Google Shape;454;p18"/>
          <p:cNvSpPr txBox="1"/>
          <p:nvPr/>
        </p:nvSpPr>
        <p:spPr>
          <a:xfrm>
            <a:off x="609600" y="4035705"/>
            <a:ext cx="8386800" cy="9492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BFBFBF"/>
                </a:solidFill>
              </a:rPr>
              <a:t>Was hat es mit den Makrophagen auf sich? Welche Rolle spielen sie in diesem Zusammenhang?</a:t>
            </a:r>
            <a:endParaRPr>
              <a:solidFill>
                <a:srgbClr val="BFBFBF"/>
              </a:solidFill>
            </a:endParaRPr>
          </a:p>
          <a:p>
            <a:pPr marL="0" lvl="0" indent="0" algn="l" rtl="0">
              <a:spcBef>
                <a:spcPts val="0"/>
              </a:spcBef>
              <a:spcAft>
                <a:spcPts val="0"/>
              </a:spcAft>
              <a:buClr>
                <a:schemeClr val="dk1"/>
              </a:buClr>
              <a:buFont typeface="Arial"/>
              <a:buNone/>
            </a:pPr>
            <a:r>
              <a:rPr lang="en-US" sz="1200">
                <a:solidFill>
                  <a:srgbClr val="BFBFBF"/>
                </a:solidFill>
              </a:rPr>
              <a:t>Bei einer Glaskörperblutung beginnen die Erythrozyten nach etwa ein bis zwei Wochen zu degenerieren. Die Degeneration dieser Zellen führt zur Rekrutierung von Makrophagen, welche die zerfallenden Erythrozyten sowie freigesetzte </a:t>
            </a:r>
            <a:r>
              <a:rPr lang="en-US" sz="1200" b="1">
                <a:solidFill>
                  <a:srgbClr val="0000FF"/>
                </a:solidFill>
              </a:rPr>
              <a:t>Hämoglobinabbauprodukte</a:t>
            </a:r>
            <a:r>
              <a:rPr lang="en-US" sz="1200">
                <a:solidFill>
                  <a:srgbClr val="BFBFBF"/>
                </a:solidFill>
              </a:rPr>
              <a:t> phagozytieren. Diese mit Hämoglobinglobuli und weiteren Erythrozytentfragmenten beladenen Makrophagen wandern in die Vorderkammer und schließlich in den Kammerwinkel ein.</a:t>
            </a:r>
            <a:endParaRPr sz="1200" i="1">
              <a:solidFill>
                <a:srgbClr val="BFBFBF"/>
              </a:solidFill>
            </a:endParaRPr>
          </a:p>
        </p:txBody>
      </p:sp>
      <p:sp>
        <p:nvSpPr>
          <p:cNvPr id="455" name="Google Shape;455;p18"/>
          <p:cNvSpPr txBox="1"/>
          <p:nvPr/>
        </p:nvSpPr>
        <p:spPr>
          <a:xfrm>
            <a:off x="2502762" y="4595336"/>
            <a:ext cx="3452700" cy="579900"/>
          </a:xfrm>
          <a:prstGeom prst="rect">
            <a:avLst/>
          </a:prstGeom>
          <a:solidFill>
            <a:srgbClr val="FEFF83"/>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rPr>
              <a:t>Unter welchem Eigennamen sind Hämoglobinabbauprodukte bekannt?</a:t>
            </a:r>
            <a:endParaRPr/>
          </a:p>
          <a:p>
            <a:pPr marL="0" marR="0" lvl="0" indent="0" algn="l" rtl="0">
              <a:spcBef>
                <a:spcPts val="0"/>
              </a:spcBef>
              <a:spcAft>
                <a:spcPts val="0"/>
              </a:spcAft>
              <a:buNone/>
            </a:pPr>
            <a:r>
              <a:rPr lang="en-US" sz="1200">
                <a:solidFill>
                  <a:srgbClr val="FEFF83"/>
                </a:solidFill>
                <a:latin typeface="Arial"/>
                <a:ea typeface="Arial"/>
                <a:cs typeface="Arial"/>
                <a:sym typeface="Arial"/>
              </a:rPr>
              <a:t>Heinz-Körperchen</a:t>
            </a:r>
            <a:endParaRPr/>
          </a:p>
        </p:txBody>
      </p:sp>
      <p:sp>
        <p:nvSpPr>
          <p:cNvPr id="457" name="Google Shape;457;p18"/>
          <p:cNvSpPr/>
          <p:nvPr/>
        </p:nvSpPr>
        <p:spPr>
          <a:xfrm>
            <a:off x="3505200" y="1219200"/>
            <a:ext cx="76200" cy="2178050"/>
          </a:xfrm>
          <a:prstGeom prst="rect">
            <a:avLst/>
          </a:prstGeom>
          <a:solidFill>
            <a:srgbClr val="BFBFBF"/>
          </a:solidFill>
          <a:ln w="25400" cap="flat" cmpd="sng">
            <a:solidFill>
              <a:srgbClr val="A5A5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61"/>
        <p:cNvGrpSpPr/>
        <p:nvPr/>
      </p:nvGrpSpPr>
      <p:grpSpPr>
        <a:xfrm>
          <a:off x="0" y="0"/>
          <a:ext cx="0" cy="0"/>
          <a:chOff x="0" y="0"/>
          <a:chExt cx="0" cy="0"/>
        </a:xfrm>
      </p:grpSpPr>
      <p:sp>
        <p:nvSpPr>
          <p:cNvPr id="462" name="Google Shape;462;p19"/>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63" name="Google Shape;463;p19"/>
          <p:cNvSpPr txBox="1"/>
          <p:nvPr/>
        </p:nvSpPr>
        <p:spPr>
          <a:xfrm>
            <a:off x="6239438" y="1981200"/>
            <a:ext cx="2454519"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rgbClr val="BFBFBF"/>
                </a:solidFill>
                <a:latin typeface="Arial"/>
                <a:ea typeface="Arial"/>
                <a:cs typeface="Arial"/>
                <a:sym typeface="Arial"/>
              </a:rPr>
              <a:t>Geisterzellglaukom</a:t>
            </a:r>
            <a:endParaRPr/>
          </a:p>
        </p:txBody>
      </p:sp>
      <p:sp>
        <p:nvSpPr>
          <p:cNvPr id="464" name="Google Shape;464;p19"/>
          <p:cNvSpPr txBox="1"/>
          <p:nvPr/>
        </p:nvSpPr>
        <p:spPr>
          <a:xfrm>
            <a:off x="2361390" y="395288"/>
            <a:ext cx="4389471" cy="400110"/>
          </a:xfrm>
          <a:prstGeom prst="rect">
            <a:avLst/>
          </a:prstGeom>
          <a:solidFill>
            <a:srgbClr val="CCFFFF"/>
          </a:solid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FF0000"/>
              </a:buClr>
              <a:buSzPts val="1200"/>
              <a:buFont typeface="Noto Sans Symbols"/>
              <a:buNone/>
            </a:pPr>
            <a:r>
              <a:rPr lang="en-US" sz="1200" b="1">
                <a:solidFill>
                  <a:srgbClr val="FF0000"/>
                </a:solidFill>
                <a:latin typeface="Arial"/>
                <a:ea typeface="Arial"/>
                <a:cs typeface="Arial"/>
                <a:sym typeface="Arial"/>
              </a:rPr>
              <a:t>Glaukom nach intraokularer Blutung</a:t>
            </a:r>
            <a:endParaRPr/>
          </a:p>
        </p:txBody>
      </p:sp>
      <p:sp>
        <p:nvSpPr>
          <p:cNvPr id="465" name="Google Shape;465;p19"/>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19</a:t>
            </a:fld>
            <a:endParaRPr sz="1000">
              <a:solidFill>
                <a:schemeClr val="dk1"/>
              </a:solidFill>
              <a:latin typeface="Arial"/>
              <a:ea typeface="Arial"/>
              <a:cs typeface="Arial"/>
              <a:sym typeface="Arial"/>
            </a:endParaRPr>
          </a:p>
        </p:txBody>
      </p:sp>
      <p:sp>
        <p:nvSpPr>
          <p:cNvPr id="466" name="Google Shape;466;p19"/>
          <p:cNvSpPr txBox="1"/>
          <p:nvPr/>
        </p:nvSpPr>
        <p:spPr>
          <a:xfrm>
            <a:off x="3674286" y="1981200"/>
            <a:ext cx="2428871"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rgbClr val="BFBFBF"/>
                </a:solidFill>
                <a:latin typeface="Arial"/>
                <a:ea typeface="Arial"/>
                <a:cs typeface="Arial"/>
                <a:sym typeface="Arial"/>
              </a:rPr>
              <a:t>Hämolytisches Glaukom</a:t>
            </a:r>
            <a:endParaRPr/>
          </a:p>
        </p:txBody>
      </p:sp>
      <p:sp>
        <p:nvSpPr>
          <p:cNvPr id="467" name="Google Shape;467;p19"/>
          <p:cNvSpPr txBox="1"/>
          <p:nvPr/>
        </p:nvSpPr>
        <p:spPr>
          <a:xfrm>
            <a:off x="304800" y="1981200"/>
            <a:ext cx="3147000" cy="2103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2"/>
              </a:buClr>
              <a:buSzPts val="840"/>
              <a:buFont typeface="Noto Sans Symbols"/>
              <a:buNone/>
            </a:pPr>
            <a:r>
              <a:rPr lang="en-US" sz="1200" u="sng">
                <a:solidFill>
                  <a:srgbClr val="BFBFBF"/>
                </a:solidFill>
                <a:latin typeface="Arial"/>
                <a:ea typeface="Arial"/>
                <a:cs typeface="Arial"/>
                <a:sym typeface="Arial"/>
              </a:rPr>
              <a:t>Glaukom als Folge eines Hyph</a:t>
            </a:r>
            <a:r>
              <a:rPr lang="en-US" sz="1200" u="sng">
                <a:solidFill>
                  <a:srgbClr val="BFBFBF"/>
                </a:solidFill>
              </a:rPr>
              <a:t>ä</a:t>
            </a:r>
            <a:r>
              <a:rPr lang="en-US" sz="1200" u="sng">
                <a:solidFill>
                  <a:srgbClr val="BFBFBF"/>
                </a:solidFill>
                <a:latin typeface="Arial"/>
                <a:ea typeface="Arial"/>
                <a:cs typeface="Arial"/>
                <a:sym typeface="Arial"/>
              </a:rPr>
              <a:t>mas</a:t>
            </a:r>
            <a:endParaRPr sz="1800" u="sng">
              <a:solidFill>
                <a:srgbClr val="BFBFBF"/>
              </a:solidFill>
              <a:latin typeface="Arial"/>
              <a:ea typeface="Arial"/>
              <a:cs typeface="Arial"/>
              <a:sym typeface="Arial"/>
            </a:endParaRPr>
          </a:p>
        </p:txBody>
      </p:sp>
      <p:sp>
        <p:nvSpPr>
          <p:cNvPr id="468" name="Google Shape;468;p19"/>
          <p:cNvSpPr txBox="1"/>
          <p:nvPr/>
        </p:nvSpPr>
        <p:spPr>
          <a:xfrm>
            <a:off x="920750" y="2681288"/>
            <a:ext cx="1974900" cy="3951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Folgt </a:t>
            </a:r>
            <a:r>
              <a:rPr lang="en-US" sz="1200">
                <a:solidFill>
                  <a:srgbClr val="BFBFBF"/>
                </a:solidFill>
              </a:rPr>
              <a:t>auf</a:t>
            </a:r>
            <a:r>
              <a:rPr lang="en-US" sz="1200" b="1" i="1">
                <a:solidFill>
                  <a:srgbClr val="BFBFBF"/>
                </a:solidFill>
                <a:latin typeface="Arial"/>
                <a:ea typeface="Arial"/>
                <a:cs typeface="Arial"/>
                <a:sym typeface="Arial"/>
              </a:rPr>
              <a:t> </a:t>
            </a:r>
            <a:r>
              <a:rPr lang="en-US" sz="1200">
                <a:solidFill>
                  <a:srgbClr val="BFBFBF"/>
                </a:solidFill>
                <a:latin typeface="Arial"/>
                <a:ea typeface="Arial"/>
                <a:cs typeface="Arial"/>
                <a:sym typeface="Arial"/>
              </a:rPr>
              <a:t>eine </a:t>
            </a:r>
            <a:r>
              <a:rPr lang="en-US" sz="1200" b="1" i="1">
                <a:solidFill>
                  <a:srgbClr val="BFBFBF"/>
                </a:solidFill>
              </a:rPr>
              <a:t>Vorderkammerblutung</a:t>
            </a:r>
            <a:endParaRPr b="1" i="1"/>
          </a:p>
        </p:txBody>
      </p:sp>
      <p:cxnSp>
        <p:nvCxnSpPr>
          <p:cNvPr id="469" name="Google Shape;469;p19"/>
          <p:cNvCxnSpPr/>
          <p:nvPr/>
        </p:nvCxnSpPr>
        <p:spPr>
          <a:xfrm rot="10800000">
            <a:off x="1892300" y="2286000"/>
            <a:ext cx="0" cy="381000"/>
          </a:xfrm>
          <a:prstGeom prst="straightConnector1">
            <a:avLst/>
          </a:prstGeom>
          <a:noFill/>
          <a:ln w="9525" cap="flat" cmpd="sng">
            <a:solidFill>
              <a:srgbClr val="BFBFBF"/>
            </a:solidFill>
            <a:prstDash val="solid"/>
            <a:round/>
            <a:headEnd type="none" w="med" len="med"/>
            <a:tailEnd type="triangle" w="med" len="med"/>
          </a:ln>
        </p:spPr>
      </p:cxnSp>
      <p:sp>
        <p:nvSpPr>
          <p:cNvPr id="470" name="Google Shape;470;p19"/>
          <p:cNvSpPr txBox="1"/>
          <p:nvPr/>
        </p:nvSpPr>
        <p:spPr>
          <a:xfrm>
            <a:off x="3581400" y="2995613"/>
            <a:ext cx="2564400" cy="7644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TM verstopft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    mit…              </a:t>
            </a:r>
            <a:endParaRPr/>
          </a:p>
          <a:p>
            <a:pPr marL="0" marR="0" lvl="0" indent="0" algn="ctr" rtl="0">
              <a:spcBef>
                <a:spcPts val="0"/>
              </a:spcBef>
              <a:spcAft>
                <a:spcPts val="0"/>
              </a:spcAft>
              <a:buClr>
                <a:srgbClr val="0000FF"/>
              </a:buClr>
              <a:buSzPts val="1200"/>
              <a:buFont typeface="Noto Sans Symbols"/>
              <a:buNone/>
            </a:pPr>
            <a:r>
              <a:rPr lang="en-US" sz="1200" b="1" i="1">
                <a:solidFill>
                  <a:srgbClr val="0000FF"/>
                </a:solidFill>
              </a:rPr>
              <a:t>h</a:t>
            </a:r>
            <a:r>
              <a:rPr lang="en-US" sz="1200" b="1" i="1">
                <a:solidFill>
                  <a:srgbClr val="0000FF"/>
                </a:solidFill>
                <a:latin typeface="Arial"/>
                <a:ea typeface="Arial"/>
                <a:cs typeface="Arial"/>
                <a:sym typeface="Arial"/>
              </a:rPr>
              <a:t>ämoglobinbeladenen Makrophagen</a:t>
            </a:r>
            <a:endParaRPr/>
          </a:p>
        </p:txBody>
      </p:sp>
      <p:sp>
        <p:nvSpPr>
          <p:cNvPr id="471" name="Google Shape;471;p19"/>
          <p:cNvSpPr txBox="1"/>
          <p:nvPr/>
        </p:nvSpPr>
        <p:spPr>
          <a:xfrm>
            <a:off x="6425127" y="2995613"/>
            <a:ext cx="2109273" cy="830997"/>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TM verstopft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    mit…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degenerierten Erythrozyten</a:t>
            </a:r>
            <a:endParaRPr/>
          </a:p>
        </p:txBody>
      </p:sp>
      <p:cxnSp>
        <p:nvCxnSpPr>
          <p:cNvPr id="472" name="Google Shape;472;p19"/>
          <p:cNvCxnSpPr/>
          <p:nvPr/>
        </p:nvCxnSpPr>
        <p:spPr>
          <a:xfrm rot="10800000">
            <a:off x="4876800" y="2438400"/>
            <a:ext cx="0" cy="533400"/>
          </a:xfrm>
          <a:prstGeom prst="straightConnector1">
            <a:avLst/>
          </a:prstGeom>
          <a:noFill/>
          <a:ln w="9525" cap="flat" cmpd="sng">
            <a:solidFill>
              <a:srgbClr val="BFBFBF"/>
            </a:solidFill>
            <a:prstDash val="solid"/>
            <a:round/>
            <a:headEnd type="triangle" w="med" len="med"/>
            <a:tailEnd type="none" w="sm" len="sm"/>
          </a:ln>
        </p:spPr>
      </p:cxnSp>
      <p:cxnSp>
        <p:nvCxnSpPr>
          <p:cNvPr id="473" name="Google Shape;473;p19"/>
          <p:cNvCxnSpPr/>
          <p:nvPr/>
        </p:nvCxnSpPr>
        <p:spPr>
          <a:xfrm rot="10800000">
            <a:off x="7467600" y="2438400"/>
            <a:ext cx="0" cy="533400"/>
          </a:xfrm>
          <a:prstGeom prst="straightConnector1">
            <a:avLst/>
          </a:prstGeom>
          <a:noFill/>
          <a:ln w="9525" cap="flat" cmpd="sng">
            <a:solidFill>
              <a:srgbClr val="BFBFBF"/>
            </a:solidFill>
            <a:prstDash val="solid"/>
            <a:round/>
            <a:headEnd type="triangle" w="med" len="med"/>
            <a:tailEnd type="none" w="sm" len="sm"/>
          </a:ln>
        </p:spPr>
      </p:cxnSp>
      <p:sp>
        <p:nvSpPr>
          <p:cNvPr id="474" name="Google Shape;474;p19"/>
          <p:cNvSpPr/>
          <p:nvPr/>
        </p:nvSpPr>
        <p:spPr>
          <a:xfrm>
            <a:off x="3563021" y="3316068"/>
            <a:ext cx="2651400" cy="5739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75" name="Google Shape;475;p19"/>
          <p:cNvSpPr txBox="1"/>
          <p:nvPr/>
        </p:nvSpPr>
        <p:spPr>
          <a:xfrm>
            <a:off x="609600" y="4035705"/>
            <a:ext cx="8386800" cy="11340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dirty="0">
                <a:solidFill>
                  <a:srgbClr val="BFBFBF"/>
                </a:solidFill>
              </a:rPr>
              <a:t>Was hat es </a:t>
            </a:r>
            <a:r>
              <a:rPr lang="en-US" sz="1200" i="1" dirty="0" err="1">
                <a:solidFill>
                  <a:srgbClr val="BFBFBF"/>
                </a:solidFill>
              </a:rPr>
              <a:t>mit</a:t>
            </a:r>
            <a:r>
              <a:rPr lang="en-US" sz="1200" i="1" dirty="0">
                <a:solidFill>
                  <a:srgbClr val="BFBFBF"/>
                </a:solidFill>
              </a:rPr>
              <a:t> den </a:t>
            </a:r>
            <a:r>
              <a:rPr lang="en-US" sz="1200" i="1" dirty="0" err="1">
                <a:solidFill>
                  <a:srgbClr val="BFBFBF"/>
                </a:solidFill>
              </a:rPr>
              <a:t>Makrophagen</a:t>
            </a:r>
            <a:r>
              <a:rPr lang="en-US" sz="1200" i="1" dirty="0">
                <a:solidFill>
                  <a:srgbClr val="BFBFBF"/>
                </a:solidFill>
              </a:rPr>
              <a:t> auf </a:t>
            </a:r>
            <a:r>
              <a:rPr lang="en-US" sz="1200" i="1" dirty="0" err="1">
                <a:solidFill>
                  <a:srgbClr val="BFBFBF"/>
                </a:solidFill>
              </a:rPr>
              <a:t>sich</a:t>
            </a:r>
            <a:r>
              <a:rPr lang="en-US" sz="1200" i="1" dirty="0">
                <a:solidFill>
                  <a:srgbClr val="BFBFBF"/>
                </a:solidFill>
              </a:rPr>
              <a:t>? </a:t>
            </a:r>
            <a:r>
              <a:rPr lang="en-US" sz="1200" i="1" dirty="0" err="1">
                <a:solidFill>
                  <a:srgbClr val="BFBFBF"/>
                </a:solidFill>
              </a:rPr>
              <a:t>Welche</a:t>
            </a:r>
            <a:r>
              <a:rPr lang="en-US" sz="1200" i="1" dirty="0">
                <a:solidFill>
                  <a:srgbClr val="BFBFBF"/>
                </a:solidFill>
              </a:rPr>
              <a:t> Rolle </a:t>
            </a:r>
            <a:r>
              <a:rPr lang="en-US" sz="1200" i="1" dirty="0" err="1">
                <a:solidFill>
                  <a:srgbClr val="BFBFBF"/>
                </a:solidFill>
              </a:rPr>
              <a:t>spielen</a:t>
            </a:r>
            <a:r>
              <a:rPr lang="en-US" sz="1200" i="1" dirty="0">
                <a:solidFill>
                  <a:srgbClr val="BFBFBF"/>
                </a:solidFill>
              </a:rPr>
              <a:t> </a:t>
            </a:r>
            <a:r>
              <a:rPr lang="en-US" sz="1200" i="1" dirty="0" err="1">
                <a:solidFill>
                  <a:srgbClr val="BFBFBF"/>
                </a:solidFill>
              </a:rPr>
              <a:t>sie</a:t>
            </a:r>
            <a:r>
              <a:rPr lang="en-US" sz="1200" i="1" dirty="0">
                <a:solidFill>
                  <a:srgbClr val="BFBFBF"/>
                </a:solidFill>
              </a:rPr>
              <a:t> in </a:t>
            </a:r>
            <a:r>
              <a:rPr lang="en-US" sz="1200" i="1" dirty="0" err="1">
                <a:solidFill>
                  <a:srgbClr val="BFBFBF"/>
                </a:solidFill>
              </a:rPr>
              <a:t>diesem</a:t>
            </a:r>
            <a:r>
              <a:rPr lang="en-US" sz="1200" i="1" dirty="0">
                <a:solidFill>
                  <a:srgbClr val="BFBFBF"/>
                </a:solidFill>
              </a:rPr>
              <a:t> </a:t>
            </a:r>
            <a:r>
              <a:rPr lang="en-US" sz="1200" i="1" dirty="0" err="1">
                <a:solidFill>
                  <a:srgbClr val="BFBFBF"/>
                </a:solidFill>
              </a:rPr>
              <a:t>Zusammenhang</a:t>
            </a:r>
            <a:r>
              <a:rPr lang="en-US" sz="1200" i="1" dirty="0">
                <a:solidFill>
                  <a:srgbClr val="BFBFBF"/>
                </a:solidFill>
              </a:rPr>
              <a:t>?</a:t>
            </a:r>
            <a:endParaRPr dirty="0">
              <a:solidFill>
                <a:srgbClr val="BFBFBF"/>
              </a:solidFill>
            </a:endParaRPr>
          </a:p>
          <a:p>
            <a:pPr marL="0" lvl="0" indent="0" algn="l" rtl="0">
              <a:spcBef>
                <a:spcPts val="0"/>
              </a:spcBef>
              <a:spcAft>
                <a:spcPts val="0"/>
              </a:spcAft>
              <a:buClr>
                <a:schemeClr val="dk1"/>
              </a:buClr>
              <a:buFont typeface="Arial"/>
              <a:buNone/>
            </a:pPr>
            <a:r>
              <a:rPr lang="en-US" sz="1200" dirty="0">
                <a:solidFill>
                  <a:srgbClr val="BFBFBF"/>
                </a:solidFill>
              </a:rPr>
              <a:t>Bei </a:t>
            </a:r>
            <a:r>
              <a:rPr lang="en-US" sz="1200" dirty="0" err="1">
                <a:solidFill>
                  <a:srgbClr val="BFBFBF"/>
                </a:solidFill>
              </a:rPr>
              <a:t>einer</a:t>
            </a:r>
            <a:r>
              <a:rPr lang="en-US" sz="1200" dirty="0">
                <a:solidFill>
                  <a:srgbClr val="BFBFBF"/>
                </a:solidFill>
              </a:rPr>
              <a:t> </a:t>
            </a:r>
            <a:r>
              <a:rPr lang="en-US" sz="1200" dirty="0" err="1">
                <a:solidFill>
                  <a:srgbClr val="BFBFBF"/>
                </a:solidFill>
              </a:rPr>
              <a:t>Glaskörperblutung</a:t>
            </a:r>
            <a:r>
              <a:rPr lang="en-US" sz="1200" dirty="0">
                <a:solidFill>
                  <a:srgbClr val="BFBFBF"/>
                </a:solidFill>
              </a:rPr>
              <a:t> </a:t>
            </a:r>
            <a:r>
              <a:rPr lang="en-US" sz="1200" dirty="0" err="1">
                <a:solidFill>
                  <a:srgbClr val="BFBFBF"/>
                </a:solidFill>
              </a:rPr>
              <a:t>beginnen</a:t>
            </a:r>
            <a:r>
              <a:rPr lang="en-US" sz="1200" dirty="0">
                <a:solidFill>
                  <a:srgbClr val="BFBFBF"/>
                </a:solidFill>
              </a:rPr>
              <a:t> die </a:t>
            </a:r>
            <a:r>
              <a:rPr lang="en-US" sz="1200" dirty="0" err="1">
                <a:solidFill>
                  <a:srgbClr val="BFBFBF"/>
                </a:solidFill>
              </a:rPr>
              <a:t>Erythrozyten</a:t>
            </a:r>
            <a:r>
              <a:rPr lang="en-US" sz="1200" dirty="0">
                <a:solidFill>
                  <a:srgbClr val="BFBFBF"/>
                </a:solidFill>
              </a:rPr>
              <a:t> </a:t>
            </a:r>
            <a:r>
              <a:rPr lang="en-US" sz="1200" dirty="0" err="1">
                <a:solidFill>
                  <a:srgbClr val="BFBFBF"/>
                </a:solidFill>
              </a:rPr>
              <a:t>nach</a:t>
            </a:r>
            <a:r>
              <a:rPr lang="en-US" sz="1200" dirty="0">
                <a:solidFill>
                  <a:srgbClr val="BFBFBF"/>
                </a:solidFill>
              </a:rPr>
              <a:t> </a:t>
            </a:r>
            <a:r>
              <a:rPr lang="en-US" sz="1200" dirty="0" err="1">
                <a:solidFill>
                  <a:srgbClr val="BFBFBF"/>
                </a:solidFill>
              </a:rPr>
              <a:t>etwa</a:t>
            </a:r>
            <a:r>
              <a:rPr lang="en-US" sz="1200" dirty="0">
                <a:solidFill>
                  <a:srgbClr val="BFBFBF"/>
                </a:solidFill>
              </a:rPr>
              <a:t> </a:t>
            </a:r>
            <a:r>
              <a:rPr lang="en-US" sz="1200" dirty="0" err="1">
                <a:solidFill>
                  <a:srgbClr val="BFBFBF"/>
                </a:solidFill>
              </a:rPr>
              <a:t>ein</a:t>
            </a:r>
            <a:r>
              <a:rPr lang="en-US" sz="1200" dirty="0">
                <a:solidFill>
                  <a:srgbClr val="BFBFBF"/>
                </a:solidFill>
              </a:rPr>
              <a:t> bis </a:t>
            </a:r>
            <a:r>
              <a:rPr lang="en-US" sz="1200" dirty="0" err="1">
                <a:solidFill>
                  <a:srgbClr val="BFBFBF"/>
                </a:solidFill>
              </a:rPr>
              <a:t>zwei</a:t>
            </a:r>
            <a:r>
              <a:rPr lang="en-US" sz="1200" dirty="0">
                <a:solidFill>
                  <a:srgbClr val="BFBFBF"/>
                </a:solidFill>
              </a:rPr>
              <a:t> </a:t>
            </a:r>
            <a:r>
              <a:rPr lang="en-US" sz="1200" dirty="0" err="1">
                <a:solidFill>
                  <a:srgbClr val="BFBFBF"/>
                </a:solidFill>
              </a:rPr>
              <a:t>Wochen</a:t>
            </a:r>
            <a:r>
              <a:rPr lang="en-US" sz="1200" dirty="0">
                <a:solidFill>
                  <a:srgbClr val="BFBFBF"/>
                </a:solidFill>
              </a:rPr>
              <a:t> </a:t>
            </a:r>
            <a:r>
              <a:rPr lang="en-US" sz="1200" dirty="0" err="1">
                <a:solidFill>
                  <a:srgbClr val="BFBFBF"/>
                </a:solidFill>
              </a:rPr>
              <a:t>zu</a:t>
            </a:r>
            <a:r>
              <a:rPr lang="en-US" sz="1200" dirty="0">
                <a:solidFill>
                  <a:srgbClr val="BFBFBF"/>
                </a:solidFill>
              </a:rPr>
              <a:t> </a:t>
            </a:r>
            <a:r>
              <a:rPr lang="en-US" sz="1200" dirty="0" err="1">
                <a:solidFill>
                  <a:srgbClr val="BFBFBF"/>
                </a:solidFill>
              </a:rPr>
              <a:t>degenerieren</a:t>
            </a:r>
            <a:r>
              <a:rPr lang="en-US" sz="1200" dirty="0">
                <a:solidFill>
                  <a:srgbClr val="BFBFBF"/>
                </a:solidFill>
              </a:rPr>
              <a:t>. Die Degeneration </a:t>
            </a:r>
            <a:r>
              <a:rPr lang="en-US" sz="1200" dirty="0" err="1">
                <a:solidFill>
                  <a:srgbClr val="BFBFBF"/>
                </a:solidFill>
              </a:rPr>
              <a:t>dieser</a:t>
            </a:r>
            <a:r>
              <a:rPr lang="en-US" sz="1200" dirty="0">
                <a:solidFill>
                  <a:srgbClr val="BFBFBF"/>
                </a:solidFill>
              </a:rPr>
              <a:t> Zellen </a:t>
            </a:r>
            <a:r>
              <a:rPr lang="en-US" sz="1200" dirty="0" err="1">
                <a:solidFill>
                  <a:srgbClr val="BFBFBF"/>
                </a:solidFill>
              </a:rPr>
              <a:t>führt</a:t>
            </a:r>
            <a:r>
              <a:rPr lang="en-US" sz="1200" dirty="0">
                <a:solidFill>
                  <a:srgbClr val="BFBFBF"/>
                </a:solidFill>
              </a:rPr>
              <a:t> </a:t>
            </a:r>
            <a:r>
              <a:rPr lang="en-US" sz="1200" dirty="0" err="1">
                <a:solidFill>
                  <a:srgbClr val="BFBFBF"/>
                </a:solidFill>
              </a:rPr>
              <a:t>zur</a:t>
            </a:r>
            <a:r>
              <a:rPr lang="en-US" sz="1200" dirty="0">
                <a:solidFill>
                  <a:srgbClr val="BFBFBF"/>
                </a:solidFill>
              </a:rPr>
              <a:t> </a:t>
            </a:r>
            <a:r>
              <a:rPr lang="en-US" sz="1200" dirty="0" err="1">
                <a:solidFill>
                  <a:srgbClr val="BFBFBF"/>
                </a:solidFill>
              </a:rPr>
              <a:t>Rekrutierung</a:t>
            </a:r>
            <a:r>
              <a:rPr lang="en-US" sz="1200" dirty="0">
                <a:solidFill>
                  <a:srgbClr val="BFBFBF"/>
                </a:solidFill>
              </a:rPr>
              <a:t> von </a:t>
            </a:r>
            <a:r>
              <a:rPr lang="en-US" sz="1200" dirty="0" err="1">
                <a:solidFill>
                  <a:srgbClr val="BFBFBF"/>
                </a:solidFill>
              </a:rPr>
              <a:t>Makrophagen</a:t>
            </a:r>
            <a:r>
              <a:rPr lang="en-US" sz="1200" dirty="0">
                <a:solidFill>
                  <a:srgbClr val="BFBFBF"/>
                </a:solidFill>
              </a:rPr>
              <a:t>, </a:t>
            </a:r>
            <a:r>
              <a:rPr lang="en-US" sz="1200" dirty="0" err="1">
                <a:solidFill>
                  <a:srgbClr val="BFBFBF"/>
                </a:solidFill>
              </a:rPr>
              <a:t>welche</a:t>
            </a:r>
            <a:r>
              <a:rPr lang="en-US" sz="1200" dirty="0">
                <a:solidFill>
                  <a:srgbClr val="BFBFBF"/>
                </a:solidFill>
              </a:rPr>
              <a:t> die </a:t>
            </a:r>
            <a:r>
              <a:rPr lang="en-US" sz="1200" dirty="0" err="1">
                <a:solidFill>
                  <a:srgbClr val="BFBFBF"/>
                </a:solidFill>
              </a:rPr>
              <a:t>zerfallenden</a:t>
            </a:r>
            <a:r>
              <a:rPr lang="en-US" sz="1200" dirty="0">
                <a:solidFill>
                  <a:srgbClr val="BFBFBF"/>
                </a:solidFill>
              </a:rPr>
              <a:t> </a:t>
            </a:r>
            <a:r>
              <a:rPr lang="en-US" sz="1200" dirty="0" err="1">
                <a:solidFill>
                  <a:srgbClr val="BFBFBF"/>
                </a:solidFill>
              </a:rPr>
              <a:t>Erythrozyten</a:t>
            </a:r>
            <a:r>
              <a:rPr lang="en-US" sz="1200" dirty="0">
                <a:solidFill>
                  <a:srgbClr val="BFBFBF"/>
                </a:solidFill>
              </a:rPr>
              <a:t> </a:t>
            </a:r>
            <a:r>
              <a:rPr lang="en-US" sz="1200" dirty="0" err="1">
                <a:solidFill>
                  <a:srgbClr val="BFBFBF"/>
                </a:solidFill>
              </a:rPr>
              <a:t>sowie</a:t>
            </a:r>
            <a:r>
              <a:rPr lang="en-US" sz="1200" dirty="0">
                <a:solidFill>
                  <a:srgbClr val="BFBFBF"/>
                </a:solidFill>
              </a:rPr>
              <a:t> </a:t>
            </a:r>
            <a:r>
              <a:rPr lang="en-US" sz="1200" dirty="0" err="1">
                <a:solidFill>
                  <a:srgbClr val="BFBFBF"/>
                </a:solidFill>
              </a:rPr>
              <a:t>freigesetzte</a:t>
            </a:r>
            <a:r>
              <a:rPr lang="en-US" sz="1200" dirty="0">
                <a:solidFill>
                  <a:srgbClr val="BFBFBF"/>
                </a:solidFill>
              </a:rPr>
              <a:t> </a:t>
            </a:r>
            <a:r>
              <a:rPr lang="en-US" sz="1200" b="1" dirty="0" err="1">
                <a:solidFill>
                  <a:srgbClr val="0000FF"/>
                </a:solidFill>
              </a:rPr>
              <a:t>Hämoglobinabbauprodukte</a:t>
            </a:r>
            <a:r>
              <a:rPr lang="en-US" sz="1200" dirty="0">
                <a:solidFill>
                  <a:srgbClr val="BFBFBF"/>
                </a:solidFill>
              </a:rPr>
              <a:t> </a:t>
            </a:r>
            <a:r>
              <a:rPr lang="en-US" sz="1200" dirty="0" err="1">
                <a:solidFill>
                  <a:srgbClr val="BFBFBF"/>
                </a:solidFill>
              </a:rPr>
              <a:t>phagozytieren</a:t>
            </a:r>
            <a:r>
              <a:rPr lang="en-US" sz="1200" dirty="0">
                <a:solidFill>
                  <a:srgbClr val="BFBFBF"/>
                </a:solidFill>
              </a:rPr>
              <a:t>. </a:t>
            </a:r>
            <a:r>
              <a:rPr lang="en-US" sz="1200" dirty="0" err="1">
                <a:solidFill>
                  <a:srgbClr val="BFBFBF"/>
                </a:solidFill>
              </a:rPr>
              <a:t>Diese</a:t>
            </a:r>
            <a:r>
              <a:rPr lang="en-US" sz="1200" dirty="0">
                <a:solidFill>
                  <a:srgbClr val="BFBFBF"/>
                </a:solidFill>
              </a:rPr>
              <a:t> </a:t>
            </a:r>
            <a:r>
              <a:rPr lang="en-US" sz="1200" dirty="0" err="1">
                <a:solidFill>
                  <a:srgbClr val="BFBFBF"/>
                </a:solidFill>
              </a:rPr>
              <a:t>mit</a:t>
            </a:r>
            <a:r>
              <a:rPr lang="en-US" sz="1200" dirty="0">
                <a:solidFill>
                  <a:srgbClr val="BFBFBF"/>
                </a:solidFill>
              </a:rPr>
              <a:t> </a:t>
            </a:r>
            <a:r>
              <a:rPr lang="en-US" sz="1200" dirty="0" err="1">
                <a:solidFill>
                  <a:srgbClr val="BFBFBF"/>
                </a:solidFill>
              </a:rPr>
              <a:t>Hämoglobinglobuli</a:t>
            </a:r>
            <a:r>
              <a:rPr lang="en-US" sz="1200" dirty="0">
                <a:solidFill>
                  <a:srgbClr val="BFBFBF"/>
                </a:solidFill>
              </a:rPr>
              <a:t> und </a:t>
            </a:r>
            <a:r>
              <a:rPr lang="en-US" sz="1200" dirty="0" err="1">
                <a:solidFill>
                  <a:srgbClr val="BFBFBF"/>
                </a:solidFill>
              </a:rPr>
              <a:t>weiteren</a:t>
            </a:r>
            <a:r>
              <a:rPr lang="en-US" sz="1200" dirty="0">
                <a:solidFill>
                  <a:srgbClr val="BFBFBF"/>
                </a:solidFill>
              </a:rPr>
              <a:t> </a:t>
            </a:r>
            <a:r>
              <a:rPr lang="en-US" sz="1200" dirty="0" err="1">
                <a:solidFill>
                  <a:srgbClr val="BFBFBF"/>
                </a:solidFill>
              </a:rPr>
              <a:t>Erythrozytenfragmenten</a:t>
            </a:r>
            <a:r>
              <a:rPr lang="en-US" sz="1200" dirty="0">
                <a:solidFill>
                  <a:srgbClr val="BFBFBF"/>
                </a:solidFill>
              </a:rPr>
              <a:t> </a:t>
            </a:r>
            <a:r>
              <a:rPr lang="en-US" sz="1200" dirty="0" err="1">
                <a:solidFill>
                  <a:srgbClr val="BFBFBF"/>
                </a:solidFill>
              </a:rPr>
              <a:t>beladenen</a:t>
            </a:r>
            <a:r>
              <a:rPr lang="en-US" sz="1200" dirty="0">
                <a:solidFill>
                  <a:srgbClr val="BFBFBF"/>
                </a:solidFill>
              </a:rPr>
              <a:t> </a:t>
            </a:r>
            <a:r>
              <a:rPr lang="en-US" sz="1200" dirty="0" err="1">
                <a:solidFill>
                  <a:srgbClr val="BFBFBF"/>
                </a:solidFill>
              </a:rPr>
              <a:t>Makrophagen</a:t>
            </a:r>
            <a:r>
              <a:rPr lang="en-US" sz="1200" dirty="0">
                <a:solidFill>
                  <a:srgbClr val="BFBFBF"/>
                </a:solidFill>
              </a:rPr>
              <a:t> </a:t>
            </a:r>
            <a:r>
              <a:rPr lang="en-US" sz="1200" dirty="0" err="1">
                <a:solidFill>
                  <a:srgbClr val="BFBFBF"/>
                </a:solidFill>
              </a:rPr>
              <a:t>wandern</a:t>
            </a:r>
            <a:r>
              <a:rPr lang="en-US" sz="1200" dirty="0">
                <a:solidFill>
                  <a:srgbClr val="BFBFBF"/>
                </a:solidFill>
              </a:rPr>
              <a:t> in die </a:t>
            </a:r>
            <a:r>
              <a:rPr lang="en-US" sz="1200" dirty="0" err="1">
                <a:solidFill>
                  <a:srgbClr val="BFBFBF"/>
                </a:solidFill>
              </a:rPr>
              <a:t>Vorderkammer</a:t>
            </a:r>
            <a:r>
              <a:rPr lang="en-US" sz="1200" dirty="0">
                <a:solidFill>
                  <a:srgbClr val="BFBFBF"/>
                </a:solidFill>
              </a:rPr>
              <a:t> und </a:t>
            </a:r>
            <a:r>
              <a:rPr lang="en-US" sz="1200" dirty="0" err="1">
                <a:solidFill>
                  <a:srgbClr val="BFBFBF"/>
                </a:solidFill>
              </a:rPr>
              <a:t>schließlich</a:t>
            </a:r>
            <a:r>
              <a:rPr lang="en-US" sz="1200" dirty="0">
                <a:solidFill>
                  <a:srgbClr val="BFBFBF"/>
                </a:solidFill>
              </a:rPr>
              <a:t> in den </a:t>
            </a:r>
            <a:r>
              <a:rPr lang="en-US" sz="1200" dirty="0" err="1">
                <a:solidFill>
                  <a:srgbClr val="BFBFBF"/>
                </a:solidFill>
              </a:rPr>
              <a:t>Kammerwinkel</a:t>
            </a:r>
            <a:r>
              <a:rPr lang="en-US" sz="1200" dirty="0">
                <a:solidFill>
                  <a:srgbClr val="BFBFBF"/>
                </a:solidFill>
              </a:rPr>
              <a:t> </a:t>
            </a:r>
            <a:r>
              <a:rPr lang="en-US" sz="1200" dirty="0" err="1">
                <a:solidFill>
                  <a:srgbClr val="BFBFBF"/>
                </a:solidFill>
              </a:rPr>
              <a:t>ein</a:t>
            </a:r>
            <a:r>
              <a:rPr lang="en-US" sz="1200" dirty="0">
                <a:solidFill>
                  <a:srgbClr val="BFBFBF"/>
                </a:solidFill>
              </a:rPr>
              <a:t>.</a:t>
            </a:r>
            <a:endParaRPr dirty="0">
              <a:solidFill>
                <a:srgbClr val="BFBFBF"/>
              </a:solidFill>
            </a:endParaRPr>
          </a:p>
          <a:p>
            <a:pPr marL="0" marR="0" lvl="0" indent="0" algn="l" rtl="0">
              <a:spcBef>
                <a:spcPts val="0"/>
              </a:spcBef>
              <a:spcAft>
                <a:spcPts val="0"/>
              </a:spcAft>
              <a:buNone/>
            </a:pPr>
            <a:endParaRPr sz="1200" i="1" dirty="0">
              <a:solidFill>
                <a:srgbClr val="BFBFBF"/>
              </a:solidFill>
            </a:endParaRPr>
          </a:p>
        </p:txBody>
      </p:sp>
      <p:sp>
        <p:nvSpPr>
          <p:cNvPr id="476" name="Google Shape;476;p19"/>
          <p:cNvSpPr txBox="1"/>
          <p:nvPr/>
        </p:nvSpPr>
        <p:spPr>
          <a:xfrm>
            <a:off x="2502762" y="4595336"/>
            <a:ext cx="3452700" cy="579900"/>
          </a:xfrm>
          <a:prstGeom prst="rect">
            <a:avLst/>
          </a:prstGeom>
          <a:solidFill>
            <a:srgbClr val="FEFF83"/>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0000FF"/>
                </a:solidFill>
              </a:rPr>
              <a:t>Unter welchem Eigennamen sind Hämoglobinabbauprodukte bekannt?</a:t>
            </a:r>
            <a:endParaRPr/>
          </a:p>
          <a:p>
            <a:pPr marL="0" marR="0" lvl="0" indent="0" algn="l" rtl="0">
              <a:spcBef>
                <a:spcPts val="0"/>
              </a:spcBef>
              <a:spcAft>
                <a:spcPts val="0"/>
              </a:spcAft>
              <a:buNone/>
            </a:pPr>
            <a:r>
              <a:rPr lang="en-US" sz="1200">
                <a:solidFill>
                  <a:srgbClr val="0000FF"/>
                </a:solidFill>
                <a:latin typeface="Arial"/>
                <a:ea typeface="Arial"/>
                <a:cs typeface="Arial"/>
                <a:sym typeface="Arial"/>
              </a:rPr>
              <a:t>Heinz-Körperchen</a:t>
            </a:r>
            <a:endParaRPr/>
          </a:p>
        </p:txBody>
      </p:sp>
      <p:sp>
        <p:nvSpPr>
          <p:cNvPr id="478" name="Google Shape;478;p19"/>
          <p:cNvSpPr/>
          <p:nvPr/>
        </p:nvSpPr>
        <p:spPr>
          <a:xfrm>
            <a:off x="3505200" y="1219200"/>
            <a:ext cx="76200" cy="2178050"/>
          </a:xfrm>
          <a:prstGeom prst="rect">
            <a:avLst/>
          </a:prstGeom>
          <a:solidFill>
            <a:srgbClr val="BFBFBF"/>
          </a:solidFill>
          <a:ln w="25400" cap="flat" cmpd="sng">
            <a:solidFill>
              <a:srgbClr val="A5A5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2"/>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167" name="Google Shape;167;p2"/>
          <p:cNvSpPr txBox="1"/>
          <p:nvPr/>
        </p:nvSpPr>
        <p:spPr>
          <a:xfrm>
            <a:off x="6322794" y="1981200"/>
            <a:ext cx="2287800" cy="2103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0" i="0" u="sng" strike="noStrike" cap="none">
                <a:solidFill>
                  <a:schemeClr val="dk1"/>
                </a:solidFill>
                <a:latin typeface="Arial"/>
                <a:ea typeface="Arial"/>
                <a:cs typeface="Arial"/>
                <a:sym typeface="Arial"/>
              </a:rPr>
              <a:t>Geisterzellglaukom</a:t>
            </a:r>
            <a:endParaRPr/>
          </a:p>
        </p:txBody>
      </p:sp>
      <p:sp>
        <p:nvSpPr>
          <p:cNvPr id="168" name="Google Shape;168;p2"/>
          <p:cNvSpPr txBox="1"/>
          <p:nvPr/>
        </p:nvSpPr>
        <p:spPr>
          <a:xfrm>
            <a:off x="1066800" y="3549650"/>
            <a:ext cx="7156500" cy="395100"/>
          </a:xfrm>
          <a:prstGeom prst="rect">
            <a:avLst/>
          </a:prstGeom>
          <a:solidFill>
            <a:srgbClr val="0070C0"/>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lt1"/>
              </a:buClr>
              <a:buSzPts val="1200"/>
              <a:buFont typeface="Noto Sans Symbols"/>
              <a:buNone/>
            </a:pPr>
            <a:r>
              <a:rPr lang="en-US" sz="1200" i="1" dirty="0">
                <a:solidFill>
                  <a:schemeClr val="lt1"/>
                </a:solidFill>
              </a:rPr>
              <a:t>Eines </a:t>
            </a:r>
            <a:r>
              <a:rPr lang="en-US" sz="1200" i="1" dirty="0" err="1">
                <a:solidFill>
                  <a:schemeClr val="lt1"/>
                </a:solidFill>
              </a:rPr>
              <a:t>dieser</a:t>
            </a:r>
            <a:r>
              <a:rPr lang="en-US" sz="1200" i="1" dirty="0">
                <a:solidFill>
                  <a:schemeClr val="lt1"/>
                </a:solidFill>
              </a:rPr>
              <a:t> </a:t>
            </a:r>
            <a:r>
              <a:rPr lang="en-US" sz="1200" i="1" dirty="0" err="1">
                <a:solidFill>
                  <a:schemeClr val="lt1"/>
                </a:solidFill>
              </a:rPr>
              <a:t>drei</a:t>
            </a:r>
            <a:r>
              <a:rPr lang="en-US" sz="1200" i="1" dirty="0">
                <a:solidFill>
                  <a:schemeClr val="lt1"/>
                </a:solidFill>
              </a:rPr>
              <a:t> </a:t>
            </a:r>
            <a:r>
              <a:rPr lang="en-US" sz="1200" i="1" dirty="0" err="1">
                <a:solidFill>
                  <a:schemeClr val="lt1"/>
                </a:solidFill>
              </a:rPr>
              <a:t>unterscheidet</a:t>
            </a:r>
            <a:r>
              <a:rPr lang="en-US" sz="1200" i="1" dirty="0">
                <a:solidFill>
                  <a:schemeClr val="lt1"/>
                </a:solidFill>
              </a:rPr>
              <a:t> </a:t>
            </a:r>
            <a:r>
              <a:rPr lang="en-US" sz="1200" i="1" dirty="0" err="1">
                <a:solidFill>
                  <a:schemeClr val="lt1"/>
                </a:solidFill>
              </a:rPr>
              <a:t>sich</a:t>
            </a:r>
            <a:r>
              <a:rPr lang="en-US" sz="1200" i="1" dirty="0">
                <a:solidFill>
                  <a:schemeClr val="lt1"/>
                </a:solidFill>
              </a:rPr>
              <a:t> von den </a:t>
            </a:r>
            <a:r>
              <a:rPr lang="en-US" sz="1200" i="1" dirty="0" err="1">
                <a:solidFill>
                  <a:schemeClr val="lt1"/>
                </a:solidFill>
              </a:rPr>
              <a:t>anderen</a:t>
            </a:r>
            <a:r>
              <a:rPr lang="en-US" sz="1200" i="1" dirty="0">
                <a:solidFill>
                  <a:schemeClr val="lt1"/>
                </a:solidFill>
              </a:rPr>
              <a:t>. </a:t>
            </a:r>
            <a:r>
              <a:rPr lang="en-US" sz="1200" i="1" dirty="0" err="1">
                <a:solidFill>
                  <a:schemeClr val="lt1"/>
                </a:solidFill>
              </a:rPr>
              <a:t>Welche</a:t>
            </a:r>
            <a:r>
              <a:rPr lang="en-US" sz="1200" i="1" dirty="0">
                <a:solidFill>
                  <a:schemeClr val="lt1"/>
                </a:solidFill>
              </a:rPr>
              <a:t> </a:t>
            </a:r>
            <a:r>
              <a:rPr lang="en-US" sz="1200" i="1" dirty="0" err="1">
                <a:solidFill>
                  <a:schemeClr val="lt1"/>
                </a:solidFill>
              </a:rPr>
              <a:t>beiden</a:t>
            </a:r>
            <a:r>
              <a:rPr lang="en-US" sz="1200" i="1" dirty="0">
                <a:solidFill>
                  <a:schemeClr val="lt1"/>
                </a:solidFill>
              </a:rPr>
              <a:t> </a:t>
            </a:r>
            <a:r>
              <a:rPr lang="en-US" sz="1200" i="1" dirty="0" err="1">
                <a:solidFill>
                  <a:schemeClr val="lt1"/>
                </a:solidFill>
              </a:rPr>
              <a:t>gehören</a:t>
            </a:r>
            <a:r>
              <a:rPr lang="en-US" sz="1200" i="1" dirty="0">
                <a:solidFill>
                  <a:schemeClr val="lt1"/>
                </a:solidFill>
              </a:rPr>
              <a:t> </a:t>
            </a:r>
            <a:r>
              <a:rPr lang="en-US" sz="1200" i="1" dirty="0" err="1">
                <a:solidFill>
                  <a:schemeClr val="lt1"/>
                </a:solidFill>
              </a:rPr>
              <a:t>zusammen</a:t>
            </a:r>
            <a:r>
              <a:rPr lang="en-US" sz="1200" i="1" dirty="0">
                <a:solidFill>
                  <a:schemeClr val="lt1"/>
                </a:solidFill>
              </a:rPr>
              <a:t>, welches </a:t>
            </a:r>
            <a:r>
              <a:rPr lang="en-US" sz="1200" i="1" dirty="0" err="1">
                <a:solidFill>
                  <a:schemeClr val="lt1"/>
                </a:solidFill>
              </a:rPr>
              <a:t>steht</a:t>
            </a:r>
            <a:r>
              <a:rPr lang="en-US" sz="1200" i="1" dirty="0">
                <a:solidFill>
                  <a:schemeClr val="lt1"/>
                </a:solidFill>
              </a:rPr>
              <a:t> für </a:t>
            </a:r>
            <a:r>
              <a:rPr lang="en-US" sz="1200" i="1" dirty="0" err="1">
                <a:solidFill>
                  <a:schemeClr val="lt1"/>
                </a:solidFill>
              </a:rPr>
              <a:t>sich</a:t>
            </a:r>
            <a:r>
              <a:rPr lang="en-US" sz="1200" i="1" dirty="0">
                <a:solidFill>
                  <a:schemeClr val="lt1"/>
                </a:solidFill>
              </a:rPr>
              <a:t> </a:t>
            </a:r>
            <a:r>
              <a:rPr lang="en-US" sz="1200" i="1" dirty="0" err="1">
                <a:solidFill>
                  <a:schemeClr val="lt1"/>
                </a:solidFill>
              </a:rPr>
              <a:t>allein</a:t>
            </a:r>
            <a:r>
              <a:rPr lang="en-US" sz="1200" i="1" dirty="0">
                <a:solidFill>
                  <a:schemeClr val="lt1"/>
                </a:solidFill>
              </a:rPr>
              <a:t> und </a:t>
            </a:r>
            <a:r>
              <a:rPr lang="en-US" sz="1200" i="1" dirty="0" err="1">
                <a:solidFill>
                  <a:schemeClr val="lt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
                  </a:ext>
                </a:extLst>
              </a:rPr>
              <a:t>weshalb</a:t>
            </a:r>
            <a:r>
              <a:rPr lang="en-US" sz="1200" i="1" dirty="0">
                <a:solidFill>
                  <a:schemeClr val="lt1"/>
                </a:solidFill>
              </a:rPr>
              <a:t>?</a:t>
            </a:r>
            <a:endParaRPr dirty="0"/>
          </a:p>
        </p:txBody>
      </p:sp>
      <p:sp>
        <p:nvSpPr>
          <p:cNvPr id="169" name="Google Shape;169;p2"/>
          <p:cNvSpPr txBox="1"/>
          <p:nvPr/>
        </p:nvSpPr>
        <p:spPr>
          <a:xfrm>
            <a:off x="2361390" y="395288"/>
            <a:ext cx="4389471" cy="400110"/>
          </a:xfrm>
          <a:prstGeom prst="rect">
            <a:avLst/>
          </a:prstGeom>
          <a:solidFill>
            <a:srgbClr val="CCFFFF"/>
          </a:solid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FF0000"/>
              </a:buClr>
              <a:buSzPts val="1200"/>
              <a:buFont typeface="Noto Sans Symbols"/>
              <a:buNone/>
            </a:pPr>
            <a:r>
              <a:rPr lang="en-US" sz="1200" b="1" i="0" u="none" strike="noStrike" cap="none">
                <a:solidFill>
                  <a:srgbClr val="FF0000"/>
                </a:solidFill>
                <a:latin typeface="Arial"/>
                <a:ea typeface="Arial"/>
                <a:cs typeface="Arial"/>
                <a:sym typeface="Arial"/>
              </a:rPr>
              <a:t>Glaukom nach intraokularer Blutung</a:t>
            </a:r>
            <a:endParaRPr/>
          </a:p>
        </p:txBody>
      </p:sp>
      <p:sp>
        <p:nvSpPr>
          <p:cNvPr id="170" name="Google Shape;170;p2"/>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b="0" i="0" u="none" strike="noStrike" cap="none">
                <a:solidFill>
                  <a:schemeClr val="dk1"/>
                </a:solidFill>
                <a:latin typeface="Arial"/>
                <a:ea typeface="Arial"/>
                <a:cs typeface="Arial"/>
                <a:sym typeface="Arial"/>
              </a:rPr>
              <a:t>2</a:t>
            </a:fld>
            <a:endParaRPr sz="1000" b="0" i="0" u="none" strike="noStrike" cap="none">
              <a:solidFill>
                <a:schemeClr val="dk1"/>
              </a:solidFill>
              <a:latin typeface="Arial"/>
              <a:ea typeface="Arial"/>
              <a:cs typeface="Arial"/>
              <a:sym typeface="Arial"/>
            </a:endParaRPr>
          </a:p>
        </p:txBody>
      </p:sp>
      <p:sp>
        <p:nvSpPr>
          <p:cNvPr id="171" name="Google Shape;171;p2"/>
          <p:cNvSpPr txBox="1"/>
          <p:nvPr/>
        </p:nvSpPr>
        <p:spPr>
          <a:xfrm>
            <a:off x="3757642" y="1981200"/>
            <a:ext cx="2262158"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0" i="0" u="sng" strike="noStrike" cap="none">
                <a:solidFill>
                  <a:schemeClr val="dk1"/>
                </a:solidFill>
                <a:latin typeface="Arial"/>
                <a:ea typeface="Arial"/>
                <a:cs typeface="Arial"/>
                <a:sym typeface="Arial"/>
              </a:rPr>
              <a:t>Hämolytisches Glaukom</a:t>
            </a:r>
            <a:endParaRPr/>
          </a:p>
        </p:txBody>
      </p:sp>
      <p:sp>
        <p:nvSpPr>
          <p:cNvPr id="172" name="Google Shape;172;p2"/>
          <p:cNvSpPr txBox="1"/>
          <p:nvPr/>
        </p:nvSpPr>
        <p:spPr>
          <a:xfrm>
            <a:off x="304800" y="1981200"/>
            <a:ext cx="3147000" cy="2103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2"/>
              </a:buClr>
              <a:buSzPts val="840"/>
              <a:buFont typeface="Noto Sans Symbols"/>
              <a:buNone/>
            </a:pPr>
            <a:r>
              <a:rPr lang="en-US" sz="1200" b="0" i="0" u="sng" strike="noStrike" cap="none" dirty="0" err="1">
                <a:solidFill>
                  <a:schemeClr val="dk1"/>
                </a:solidFill>
                <a:latin typeface="Arial"/>
                <a:ea typeface="Arial"/>
                <a:cs typeface="Arial"/>
                <a:sym typeface="Arial"/>
              </a:rPr>
              <a:t>Glaukom</a:t>
            </a:r>
            <a:r>
              <a:rPr lang="en-US" sz="1200" b="0" i="0" u="sng" strike="noStrike" cap="none" dirty="0">
                <a:solidFill>
                  <a:schemeClr val="dk1"/>
                </a:solidFill>
                <a:latin typeface="Arial"/>
                <a:ea typeface="Arial"/>
                <a:cs typeface="Arial"/>
                <a:sym typeface="Arial"/>
              </a:rPr>
              <a:t> </a:t>
            </a:r>
            <a:r>
              <a:rPr lang="en-US" sz="1200" b="0" i="0" u="sng" strike="noStrike" cap="none" dirty="0" err="1">
                <a:solidFill>
                  <a:schemeClr val="dk1"/>
                </a:solidFill>
                <a:latin typeface="Arial"/>
                <a:ea typeface="Arial"/>
                <a:cs typeface="Arial"/>
                <a:sym typeface="Arial"/>
              </a:rPr>
              <a:t>als</a:t>
            </a:r>
            <a:r>
              <a:rPr lang="en-US" sz="1200" b="0" i="0" u="sng" strike="noStrike" cap="none" dirty="0">
                <a:solidFill>
                  <a:schemeClr val="dk1"/>
                </a:solidFill>
                <a:latin typeface="Arial"/>
                <a:ea typeface="Arial"/>
                <a:cs typeface="Arial"/>
                <a:sym typeface="Arial"/>
              </a:rPr>
              <a:t> </a:t>
            </a:r>
            <a:r>
              <a:rPr lang="en-US" sz="1200" b="0" i="0" u="sng" strike="noStrike" cap="none" dirty="0" err="1">
                <a:solidFill>
                  <a:schemeClr val="dk1"/>
                </a:solidFill>
                <a:latin typeface="Arial"/>
                <a:ea typeface="Arial"/>
                <a:cs typeface="Arial"/>
                <a:sym typeface="Arial"/>
              </a:rPr>
              <a:t>Folge</a:t>
            </a:r>
            <a:r>
              <a:rPr lang="en-US" sz="1200" b="0" i="0" u="sng" strike="noStrike" cap="none" dirty="0">
                <a:solidFill>
                  <a:schemeClr val="dk1"/>
                </a:solidFill>
                <a:latin typeface="Arial"/>
                <a:ea typeface="Arial"/>
                <a:cs typeface="Arial"/>
                <a:sym typeface="Arial"/>
              </a:rPr>
              <a:t> </a:t>
            </a:r>
            <a:r>
              <a:rPr lang="en-US" sz="1200" b="0" i="0" u="sng" strike="noStrike" cap="none" dirty="0" err="1">
                <a:solidFill>
                  <a:schemeClr val="dk1"/>
                </a:solidFill>
                <a:latin typeface="Arial"/>
                <a:ea typeface="Arial"/>
                <a:cs typeface="Arial"/>
                <a:sym typeface="Arial"/>
              </a:rPr>
              <a:t>eines</a:t>
            </a:r>
            <a:r>
              <a:rPr lang="en-US" sz="1200" b="0" i="0" u="sng" strike="noStrike" cap="none" dirty="0">
                <a:solidFill>
                  <a:schemeClr val="dk1"/>
                </a:solidFill>
                <a:latin typeface="Arial"/>
                <a:ea typeface="Arial"/>
                <a:cs typeface="Arial"/>
                <a:sym typeface="Arial"/>
              </a:rPr>
              <a:t> </a:t>
            </a:r>
            <a:r>
              <a:rPr lang="en-US" sz="1200" b="0" i="0" u="sng" strike="noStrike" cap="none" dirty="0" err="1">
                <a:solidFill>
                  <a:schemeClr val="dk1"/>
                </a:solidFill>
                <a:latin typeface="Arial"/>
                <a:ea typeface="Arial"/>
                <a:cs typeface="Arial"/>
                <a:sym typeface="Arial"/>
              </a:rPr>
              <a:t>Hyph</a:t>
            </a:r>
            <a:r>
              <a:rPr lang="en-US" sz="1200" u="sng" dirty="0" err="1">
                <a:solidFill>
                  <a:schemeClr val="dk1"/>
                </a:solidFill>
              </a:rPr>
              <a:t>ä</a:t>
            </a:r>
            <a:r>
              <a:rPr lang="en-US" sz="1200" b="0" i="0" u="sng" strike="noStrike" cap="none" dirty="0" err="1">
                <a:solidFill>
                  <a:schemeClr val="dk1"/>
                </a:solidFill>
                <a:latin typeface="Arial"/>
                <a:ea typeface="Arial"/>
                <a:cs typeface="Arial"/>
                <a:sym typeface="Arial"/>
              </a:rPr>
              <a:t>mas</a:t>
            </a:r>
            <a:endParaRPr sz="1800" b="0" i="0" u="sng" strike="noStrike" cap="none" dirty="0">
              <a:solidFill>
                <a:schemeClr val="dk1"/>
              </a:solidFill>
              <a:latin typeface="Arial"/>
              <a:ea typeface="Arial"/>
              <a:cs typeface="Arial"/>
              <a:sym typeface="Arial"/>
            </a:endParaRPr>
          </a:p>
        </p:txBody>
      </p:sp>
      <p:sp>
        <p:nvSpPr>
          <p:cNvPr id="173" name="Google Shape;173;p2"/>
          <p:cNvSpPr txBox="1"/>
          <p:nvPr/>
        </p:nvSpPr>
        <p:spPr>
          <a:xfrm>
            <a:off x="920750" y="2681288"/>
            <a:ext cx="1974900" cy="3951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b="0" i="0" u="none" strike="noStrike" cap="none">
                <a:solidFill>
                  <a:schemeClr val="dk1"/>
                </a:solidFill>
                <a:latin typeface="Arial"/>
                <a:ea typeface="Arial"/>
                <a:cs typeface="Arial"/>
                <a:sym typeface="Arial"/>
              </a:rPr>
              <a:t>Folgt </a:t>
            </a:r>
            <a:r>
              <a:rPr lang="en-US" sz="1200" u="none" strike="noStrike" cap="none">
                <a:solidFill>
                  <a:schemeClr val="dk1"/>
                </a:solidFill>
              </a:rPr>
              <a:t>auf</a:t>
            </a:r>
            <a:r>
              <a:rPr lang="en-US" sz="1200" b="1" i="1" u="none" strike="noStrike" cap="none">
                <a:solidFill>
                  <a:schemeClr val="dk1"/>
                </a:solidFill>
                <a:latin typeface="Arial"/>
                <a:ea typeface="Arial"/>
                <a:cs typeface="Arial"/>
                <a:sym typeface="Arial"/>
              </a:rPr>
              <a:t> </a:t>
            </a:r>
            <a:r>
              <a:rPr lang="en-US" sz="1200" b="0" i="0" u="none" strike="noStrike" cap="none">
                <a:solidFill>
                  <a:schemeClr val="dk1"/>
                </a:solidFill>
                <a:latin typeface="Arial"/>
                <a:ea typeface="Arial"/>
                <a:cs typeface="Arial"/>
                <a:sym typeface="Arial"/>
              </a:rPr>
              <a:t>eine </a:t>
            </a:r>
            <a:r>
              <a:rPr lang="en-US" sz="1200" b="1" i="1" u="none" strike="noStrike" cap="none">
                <a:solidFill>
                  <a:schemeClr val="dk1"/>
                </a:solidFill>
              </a:rPr>
              <a:t>Vorderkammerblutung</a:t>
            </a:r>
            <a:endParaRPr b="1" i="1"/>
          </a:p>
        </p:txBody>
      </p:sp>
      <p:cxnSp>
        <p:nvCxnSpPr>
          <p:cNvPr id="174" name="Google Shape;174;p2"/>
          <p:cNvCxnSpPr/>
          <p:nvPr/>
        </p:nvCxnSpPr>
        <p:spPr>
          <a:xfrm rot="10800000">
            <a:off x="1892300" y="2286000"/>
            <a:ext cx="0" cy="381000"/>
          </a:xfrm>
          <a:prstGeom prst="straightConnector1">
            <a:avLst/>
          </a:prstGeom>
          <a:noFill/>
          <a:ln w="9525" cap="flat" cmpd="sng">
            <a:solidFill>
              <a:schemeClr val="dk1"/>
            </a:solidFill>
            <a:prstDash val="solid"/>
            <a:round/>
            <a:headEnd type="none" w="med" len="med"/>
            <a:tailEnd type="triangle" w="med" len="med"/>
          </a:ln>
        </p:spPr>
      </p:cxnSp>
      <p:cxnSp>
        <p:nvCxnSpPr>
          <p:cNvPr id="175" name="Google Shape;175;p2"/>
          <p:cNvCxnSpPr/>
          <p:nvPr/>
        </p:nvCxnSpPr>
        <p:spPr>
          <a:xfrm rot="10800000" flipH="1">
            <a:off x="6172200" y="2362200"/>
            <a:ext cx="1219200" cy="304800"/>
          </a:xfrm>
          <a:prstGeom prst="straightConnector1">
            <a:avLst/>
          </a:prstGeom>
          <a:noFill/>
          <a:ln w="9525" cap="flat" cmpd="sng">
            <a:solidFill>
              <a:schemeClr val="dk1"/>
            </a:solidFill>
            <a:prstDash val="solid"/>
            <a:round/>
            <a:headEnd type="none" w="med" len="med"/>
            <a:tailEnd type="triangle" w="med" len="med"/>
          </a:ln>
        </p:spPr>
      </p:cxnSp>
      <p:cxnSp>
        <p:nvCxnSpPr>
          <p:cNvPr id="176" name="Google Shape;176;p2"/>
          <p:cNvCxnSpPr/>
          <p:nvPr/>
        </p:nvCxnSpPr>
        <p:spPr>
          <a:xfrm rot="10800000">
            <a:off x="5029200" y="2362200"/>
            <a:ext cx="1143000" cy="304800"/>
          </a:xfrm>
          <a:prstGeom prst="straightConnector1">
            <a:avLst/>
          </a:prstGeom>
          <a:noFill/>
          <a:ln w="9525" cap="flat" cmpd="sng">
            <a:solidFill>
              <a:schemeClr val="dk1"/>
            </a:solidFill>
            <a:prstDash val="solid"/>
            <a:round/>
            <a:headEnd type="none" w="med" len="med"/>
            <a:tailEnd type="triangle" w="med" len="med"/>
          </a:ln>
        </p:spPr>
      </p:cxnSp>
      <p:sp>
        <p:nvSpPr>
          <p:cNvPr id="177" name="Google Shape;177;p2"/>
          <p:cNvSpPr txBox="1"/>
          <p:nvPr/>
        </p:nvSpPr>
        <p:spPr>
          <a:xfrm>
            <a:off x="4962525" y="2667000"/>
            <a:ext cx="2419500" cy="395100"/>
          </a:xfrm>
          <a:prstGeom prst="rect">
            <a:avLst/>
          </a:prstGeom>
          <a:noFill/>
          <a:ln>
            <a:noFill/>
          </a:ln>
        </p:spPr>
        <p:txBody>
          <a:bodyPr spcFirstLastPara="1" wrap="square" lIns="25400" tIns="12700" rIns="25400" bIns="12700" anchor="t" anchorCtr="0">
            <a:spAutoFit/>
          </a:bodyPr>
          <a:lstStyle/>
          <a:p>
            <a:pPr marL="0" lvl="0" indent="0" algn="ctr" rtl="0">
              <a:spcBef>
                <a:spcPts val="0"/>
              </a:spcBef>
              <a:spcAft>
                <a:spcPts val="0"/>
              </a:spcAft>
              <a:buClr>
                <a:schemeClr val="dk1"/>
              </a:buClr>
              <a:buSzPts val="1200"/>
              <a:buFont typeface="Noto Sans Symbols"/>
              <a:buNone/>
            </a:pPr>
            <a:r>
              <a:rPr lang="en-US" sz="1200">
                <a:solidFill>
                  <a:schemeClr val="dk1"/>
                </a:solidFill>
              </a:rPr>
              <a:t>Folgen auf eine </a:t>
            </a:r>
            <a:r>
              <a:rPr lang="en-US" sz="1200" b="1" i="1">
                <a:solidFill>
                  <a:schemeClr val="dk1"/>
                </a:solidFill>
              </a:rPr>
              <a:t>Glaskörperblutung</a:t>
            </a:r>
            <a:endParaRPr b="1" i="1">
              <a:solidFill>
                <a:schemeClr val="dk1"/>
              </a:solidFill>
            </a:endParaRPr>
          </a:p>
        </p:txBody>
      </p:sp>
      <p:sp>
        <p:nvSpPr>
          <p:cNvPr id="178" name="Google Shape;178;p2"/>
          <p:cNvSpPr/>
          <p:nvPr/>
        </p:nvSpPr>
        <p:spPr>
          <a:xfrm>
            <a:off x="3505200" y="1219200"/>
            <a:ext cx="76200" cy="2178050"/>
          </a:xfrm>
          <a:prstGeom prst="rect">
            <a:avLst/>
          </a:prstGeom>
          <a:solidFill>
            <a:schemeClr val="dk1"/>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82"/>
        <p:cNvGrpSpPr/>
        <p:nvPr/>
      </p:nvGrpSpPr>
      <p:grpSpPr>
        <a:xfrm>
          <a:off x="0" y="0"/>
          <a:ext cx="0" cy="0"/>
          <a:chOff x="0" y="0"/>
          <a:chExt cx="0" cy="0"/>
        </a:xfrm>
      </p:grpSpPr>
      <p:sp>
        <p:nvSpPr>
          <p:cNvPr id="483" name="Google Shape;483;p20"/>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lvl="0" indent="0" algn="r" rtl="0">
              <a:spcBef>
                <a:spcPts val="0"/>
              </a:spcBef>
              <a:spcAft>
                <a:spcPts val="0"/>
              </a:spcAft>
              <a:buNone/>
            </a:pPr>
            <a:fld id="{00000000-1234-1234-1234-123412341234}" type="slidenum">
              <a:rPr lang="en-US"/>
              <a:t>20</a:t>
            </a:fld>
            <a:endParaRPr/>
          </a:p>
        </p:txBody>
      </p:sp>
      <p:sp>
        <p:nvSpPr>
          <p:cNvPr id="484" name="Google Shape;484;p20"/>
          <p:cNvSpPr txBox="1"/>
          <p:nvPr/>
        </p:nvSpPr>
        <p:spPr>
          <a:xfrm>
            <a:off x="1740952" y="5300870"/>
            <a:ext cx="5662096" cy="584775"/>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b="1">
                <a:solidFill>
                  <a:schemeClr val="dk1"/>
                </a:solidFill>
                <a:latin typeface="Arial"/>
                <a:ea typeface="Arial"/>
                <a:cs typeface="Arial"/>
                <a:sym typeface="Arial"/>
              </a:rPr>
              <a:t>Hämolytisches Glaukom</a:t>
            </a:r>
            <a:r>
              <a:rPr lang="en-US" sz="1200">
                <a:solidFill>
                  <a:schemeClr val="dk1"/>
                </a:solidFill>
                <a:latin typeface="Arial"/>
                <a:ea typeface="Arial"/>
                <a:cs typeface="Arial"/>
                <a:sym typeface="Arial"/>
              </a:rPr>
              <a:t>. Das abgebaute Hämoglobin liegt in Form kleiner Kügelchen vor, die als Heinz-Körperchen bezeichnet werden (Pfeile).</a:t>
            </a:r>
            <a:endParaRPr/>
          </a:p>
        </p:txBody>
      </p:sp>
      <p:pic>
        <p:nvPicPr>
          <p:cNvPr id="485" name="Google Shape;485;p20"/>
          <p:cNvPicPr preferRelativeResize="0"/>
          <p:nvPr/>
        </p:nvPicPr>
        <p:blipFill rotWithShape="1">
          <a:blip r:embed="rId3">
            <a:alphaModFix/>
          </a:blip>
          <a:srcRect/>
          <a:stretch/>
        </p:blipFill>
        <p:spPr>
          <a:xfrm>
            <a:off x="1740952" y="1522457"/>
            <a:ext cx="5662096" cy="3778413"/>
          </a:xfrm>
          <a:prstGeom prst="rect">
            <a:avLst/>
          </a:prstGeom>
          <a:noFill/>
          <a:ln>
            <a:noFill/>
          </a:ln>
        </p:spPr>
      </p:pic>
      <p:sp>
        <p:nvSpPr>
          <p:cNvPr id="486" name="Google Shape;486;p20"/>
          <p:cNvSpPr txBox="1"/>
          <p:nvPr/>
        </p:nvSpPr>
        <p:spPr>
          <a:xfrm>
            <a:off x="2361390" y="395288"/>
            <a:ext cx="4389471" cy="400110"/>
          </a:xfrm>
          <a:prstGeom prst="rect">
            <a:avLst/>
          </a:prstGeom>
          <a:solidFill>
            <a:srgbClr val="CCFFFF"/>
          </a:solid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FF0000"/>
              </a:buClr>
              <a:buSzPts val="1200"/>
              <a:buFont typeface="Noto Sans Symbols"/>
              <a:buNone/>
            </a:pPr>
            <a:r>
              <a:rPr lang="en-US" sz="1200" b="1">
                <a:solidFill>
                  <a:srgbClr val="FF0000"/>
                </a:solidFill>
                <a:latin typeface="Arial"/>
                <a:ea typeface="Arial"/>
                <a:cs typeface="Arial"/>
                <a:sym typeface="Arial"/>
              </a:rPr>
              <a:t>Glaukom nach intraokularer Blutung</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90"/>
        <p:cNvGrpSpPr/>
        <p:nvPr/>
      </p:nvGrpSpPr>
      <p:grpSpPr>
        <a:xfrm>
          <a:off x="0" y="0"/>
          <a:ext cx="0" cy="0"/>
          <a:chOff x="0" y="0"/>
          <a:chExt cx="0" cy="0"/>
        </a:xfrm>
      </p:grpSpPr>
      <p:sp>
        <p:nvSpPr>
          <p:cNvPr id="491" name="Google Shape;491;p21"/>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492" name="Google Shape;492;p21"/>
          <p:cNvSpPr txBox="1"/>
          <p:nvPr/>
        </p:nvSpPr>
        <p:spPr>
          <a:xfrm>
            <a:off x="6239438" y="1981200"/>
            <a:ext cx="2454519"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rgbClr val="BFBFBF"/>
                </a:solidFill>
                <a:latin typeface="Arial"/>
                <a:ea typeface="Arial"/>
                <a:cs typeface="Arial"/>
                <a:sym typeface="Arial"/>
              </a:rPr>
              <a:t>Geisterzellglaukom</a:t>
            </a:r>
            <a:endParaRPr/>
          </a:p>
        </p:txBody>
      </p:sp>
      <p:sp>
        <p:nvSpPr>
          <p:cNvPr id="493" name="Google Shape;493;p21"/>
          <p:cNvSpPr txBox="1"/>
          <p:nvPr/>
        </p:nvSpPr>
        <p:spPr>
          <a:xfrm>
            <a:off x="2361390" y="395288"/>
            <a:ext cx="4389471" cy="400110"/>
          </a:xfrm>
          <a:prstGeom prst="rect">
            <a:avLst/>
          </a:prstGeom>
          <a:solidFill>
            <a:srgbClr val="CCFFFF"/>
          </a:solid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FF0000"/>
              </a:buClr>
              <a:buSzPts val="1200"/>
              <a:buFont typeface="Noto Sans Symbols"/>
              <a:buNone/>
            </a:pPr>
            <a:r>
              <a:rPr lang="en-US" sz="1200" b="1">
                <a:solidFill>
                  <a:srgbClr val="FF0000"/>
                </a:solidFill>
                <a:latin typeface="Arial"/>
                <a:ea typeface="Arial"/>
                <a:cs typeface="Arial"/>
                <a:sym typeface="Arial"/>
              </a:rPr>
              <a:t>Glaukom nach intraokularer Blutung</a:t>
            </a:r>
            <a:endParaRPr/>
          </a:p>
        </p:txBody>
      </p:sp>
      <p:sp>
        <p:nvSpPr>
          <p:cNvPr id="494" name="Google Shape;494;p21"/>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21</a:t>
            </a:fld>
            <a:endParaRPr sz="1000">
              <a:solidFill>
                <a:schemeClr val="dk1"/>
              </a:solidFill>
              <a:latin typeface="Arial"/>
              <a:ea typeface="Arial"/>
              <a:cs typeface="Arial"/>
              <a:sym typeface="Arial"/>
            </a:endParaRPr>
          </a:p>
        </p:txBody>
      </p:sp>
      <p:sp>
        <p:nvSpPr>
          <p:cNvPr id="495" name="Google Shape;495;p21"/>
          <p:cNvSpPr txBox="1"/>
          <p:nvPr/>
        </p:nvSpPr>
        <p:spPr>
          <a:xfrm>
            <a:off x="3674286" y="1981200"/>
            <a:ext cx="2428871"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rgbClr val="BFBFBF"/>
                </a:solidFill>
                <a:latin typeface="Arial"/>
                <a:ea typeface="Arial"/>
                <a:cs typeface="Arial"/>
                <a:sym typeface="Arial"/>
              </a:rPr>
              <a:t>Hämolytisches Glaukom</a:t>
            </a:r>
            <a:endParaRPr/>
          </a:p>
        </p:txBody>
      </p:sp>
      <p:sp>
        <p:nvSpPr>
          <p:cNvPr id="496" name="Google Shape;496;p21"/>
          <p:cNvSpPr txBox="1"/>
          <p:nvPr/>
        </p:nvSpPr>
        <p:spPr>
          <a:xfrm>
            <a:off x="304800" y="1981200"/>
            <a:ext cx="3147000" cy="2103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2"/>
              </a:buClr>
              <a:buSzPts val="840"/>
              <a:buFont typeface="Noto Sans Symbols"/>
              <a:buNone/>
            </a:pPr>
            <a:r>
              <a:rPr lang="en-US" sz="1200" u="sng">
                <a:solidFill>
                  <a:srgbClr val="BFBFBF"/>
                </a:solidFill>
                <a:latin typeface="Arial"/>
                <a:ea typeface="Arial"/>
                <a:cs typeface="Arial"/>
                <a:sym typeface="Arial"/>
              </a:rPr>
              <a:t>Glaukom als Folge eines Hyph</a:t>
            </a:r>
            <a:r>
              <a:rPr lang="en-US" sz="1200" u="sng">
                <a:solidFill>
                  <a:srgbClr val="BFBFBF"/>
                </a:solidFill>
              </a:rPr>
              <a:t>ä</a:t>
            </a:r>
            <a:r>
              <a:rPr lang="en-US" sz="1200" u="sng">
                <a:solidFill>
                  <a:srgbClr val="BFBFBF"/>
                </a:solidFill>
                <a:latin typeface="Arial"/>
                <a:ea typeface="Arial"/>
                <a:cs typeface="Arial"/>
                <a:sym typeface="Arial"/>
              </a:rPr>
              <a:t>mas</a:t>
            </a:r>
            <a:endParaRPr sz="1800" u="sng">
              <a:solidFill>
                <a:srgbClr val="BFBFBF"/>
              </a:solidFill>
              <a:latin typeface="Arial"/>
              <a:ea typeface="Arial"/>
              <a:cs typeface="Arial"/>
              <a:sym typeface="Arial"/>
            </a:endParaRPr>
          </a:p>
        </p:txBody>
      </p:sp>
      <p:sp>
        <p:nvSpPr>
          <p:cNvPr id="497" name="Google Shape;497;p21"/>
          <p:cNvSpPr txBox="1"/>
          <p:nvPr/>
        </p:nvSpPr>
        <p:spPr>
          <a:xfrm>
            <a:off x="920750" y="2681288"/>
            <a:ext cx="1974900" cy="3951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Folgt </a:t>
            </a:r>
            <a:r>
              <a:rPr lang="en-US" sz="1200">
                <a:solidFill>
                  <a:srgbClr val="BFBFBF"/>
                </a:solidFill>
              </a:rPr>
              <a:t>auf</a:t>
            </a:r>
            <a:r>
              <a:rPr lang="en-US" sz="1200" b="1" i="1">
                <a:solidFill>
                  <a:srgbClr val="BFBFBF"/>
                </a:solidFill>
                <a:latin typeface="Arial"/>
                <a:ea typeface="Arial"/>
                <a:cs typeface="Arial"/>
                <a:sym typeface="Arial"/>
              </a:rPr>
              <a:t> </a:t>
            </a:r>
            <a:r>
              <a:rPr lang="en-US" sz="1200">
                <a:solidFill>
                  <a:srgbClr val="BFBFBF"/>
                </a:solidFill>
                <a:latin typeface="Arial"/>
                <a:ea typeface="Arial"/>
                <a:cs typeface="Arial"/>
                <a:sym typeface="Arial"/>
              </a:rPr>
              <a:t>eine </a:t>
            </a:r>
            <a:r>
              <a:rPr lang="en-US" sz="1200" b="1" i="1">
                <a:solidFill>
                  <a:srgbClr val="BFBFBF"/>
                </a:solidFill>
              </a:rPr>
              <a:t>Vorderkammerblutung</a:t>
            </a:r>
            <a:endParaRPr b="1" i="1"/>
          </a:p>
        </p:txBody>
      </p:sp>
      <p:cxnSp>
        <p:nvCxnSpPr>
          <p:cNvPr id="498" name="Google Shape;498;p21"/>
          <p:cNvCxnSpPr/>
          <p:nvPr/>
        </p:nvCxnSpPr>
        <p:spPr>
          <a:xfrm rot="10800000">
            <a:off x="1892300" y="2286000"/>
            <a:ext cx="0" cy="381000"/>
          </a:xfrm>
          <a:prstGeom prst="straightConnector1">
            <a:avLst/>
          </a:prstGeom>
          <a:noFill/>
          <a:ln w="9525" cap="flat" cmpd="sng">
            <a:solidFill>
              <a:srgbClr val="BFBFBF"/>
            </a:solidFill>
            <a:prstDash val="solid"/>
            <a:round/>
            <a:headEnd type="none" w="med" len="med"/>
            <a:tailEnd type="triangle" w="med" len="med"/>
          </a:ln>
        </p:spPr>
      </p:cxnSp>
      <p:sp>
        <p:nvSpPr>
          <p:cNvPr id="499" name="Google Shape;499;p21"/>
          <p:cNvSpPr txBox="1"/>
          <p:nvPr/>
        </p:nvSpPr>
        <p:spPr>
          <a:xfrm>
            <a:off x="3581400" y="2995613"/>
            <a:ext cx="2564400" cy="7644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TM verstopft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    mit…              </a:t>
            </a:r>
            <a:endParaRPr/>
          </a:p>
          <a:p>
            <a:pPr marL="0" marR="0" lvl="0" indent="0" algn="ctr" rtl="0">
              <a:spcBef>
                <a:spcPts val="0"/>
              </a:spcBef>
              <a:spcAft>
                <a:spcPts val="0"/>
              </a:spcAft>
              <a:buClr>
                <a:srgbClr val="0000FF"/>
              </a:buClr>
              <a:buSzPts val="1200"/>
              <a:buFont typeface="Noto Sans Symbols"/>
              <a:buNone/>
            </a:pPr>
            <a:r>
              <a:rPr lang="en-US" sz="1200" b="1" i="1">
                <a:solidFill>
                  <a:srgbClr val="0000FF"/>
                </a:solidFill>
              </a:rPr>
              <a:t>h</a:t>
            </a:r>
            <a:r>
              <a:rPr lang="en-US" sz="1200" b="1" i="1">
                <a:solidFill>
                  <a:srgbClr val="0000FF"/>
                </a:solidFill>
                <a:latin typeface="Arial"/>
                <a:ea typeface="Arial"/>
                <a:cs typeface="Arial"/>
                <a:sym typeface="Arial"/>
              </a:rPr>
              <a:t>ämoglobin</a:t>
            </a:r>
            <a:r>
              <a:rPr lang="en-US" sz="1200" b="1" i="1">
                <a:solidFill>
                  <a:srgbClr val="0000FF"/>
                </a:solidFill>
              </a:rPr>
              <a:t>b</a:t>
            </a:r>
            <a:r>
              <a:rPr lang="en-US" sz="1200" b="1" i="1">
                <a:solidFill>
                  <a:srgbClr val="0000FF"/>
                </a:solidFill>
                <a:latin typeface="Arial"/>
                <a:ea typeface="Arial"/>
                <a:cs typeface="Arial"/>
                <a:sym typeface="Arial"/>
              </a:rPr>
              <a:t>eladenen Makrophagen</a:t>
            </a:r>
            <a:endParaRPr/>
          </a:p>
        </p:txBody>
      </p:sp>
      <p:sp>
        <p:nvSpPr>
          <p:cNvPr id="500" name="Google Shape;500;p21"/>
          <p:cNvSpPr txBox="1"/>
          <p:nvPr/>
        </p:nvSpPr>
        <p:spPr>
          <a:xfrm>
            <a:off x="6425127" y="2995613"/>
            <a:ext cx="2109273" cy="830997"/>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TM verstopft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    mit…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degenerierten Erythrozyten</a:t>
            </a:r>
            <a:endParaRPr/>
          </a:p>
        </p:txBody>
      </p:sp>
      <p:cxnSp>
        <p:nvCxnSpPr>
          <p:cNvPr id="501" name="Google Shape;501;p21"/>
          <p:cNvCxnSpPr/>
          <p:nvPr/>
        </p:nvCxnSpPr>
        <p:spPr>
          <a:xfrm rot="10800000">
            <a:off x="4876800" y="2438400"/>
            <a:ext cx="0" cy="533400"/>
          </a:xfrm>
          <a:prstGeom prst="straightConnector1">
            <a:avLst/>
          </a:prstGeom>
          <a:noFill/>
          <a:ln w="9525" cap="flat" cmpd="sng">
            <a:solidFill>
              <a:srgbClr val="BFBFBF"/>
            </a:solidFill>
            <a:prstDash val="solid"/>
            <a:round/>
            <a:headEnd type="triangle" w="med" len="med"/>
            <a:tailEnd type="none" w="sm" len="sm"/>
          </a:ln>
        </p:spPr>
      </p:cxnSp>
      <p:cxnSp>
        <p:nvCxnSpPr>
          <p:cNvPr id="502" name="Google Shape;502;p21"/>
          <p:cNvCxnSpPr/>
          <p:nvPr/>
        </p:nvCxnSpPr>
        <p:spPr>
          <a:xfrm rot="10800000">
            <a:off x="7467600" y="2438400"/>
            <a:ext cx="0" cy="533400"/>
          </a:xfrm>
          <a:prstGeom prst="straightConnector1">
            <a:avLst/>
          </a:prstGeom>
          <a:noFill/>
          <a:ln w="9525" cap="flat" cmpd="sng">
            <a:solidFill>
              <a:srgbClr val="BFBFBF"/>
            </a:solidFill>
            <a:prstDash val="solid"/>
            <a:round/>
            <a:headEnd type="triangle" w="med" len="med"/>
            <a:tailEnd type="none" w="sm" len="sm"/>
          </a:ln>
        </p:spPr>
      </p:cxnSp>
      <p:sp>
        <p:nvSpPr>
          <p:cNvPr id="503" name="Google Shape;503;p21"/>
          <p:cNvSpPr/>
          <p:nvPr/>
        </p:nvSpPr>
        <p:spPr>
          <a:xfrm>
            <a:off x="3551108" y="3316352"/>
            <a:ext cx="2651400" cy="5739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04" name="Google Shape;504;p21"/>
          <p:cNvSpPr txBox="1"/>
          <p:nvPr/>
        </p:nvSpPr>
        <p:spPr>
          <a:xfrm>
            <a:off x="609600" y="4035705"/>
            <a:ext cx="8386800" cy="11340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None/>
            </a:pPr>
            <a:r>
              <a:rPr lang="en-US" sz="1200" i="1">
                <a:solidFill>
                  <a:srgbClr val="BFBFBF"/>
                </a:solidFill>
              </a:rPr>
              <a:t>Was hat es mit den Makrophagen auf sich? Welche Rolle spielen sie in diesem Zusammenhang?</a:t>
            </a:r>
            <a:endParaRPr>
              <a:solidFill>
                <a:srgbClr val="BFBFBF"/>
              </a:solidFill>
            </a:endParaRPr>
          </a:p>
          <a:p>
            <a:pPr marL="0" lvl="0" indent="0" algn="l" rtl="0">
              <a:spcBef>
                <a:spcPts val="0"/>
              </a:spcBef>
              <a:spcAft>
                <a:spcPts val="0"/>
              </a:spcAft>
              <a:buClr>
                <a:schemeClr val="dk1"/>
              </a:buClr>
              <a:buFont typeface="Arial"/>
              <a:buNone/>
            </a:pPr>
            <a:r>
              <a:rPr lang="en-US" sz="1200">
                <a:solidFill>
                  <a:srgbClr val="BFBFBF"/>
                </a:solidFill>
              </a:rPr>
              <a:t>Bei einer Glaskörperblutung beginnen die Erythrozyten nach etwa ein bis zwei Wochen zu degenerieren. Die Degeneration dieser Zellen führt zur Rekrutierung von Makrophagen, welche die zerfallenden Erythrozyten sowie freigesetzte </a:t>
            </a:r>
            <a:r>
              <a:rPr lang="en-US" sz="1200" b="1">
                <a:solidFill>
                  <a:srgbClr val="0000FF"/>
                </a:solidFill>
              </a:rPr>
              <a:t>Hämoglobinabbauprodukte</a:t>
            </a:r>
            <a:r>
              <a:rPr lang="en-US" sz="1200">
                <a:solidFill>
                  <a:srgbClr val="BFBFBF"/>
                </a:solidFill>
              </a:rPr>
              <a:t> phagozytieren. Diese mit Hämoglobinglobuli und weiteren Erythrozytenfragmenten beladenen Makrophagen wandern in die Vorderkammer und schließlich in den Kammerwinkel ein.</a:t>
            </a:r>
            <a:endParaRPr sz="1200" i="1">
              <a:solidFill>
                <a:srgbClr val="BFBFBF"/>
              </a:solidFill>
            </a:endParaRPr>
          </a:p>
          <a:p>
            <a:pPr marL="0" marR="0" lvl="0" indent="0" algn="l" rtl="0">
              <a:spcBef>
                <a:spcPts val="0"/>
              </a:spcBef>
              <a:spcAft>
                <a:spcPts val="0"/>
              </a:spcAft>
              <a:buNone/>
            </a:pPr>
            <a:endParaRPr sz="1200" i="1">
              <a:solidFill>
                <a:srgbClr val="BFBFBF"/>
              </a:solidFill>
            </a:endParaRPr>
          </a:p>
        </p:txBody>
      </p:sp>
      <p:sp>
        <p:nvSpPr>
          <p:cNvPr id="505" name="Google Shape;505;p21"/>
          <p:cNvSpPr txBox="1"/>
          <p:nvPr/>
        </p:nvSpPr>
        <p:spPr>
          <a:xfrm>
            <a:off x="2502762" y="4595336"/>
            <a:ext cx="3452700" cy="579900"/>
          </a:xfrm>
          <a:prstGeom prst="rect">
            <a:avLst/>
          </a:prstGeom>
          <a:solidFill>
            <a:srgbClr val="FEFF83"/>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BFBFBF"/>
                </a:solidFill>
              </a:rPr>
              <a:t>Unter welchem Eigennamen sind Hämoglobinabbauprodukte bekannt?</a:t>
            </a:r>
            <a:endParaRPr>
              <a:solidFill>
                <a:srgbClr val="BFBFBF"/>
              </a:solidFill>
            </a:endParaRPr>
          </a:p>
          <a:p>
            <a:pPr marL="0" marR="0" lvl="0" indent="0" algn="l" rtl="0">
              <a:spcBef>
                <a:spcPts val="0"/>
              </a:spcBef>
              <a:spcAft>
                <a:spcPts val="0"/>
              </a:spcAft>
              <a:buNone/>
            </a:pPr>
            <a:r>
              <a:rPr lang="en-US" sz="1200" b="1">
                <a:solidFill>
                  <a:srgbClr val="0000FF"/>
                </a:solidFill>
                <a:latin typeface="Arial"/>
                <a:ea typeface="Arial"/>
                <a:cs typeface="Arial"/>
                <a:sym typeface="Arial"/>
              </a:rPr>
              <a:t>Heinz-Körperchen</a:t>
            </a:r>
            <a:endParaRPr/>
          </a:p>
        </p:txBody>
      </p:sp>
      <p:sp>
        <p:nvSpPr>
          <p:cNvPr id="507" name="Google Shape;507;p21"/>
          <p:cNvSpPr/>
          <p:nvPr/>
        </p:nvSpPr>
        <p:spPr>
          <a:xfrm>
            <a:off x="2361390" y="4861124"/>
            <a:ext cx="1371600" cy="415479"/>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08" name="Google Shape;508;p21"/>
          <p:cNvSpPr txBox="1"/>
          <p:nvPr/>
        </p:nvSpPr>
        <p:spPr>
          <a:xfrm>
            <a:off x="576312" y="5478214"/>
            <a:ext cx="5595900" cy="1134000"/>
          </a:xfrm>
          <a:prstGeom prst="rect">
            <a:avLst/>
          </a:prstGeom>
          <a:solidFill>
            <a:srgbClr val="0070C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a:solidFill>
                  <a:schemeClr val="lt1"/>
                </a:solidFill>
                <a:latin typeface="Arial"/>
                <a:ea typeface="Arial"/>
                <a:cs typeface="Arial"/>
                <a:sym typeface="Arial"/>
              </a:rPr>
              <a:t>„</a:t>
            </a:r>
            <a:r>
              <a:rPr lang="en-US" sz="1200">
                <a:solidFill>
                  <a:schemeClr val="lt1"/>
                </a:solidFill>
              </a:rPr>
              <a:t>Heinz-Körperchen“? Das </a:t>
            </a:r>
            <a:r>
              <a:rPr lang="en-US" sz="1200">
                <a:solidFill>
                  <a:schemeClr val="lt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8"/>
                  </a:ext>
                </a:extLst>
              </a:rPr>
              <a:t>BCSC</a:t>
            </a:r>
            <a:r>
              <a:rPr lang="en-US" sz="1200">
                <a:solidFill>
                  <a:schemeClr val="lt1"/>
                </a:solidFill>
              </a:rPr>
              <a:t>-Glaukom-Buch erwähnt diesen Begriff überhaupt nicht. Warum fügen Sie Details hinzu, die für diesen Lerninhalt nicht relevant sind?</a:t>
            </a:r>
            <a:endParaRPr/>
          </a:p>
          <a:p>
            <a:pPr marL="0" marR="0" lvl="0" indent="0" algn="l" rtl="0">
              <a:spcBef>
                <a:spcPts val="0"/>
              </a:spcBef>
              <a:spcAft>
                <a:spcPts val="0"/>
              </a:spcAft>
              <a:buNone/>
            </a:pPr>
            <a:r>
              <a:rPr lang="en-US" sz="1200">
                <a:solidFill>
                  <a:srgbClr val="0070C0"/>
                </a:solidFill>
                <a:latin typeface="Arial"/>
                <a:ea typeface="Arial"/>
                <a:cs typeface="Arial"/>
                <a:sym typeface="Arial"/>
              </a:rPr>
              <a:t>Das würde ich Ihnen nicht antun, Mann – das </a:t>
            </a:r>
            <a:r>
              <a:rPr lang="en-US" sz="1200" i="1">
                <a:solidFill>
                  <a:srgbClr val="0070C0"/>
                </a:solidFill>
                <a:latin typeface="Arial"/>
                <a:ea typeface="Arial"/>
                <a:cs typeface="Arial"/>
                <a:sym typeface="Arial"/>
              </a:rPr>
              <a:t>Pathologie</a:t>
            </a:r>
            <a:r>
              <a:rPr lang="en-US" sz="1200">
                <a:solidFill>
                  <a:srgbClr val="0070C0"/>
                </a:solidFill>
                <a:latin typeface="Arial"/>
                <a:ea typeface="Arial"/>
                <a:cs typeface="Arial"/>
                <a:sym typeface="Arial"/>
              </a:rPr>
              <a:t>-Buch erwähnt Heinz-Körper in </a:t>
            </a:r>
            <a:r>
              <a:rPr lang="en-US" sz="1200" i="1">
                <a:solidFill>
                  <a:srgbClr val="0070C0"/>
                </a:solidFill>
                <a:latin typeface="Arial"/>
                <a:ea typeface="Arial"/>
                <a:cs typeface="Arial"/>
                <a:sym typeface="Arial"/>
              </a:rPr>
              <a:t>seiner </a:t>
            </a:r>
            <a:r>
              <a:rPr lang="en-US" sz="1200">
                <a:solidFill>
                  <a:srgbClr val="0070C0"/>
                </a:solidFill>
                <a:latin typeface="Arial"/>
                <a:ea typeface="Arial"/>
                <a:cs typeface="Arial"/>
                <a:sym typeface="Arial"/>
              </a:rPr>
              <a:t>Erörterung des hämolytischen und Ghost-Cell-Glaukoms</a:t>
            </a:r>
            <a:endParaRPr sz="1400">
              <a:solidFill>
                <a:srgbClr val="0070C0"/>
              </a:solidFill>
              <a:latin typeface="Arial"/>
              <a:ea typeface="Arial"/>
              <a:cs typeface="Arial"/>
              <a:sym typeface="Arial"/>
            </a:endParaRPr>
          </a:p>
          <a:p>
            <a:pPr marL="0" marR="0" lvl="0" indent="0" algn="l" rtl="0">
              <a:spcBef>
                <a:spcPts val="0"/>
              </a:spcBef>
              <a:spcAft>
                <a:spcPts val="0"/>
              </a:spcAft>
              <a:buNone/>
            </a:pPr>
            <a:r>
              <a:rPr lang="en-US" sz="1200">
                <a:solidFill>
                  <a:srgbClr val="0070C0"/>
                </a:solidFill>
                <a:latin typeface="Arial"/>
                <a:ea typeface="Arial"/>
                <a:cs typeface="Arial"/>
                <a:sym typeface="Arial"/>
              </a:rPr>
              <a:t>Glaukom </a:t>
            </a:r>
            <a:endParaRPr/>
          </a:p>
        </p:txBody>
      </p:sp>
      <p:sp>
        <p:nvSpPr>
          <p:cNvPr id="509" name="Google Shape;509;p21"/>
          <p:cNvSpPr/>
          <p:nvPr/>
        </p:nvSpPr>
        <p:spPr>
          <a:xfrm>
            <a:off x="3505200" y="1219200"/>
            <a:ext cx="76200" cy="2178050"/>
          </a:xfrm>
          <a:prstGeom prst="rect">
            <a:avLst/>
          </a:prstGeom>
          <a:solidFill>
            <a:srgbClr val="BFBFBF"/>
          </a:solidFill>
          <a:ln w="25400" cap="flat" cmpd="sng">
            <a:solidFill>
              <a:srgbClr val="A5A5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13"/>
        <p:cNvGrpSpPr/>
        <p:nvPr/>
      </p:nvGrpSpPr>
      <p:grpSpPr>
        <a:xfrm>
          <a:off x="0" y="0"/>
          <a:ext cx="0" cy="0"/>
          <a:chOff x="0" y="0"/>
          <a:chExt cx="0" cy="0"/>
        </a:xfrm>
      </p:grpSpPr>
      <p:sp>
        <p:nvSpPr>
          <p:cNvPr id="514" name="Google Shape;514;p22"/>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515" name="Google Shape;515;p22"/>
          <p:cNvSpPr txBox="1"/>
          <p:nvPr/>
        </p:nvSpPr>
        <p:spPr>
          <a:xfrm>
            <a:off x="6239438" y="1981200"/>
            <a:ext cx="2454519"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rgbClr val="BFBFBF"/>
                </a:solidFill>
                <a:latin typeface="Arial"/>
                <a:ea typeface="Arial"/>
                <a:cs typeface="Arial"/>
                <a:sym typeface="Arial"/>
              </a:rPr>
              <a:t>Geisterzellglaukom</a:t>
            </a:r>
            <a:endParaRPr/>
          </a:p>
        </p:txBody>
      </p:sp>
      <p:sp>
        <p:nvSpPr>
          <p:cNvPr id="516" name="Google Shape;516;p22"/>
          <p:cNvSpPr txBox="1"/>
          <p:nvPr/>
        </p:nvSpPr>
        <p:spPr>
          <a:xfrm>
            <a:off x="2361390" y="395288"/>
            <a:ext cx="4389471" cy="400110"/>
          </a:xfrm>
          <a:prstGeom prst="rect">
            <a:avLst/>
          </a:prstGeom>
          <a:solidFill>
            <a:srgbClr val="CCFFFF"/>
          </a:solid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FF0000"/>
              </a:buClr>
              <a:buSzPts val="1200"/>
              <a:buFont typeface="Noto Sans Symbols"/>
              <a:buNone/>
            </a:pPr>
            <a:r>
              <a:rPr lang="en-US" sz="1200" b="1">
                <a:solidFill>
                  <a:srgbClr val="FF0000"/>
                </a:solidFill>
                <a:latin typeface="Arial"/>
                <a:ea typeface="Arial"/>
                <a:cs typeface="Arial"/>
                <a:sym typeface="Arial"/>
              </a:rPr>
              <a:t>Glaukom nach intraokularer Blutung</a:t>
            </a:r>
            <a:endParaRPr/>
          </a:p>
        </p:txBody>
      </p:sp>
      <p:sp>
        <p:nvSpPr>
          <p:cNvPr id="517" name="Google Shape;517;p22"/>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22</a:t>
            </a:fld>
            <a:endParaRPr sz="1000">
              <a:solidFill>
                <a:schemeClr val="dk1"/>
              </a:solidFill>
              <a:latin typeface="Arial"/>
              <a:ea typeface="Arial"/>
              <a:cs typeface="Arial"/>
              <a:sym typeface="Arial"/>
            </a:endParaRPr>
          </a:p>
        </p:txBody>
      </p:sp>
      <p:sp>
        <p:nvSpPr>
          <p:cNvPr id="518" name="Google Shape;518;p22"/>
          <p:cNvSpPr txBox="1"/>
          <p:nvPr/>
        </p:nvSpPr>
        <p:spPr>
          <a:xfrm>
            <a:off x="3674286" y="1981200"/>
            <a:ext cx="2428871"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rgbClr val="BFBFBF"/>
                </a:solidFill>
                <a:latin typeface="Arial"/>
                <a:ea typeface="Arial"/>
                <a:cs typeface="Arial"/>
                <a:sym typeface="Arial"/>
              </a:rPr>
              <a:t>Hämolytisches Glaukom</a:t>
            </a:r>
            <a:endParaRPr/>
          </a:p>
        </p:txBody>
      </p:sp>
      <p:sp>
        <p:nvSpPr>
          <p:cNvPr id="519" name="Google Shape;519;p22"/>
          <p:cNvSpPr txBox="1"/>
          <p:nvPr/>
        </p:nvSpPr>
        <p:spPr>
          <a:xfrm>
            <a:off x="304800" y="1981200"/>
            <a:ext cx="3147000" cy="2103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2"/>
              </a:buClr>
              <a:buSzPts val="840"/>
              <a:buFont typeface="Noto Sans Symbols"/>
              <a:buNone/>
            </a:pPr>
            <a:r>
              <a:rPr lang="en-US" sz="1200" u="sng">
                <a:solidFill>
                  <a:srgbClr val="BFBFBF"/>
                </a:solidFill>
                <a:latin typeface="Arial"/>
                <a:ea typeface="Arial"/>
                <a:cs typeface="Arial"/>
                <a:sym typeface="Arial"/>
              </a:rPr>
              <a:t>Glaukom als Folge eines Hyph</a:t>
            </a:r>
            <a:r>
              <a:rPr lang="en-US" sz="1200" u="sng">
                <a:solidFill>
                  <a:srgbClr val="BFBFBF"/>
                </a:solidFill>
              </a:rPr>
              <a:t>ä</a:t>
            </a:r>
            <a:r>
              <a:rPr lang="en-US" sz="1200" u="sng">
                <a:solidFill>
                  <a:srgbClr val="BFBFBF"/>
                </a:solidFill>
                <a:latin typeface="Arial"/>
                <a:ea typeface="Arial"/>
                <a:cs typeface="Arial"/>
                <a:sym typeface="Arial"/>
              </a:rPr>
              <a:t>mas</a:t>
            </a:r>
            <a:endParaRPr sz="1800" u="sng">
              <a:solidFill>
                <a:srgbClr val="BFBFBF"/>
              </a:solidFill>
              <a:latin typeface="Arial"/>
              <a:ea typeface="Arial"/>
              <a:cs typeface="Arial"/>
              <a:sym typeface="Arial"/>
            </a:endParaRPr>
          </a:p>
        </p:txBody>
      </p:sp>
      <p:sp>
        <p:nvSpPr>
          <p:cNvPr id="520" name="Google Shape;520;p22"/>
          <p:cNvSpPr txBox="1"/>
          <p:nvPr/>
        </p:nvSpPr>
        <p:spPr>
          <a:xfrm>
            <a:off x="920750" y="2681288"/>
            <a:ext cx="1974900" cy="3951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Folgt </a:t>
            </a:r>
            <a:r>
              <a:rPr lang="en-US" sz="1200">
                <a:solidFill>
                  <a:srgbClr val="BFBFBF"/>
                </a:solidFill>
              </a:rPr>
              <a:t>auf</a:t>
            </a:r>
            <a:r>
              <a:rPr lang="en-US" sz="1200" b="1" i="1">
                <a:solidFill>
                  <a:srgbClr val="BFBFBF"/>
                </a:solidFill>
                <a:latin typeface="Arial"/>
                <a:ea typeface="Arial"/>
                <a:cs typeface="Arial"/>
                <a:sym typeface="Arial"/>
              </a:rPr>
              <a:t> </a:t>
            </a:r>
            <a:r>
              <a:rPr lang="en-US" sz="1200">
                <a:solidFill>
                  <a:srgbClr val="BFBFBF"/>
                </a:solidFill>
                <a:latin typeface="Arial"/>
                <a:ea typeface="Arial"/>
                <a:cs typeface="Arial"/>
                <a:sym typeface="Arial"/>
              </a:rPr>
              <a:t>eine </a:t>
            </a:r>
            <a:r>
              <a:rPr lang="en-US" sz="1200" b="1" i="1">
                <a:solidFill>
                  <a:srgbClr val="BFBFBF"/>
                </a:solidFill>
              </a:rPr>
              <a:t>Vorderkammerblutung</a:t>
            </a:r>
            <a:endParaRPr b="1" i="1"/>
          </a:p>
        </p:txBody>
      </p:sp>
      <p:cxnSp>
        <p:nvCxnSpPr>
          <p:cNvPr id="521" name="Google Shape;521;p22"/>
          <p:cNvCxnSpPr/>
          <p:nvPr/>
        </p:nvCxnSpPr>
        <p:spPr>
          <a:xfrm rot="10800000">
            <a:off x="1892300" y="2286000"/>
            <a:ext cx="0" cy="381000"/>
          </a:xfrm>
          <a:prstGeom prst="straightConnector1">
            <a:avLst/>
          </a:prstGeom>
          <a:noFill/>
          <a:ln w="9525" cap="flat" cmpd="sng">
            <a:solidFill>
              <a:srgbClr val="BFBFBF"/>
            </a:solidFill>
            <a:prstDash val="solid"/>
            <a:round/>
            <a:headEnd type="none" w="med" len="med"/>
            <a:tailEnd type="triangle" w="med" len="med"/>
          </a:ln>
        </p:spPr>
      </p:cxnSp>
      <p:sp>
        <p:nvSpPr>
          <p:cNvPr id="522" name="Google Shape;522;p22"/>
          <p:cNvSpPr txBox="1"/>
          <p:nvPr/>
        </p:nvSpPr>
        <p:spPr>
          <a:xfrm>
            <a:off x="3581400" y="2995613"/>
            <a:ext cx="2564400" cy="7644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TM verstopft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    mit…              </a:t>
            </a:r>
            <a:endParaRPr/>
          </a:p>
          <a:p>
            <a:pPr marL="0" marR="0" lvl="0" indent="0" algn="ctr" rtl="0">
              <a:spcBef>
                <a:spcPts val="0"/>
              </a:spcBef>
              <a:spcAft>
                <a:spcPts val="0"/>
              </a:spcAft>
              <a:buClr>
                <a:srgbClr val="0000FF"/>
              </a:buClr>
              <a:buSzPts val="1200"/>
              <a:buFont typeface="Noto Sans Symbols"/>
              <a:buNone/>
            </a:pPr>
            <a:r>
              <a:rPr lang="en-US" sz="1200" b="1" i="1">
                <a:solidFill>
                  <a:srgbClr val="0000FF"/>
                </a:solidFill>
              </a:rPr>
              <a:t>h</a:t>
            </a:r>
            <a:r>
              <a:rPr lang="en-US" sz="1200" b="1" i="1">
                <a:solidFill>
                  <a:srgbClr val="0000FF"/>
                </a:solidFill>
                <a:latin typeface="Arial"/>
                <a:ea typeface="Arial"/>
                <a:cs typeface="Arial"/>
                <a:sym typeface="Arial"/>
              </a:rPr>
              <a:t>ämoglobinbeladenen Makrophagen</a:t>
            </a:r>
            <a:endParaRPr/>
          </a:p>
        </p:txBody>
      </p:sp>
      <p:sp>
        <p:nvSpPr>
          <p:cNvPr id="523" name="Google Shape;523;p22"/>
          <p:cNvSpPr txBox="1"/>
          <p:nvPr/>
        </p:nvSpPr>
        <p:spPr>
          <a:xfrm>
            <a:off x="6425127" y="2995613"/>
            <a:ext cx="2109273" cy="830997"/>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TM verstopft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    mit…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degenerierten Erythrozyten</a:t>
            </a:r>
            <a:endParaRPr/>
          </a:p>
        </p:txBody>
      </p:sp>
      <p:cxnSp>
        <p:nvCxnSpPr>
          <p:cNvPr id="524" name="Google Shape;524;p22"/>
          <p:cNvCxnSpPr/>
          <p:nvPr/>
        </p:nvCxnSpPr>
        <p:spPr>
          <a:xfrm rot="10800000">
            <a:off x="4876800" y="2438400"/>
            <a:ext cx="0" cy="533400"/>
          </a:xfrm>
          <a:prstGeom prst="straightConnector1">
            <a:avLst/>
          </a:prstGeom>
          <a:noFill/>
          <a:ln w="9525" cap="flat" cmpd="sng">
            <a:solidFill>
              <a:srgbClr val="BFBFBF"/>
            </a:solidFill>
            <a:prstDash val="solid"/>
            <a:round/>
            <a:headEnd type="triangle" w="med" len="med"/>
            <a:tailEnd type="none" w="sm" len="sm"/>
          </a:ln>
        </p:spPr>
      </p:cxnSp>
      <p:cxnSp>
        <p:nvCxnSpPr>
          <p:cNvPr id="525" name="Google Shape;525;p22"/>
          <p:cNvCxnSpPr/>
          <p:nvPr/>
        </p:nvCxnSpPr>
        <p:spPr>
          <a:xfrm rot="10800000">
            <a:off x="7467600" y="2438400"/>
            <a:ext cx="0" cy="533400"/>
          </a:xfrm>
          <a:prstGeom prst="straightConnector1">
            <a:avLst/>
          </a:prstGeom>
          <a:noFill/>
          <a:ln w="9525" cap="flat" cmpd="sng">
            <a:solidFill>
              <a:srgbClr val="BFBFBF"/>
            </a:solidFill>
            <a:prstDash val="solid"/>
            <a:round/>
            <a:headEnd type="triangle" w="med" len="med"/>
            <a:tailEnd type="none" w="sm" len="sm"/>
          </a:ln>
        </p:spPr>
      </p:cxnSp>
      <p:sp>
        <p:nvSpPr>
          <p:cNvPr id="526" name="Google Shape;526;p22"/>
          <p:cNvSpPr/>
          <p:nvPr/>
        </p:nvSpPr>
        <p:spPr>
          <a:xfrm>
            <a:off x="3501541" y="3328469"/>
            <a:ext cx="2651400" cy="5739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27" name="Google Shape;527;p22"/>
          <p:cNvSpPr txBox="1"/>
          <p:nvPr/>
        </p:nvSpPr>
        <p:spPr>
          <a:xfrm>
            <a:off x="609600" y="4035705"/>
            <a:ext cx="8386800" cy="11340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BFBFBF"/>
                </a:solidFill>
              </a:rPr>
              <a:t>Was hat es mit den Makrophagen auf sich? Welche Rolle spielen sie in diesem Zusammenhang?</a:t>
            </a:r>
            <a:endParaRPr>
              <a:solidFill>
                <a:srgbClr val="BFBFBF"/>
              </a:solidFill>
            </a:endParaRPr>
          </a:p>
          <a:p>
            <a:pPr marL="0" lvl="0" indent="0" algn="l" rtl="0">
              <a:spcBef>
                <a:spcPts val="0"/>
              </a:spcBef>
              <a:spcAft>
                <a:spcPts val="0"/>
              </a:spcAft>
              <a:buClr>
                <a:schemeClr val="dk1"/>
              </a:buClr>
              <a:buFont typeface="Arial"/>
              <a:buNone/>
            </a:pPr>
            <a:r>
              <a:rPr lang="en-US" sz="1200">
                <a:solidFill>
                  <a:srgbClr val="BFBFBF"/>
                </a:solidFill>
              </a:rPr>
              <a:t>Bei einer Glaskörperblutung beginnen die Erythrozyten nach etwa ein bis zwei Wochen zu degenerieren. Die Degeneration dieser Zellen führt zur Rekrutierung von Makrophagen, welche die zerfallenden Erythrozyten sowie freigesetzte </a:t>
            </a:r>
            <a:r>
              <a:rPr lang="en-US" sz="1200" b="1">
                <a:solidFill>
                  <a:srgbClr val="0000FF"/>
                </a:solidFill>
              </a:rPr>
              <a:t>Hämoglobinabbauprodukte</a:t>
            </a:r>
            <a:r>
              <a:rPr lang="en-US" sz="1200">
                <a:solidFill>
                  <a:srgbClr val="BFBFBF"/>
                </a:solidFill>
              </a:rPr>
              <a:t> phagozytieren. Diese mit Hämoglobinglobuli und weiteren Erythrozytenfragmenten beladenen Makrophagen wandern in die Vorderkammer und schließlich in den Kammerwinkel ein.</a:t>
            </a:r>
            <a:endParaRPr sz="1200" i="1">
              <a:solidFill>
                <a:srgbClr val="BFBFBF"/>
              </a:solidFill>
            </a:endParaRPr>
          </a:p>
          <a:p>
            <a:pPr marL="0" marR="0" lvl="0" indent="0" algn="l" rtl="0">
              <a:spcBef>
                <a:spcPts val="0"/>
              </a:spcBef>
              <a:spcAft>
                <a:spcPts val="0"/>
              </a:spcAft>
              <a:buNone/>
            </a:pPr>
            <a:endParaRPr sz="1200" i="1">
              <a:solidFill>
                <a:srgbClr val="BFBFBF"/>
              </a:solidFill>
            </a:endParaRPr>
          </a:p>
        </p:txBody>
      </p:sp>
      <p:sp>
        <p:nvSpPr>
          <p:cNvPr id="528" name="Google Shape;528;p22"/>
          <p:cNvSpPr txBox="1"/>
          <p:nvPr/>
        </p:nvSpPr>
        <p:spPr>
          <a:xfrm>
            <a:off x="2502762" y="4595336"/>
            <a:ext cx="3452700" cy="579900"/>
          </a:xfrm>
          <a:prstGeom prst="rect">
            <a:avLst/>
          </a:prstGeom>
          <a:solidFill>
            <a:srgbClr val="FEFF83"/>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BFBFBF"/>
                </a:solidFill>
              </a:rPr>
              <a:t>Unter welchem Eigennamen sind Hämoglobinabbauprodukte bekannt?</a:t>
            </a:r>
            <a:endParaRPr>
              <a:solidFill>
                <a:srgbClr val="BFBFBF"/>
              </a:solidFill>
            </a:endParaRPr>
          </a:p>
          <a:p>
            <a:pPr marL="0" lvl="0" indent="0" algn="l" rtl="0">
              <a:spcBef>
                <a:spcPts val="0"/>
              </a:spcBef>
              <a:spcAft>
                <a:spcPts val="0"/>
              </a:spcAft>
              <a:buNone/>
            </a:pPr>
            <a:r>
              <a:rPr lang="en-US" sz="1200" b="1">
                <a:solidFill>
                  <a:srgbClr val="0000FF"/>
                </a:solidFill>
              </a:rPr>
              <a:t>Heinz-Körperchen</a:t>
            </a:r>
            <a:endParaRPr sz="1200" i="1">
              <a:solidFill>
                <a:srgbClr val="A5A5A5"/>
              </a:solidFill>
            </a:endParaRPr>
          </a:p>
        </p:txBody>
      </p:sp>
      <p:sp>
        <p:nvSpPr>
          <p:cNvPr id="530" name="Google Shape;530;p22"/>
          <p:cNvSpPr/>
          <p:nvPr/>
        </p:nvSpPr>
        <p:spPr>
          <a:xfrm>
            <a:off x="2502762" y="4898001"/>
            <a:ext cx="1371600" cy="415479"/>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31" name="Google Shape;531;p22"/>
          <p:cNvSpPr txBox="1"/>
          <p:nvPr/>
        </p:nvSpPr>
        <p:spPr>
          <a:xfrm>
            <a:off x="576312" y="5478214"/>
            <a:ext cx="5595900" cy="1134000"/>
          </a:xfrm>
          <a:prstGeom prst="rect">
            <a:avLst/>
          </a:prstGeom>
          <a:solidFill>
            <a:srgbClr val="0070C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a:solidFill>
                  <a:schemeClr val="lt1"/>
                </a:solidFill>
                <a:latin typeface="Arial"/>
                <a:ea typeface="Arial"/>
                <a:cs typeface="Arial"/>
                <a:sym typeface="Arial"/>
              </a:rPr>
              <a:t>„</a:t>
            </a:r>
            <a:r>
              <a:rPr lang="en-US" sz="1200">
                <a:solidFill>
                  <a:schemeClr val="lt1"/>
                </a:solidFill>
              </a:rPr>
              <a:t>Heinz-Körperchen“? Das BCSC-Glaukom-Buch erwähnt diesen Begriff überhaupt nicht. Warum fügst du Details hinzu, die für diesen Lerninhalt </a:t>
            </a:r>
            <a:r>
              <a:rPr lang="en-US" sz="1200">
                <a:solidFill>
                  <a:schemeClr val="lt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9"/>
                  </a:ext>
                </a:extLst>
              </a:rPr>
              <a:t>nicht</a:t>
            </a:r>
            <a:r>
              <a:rPr lang="en-US" sz="1200">
                <a:solidFill>
                  <a:schemeClr val="lt1"/>
                </a:solidFill>
              </a:rPr>
              <a:t> relevant sind?</a:t>
            </a:r>
            <a:endParaRPr/>
          </a:p>
          <a:p>
            <a:pPr marL="0" marR="0" lvl="0" indent="0" algn="l" rtl="0">
              <a:spcBef>
                <a:spcPts val="0"/>
              </a:spcBef>
              <a:spcAft>
                <a:spcPts val="0"/>
              </a:spcAft>
              <a:buNone/>
            </a:pPr>
            <a:r>
              <a:rPr lang="en-US" sz="1200">
                <a:solidFill>
                  <a:schemeClr val="lt1"/>
                </a:solidFill>
              </a:rPr>
              <a:t>Keine Sorge, ich würde Sie nicht mit unnötigen Details quälen – das Pathologie-</a:t>
            </a:r>
            <a:r>
              <a:rPr lang="en-US" sz="1200">
                <a:solidFill>
                  <a:schemeClr val="lt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0"/>
                  </a:ext>
                </a:extLst>
              </a:rPr>
              <a:t>Buch</a:t>
            </a:r>
            <a:r>
              <a:rPr lang="en-US" sz="1200">
                <a:solidFill>
                  <a:schemeClr val="lt1"/>
                </a:solidFill>
              </a:rPr>
              <a:t> erwähnt Heinz-Körperchen im Zusammenhang mit dem hämolytischen Glaukom und dem Geisterzellglaukom, deshalb können sie durchaus Stoff für das </a:t>
            </a:r>
            <a:r>
              <a:rPr lang="en-US" sz="1200">
                <a:solidFill>
                  <a:schemeClr val="lt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1"/>
                  </a:ext>
                </a:extLst>
              </a:rPr>
              <a:t>OKAP</a:t>
            </a:r>
            <a:r>
              <a:rPr lang="en-US" sz="1200">
                <a:solidFill>
                  <a:schemeClr val="lt1"/>
                </a:solidFill>
              </a:rPr>
              <a:t> sein.</a:t>
            </a:r>
            <a:endParaRPr/>
          </a:p>
        </p:txBody>
      </p:sp>
      <p:sp>
        <p:nvSpPr>
          <p:cNvPr id="532" name="Google Shape;532;p22"/>
          <p:cNvSpPr/>
          <p:nvPr/>
        </p:nvSpPr>
        <p:spPr>
          <a:xfrm>
            <a:off x="3505200" y="1219200"/>
            <a:ext cx="76200" cy="2178050"/>
          </a:xfrm>
          <a:prstGeom prst="rect">
            <a:avLst/>
          </a:prstGeom>
          <a:solidFill>
            <a:srgbClr val="BFBFBF"/>
          </a:solidFill>
          <a:ln w="25400" cap="flat" cmpd="sng">
            <a:solidFill>
              <a:srgbClr val="A5A5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36"/>
        <p:cNvGrpSpPr/>
        <p:nvPr/>
      </p:nvGrpSpPr>
      <p:grpSpPr>
        <a:xfrm>
          <a:off x="0" y="0"/>
          <a:ext cx="0" cy="0"/>
          <a:chOff x="0" y="0"/>
          <a:chExt cx="0" cy="0"/>
        </a:xfrm>
      </p:grpSpPr>
      <p:sp>
        <p:nvSpPr>
          <p:cNvPr id="537" name="Google Shape;537;p23"/>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538" name="Google Shape;538;p23"/>
          <p:cNvSpPr txBox="1"/>
          <p:nvPr/>
        </p:nvSpPr>
        <p:spPr>
          <a:xfrm>
            <a:off x="6239438" y="1981200"/>
            <a:ext cx="2454519"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rgbClr val="BFBFBF"/>
                </a:solidFill>
                <a:latin typeface="Arial"/>
                <a:ea typeface="Arial"/>
                <a:cs typeface="Arial"/>
                <a:sym typeface="Arial"/>
              </a:rPr>
              <a:t>Geisterzellglaukom</a:t>
            </a:r>
            <a:endParaRPr/>
          </a:p>
        </p:txBody>
      </p:sp>
      <p:sp>
        <p:nvSpPr>
          <p:cNvPr id="539" name="Google Shape;539;p23"/>
          <p:cNvSpPr txBox="1"/>
          <p:nvPr/>
        </p:nvSpPr>
        <p:spPr>
          <a:xfrm>
            <a:off x="2361390" y="395288"/>
            <a:ext cx="4389471" cy="400110"/>
          </a:xfrm>
          <a:prstGeom prst="rect">
            <a:avLst/>
          </a:prstGeom>
          <a:solidFill>
            <a:srgbClr val="CCFFFF"/>
          </a:solid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FF0000"/>
              </a:buClr>
              <a:buSzPts val="1200"/>
              <a:buFont typeface="Noto Sans Symbols"/>
              <a:buNone/>
            </a:pPr>
            <a:r>
              <a:rPr lang="en-US" sz="1200" b="1">
                <a:solidFill>
                  <a:srgbClr val="FF0000"/>
                </a:solidFill>
                <a:latin typeface="Arial"/>
                <a:ea typeface="Arial"/>
                <a:cs typeface="Arial"/>
                <a:sym typeface="Arial"/>
              </a:rPr>
              <a:t>Glaukom nach intraokularer Blutung</a:t>
            </a:r>
            <a:endParaRPr/>
          </a:p>
        </p:txBody>
      </p:sp>
      <p:sp>
        <p:nvSpPr>
          <p:cNvPr id="540" name="Google Shape;540;p23"/>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23</a:t>
            </a:fld>
            <a:endParaRPr sz="1000">
              <a:solidFill>
                <a:schemeClr val="dk1"/>
              </a:solidFill>
              <a:latin typeface="Arial"/>
              <a:ea typeface="Arial"/>
              <a:cs typeface="Arial"/>
              <a:sym typeface="Arial"/>
            </a:endParaRPr>
          </a:p>
        </p:txBody>
      </p:sp>
      <p:sp>
        <p:nvSpPr>
          <p:cNvPr id="541" name="Google Shape;541;p23"/>
          <p:cNvSpPr txBox="1"/>
          <p:nvPr/>
        </p:nvSpPr>
        <p:spPr>
          <a:xfrm>
            <a:off x="3674286" y="1981200"/>
            <a:ext cx="2428871"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rgbClr val="BFBFBF"/>
                </a:solidFill>
                <a:latin typeface="Arial"/>
                <a:ea typeface="Arial"/>
                <a:cs typeface="Arial"/>
                <a:sym typeface="Arial"/>
              </a:rPr>
              <a:t>Hämolytisches Glaukom</a:t>
            </a:r>
            <a:endParaRPr/>
          </a:p>
        </p:txBody>
      </p:sp>
      <p:sp>
        <p:nvSpPr>
          <p:cNvPr id="542" name="Google Shape;542;p23"/>
          <p:cNvSpPr txBox="1"/>
          <p:nvPr/>
        </p:nvSpPr>
        <p:spPr>
          <a:xfrm>
            <a:off x="304800" y="1981200"/>
            <a:ext cx="3147000" cy="2103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2"/>
              </a:buClr>
              <a:buSzPts val="840"/>
              <a:buFont typeface="Noto Sans Symbols"/>
              <a:buNone/>
            </a:pPr>
            <a:r>
              <a:rPr lang="en-US" sz="1200" u="sng">
                <a:solidFill>
                  <a:srgbClr val="BFBFBF"/>
                </a:solidFill>
                <a:latin typeface="Arial"/>
                <a:ea typeface="Arial"/>
                <a:cs typeface="Arial"/>
                <a:sym typeface="Arial"/>
              </a:rPr>
              <a:t>Glaukom als Folge eines Hyph</a:t>
            </a:r>
            <a:r>
              <a:rPr lang="en-US" sz="1200" u="sng">
                <a:solidFill>
                  <a:srgbClr val="BFBFBF"/>
                </a:solidFill>
              </a:rPr>
              <a:t>ä</a:t>
            </a:r>
            <a:r>
              <a:rPr lang="en-US" sz="1200" u="sng">
                <a:solidFill>
                  <a:srgbClr val="BFBFBF"/>
                </a:solidFill>
                <a:latin typeface="Arial"/>
                <a:ea typeface="Arial"/>
                <a:cs typeface="Arial"/>
                <a:sym typeface="Arial"/>
              </a:rPr>
              <a:t>mas</a:t>
            </a:r>
            <a:endParaRPr sz="1800" u="sng">
              <a:solidFill>
                <a:srgbClr val="BFBFBF"/>
              </a:solidFill>
              <a:latin typeface="Arial"/>
              <a:ea typeface="Arial"/>
              <a:cs typeface="Arial"/>
              <a:sym typeface="Arial"/>
            </a:endParaRPr>
          </a:p>
        </p:txBody>
      </p:sp>
      <p:sp>
        <p:nvSpPr>
          <p:cNvPr id="543" name="Google Shape;543;p23"/>
          <p:cNvSpPr txBox="1"/>
          <p:nvPr/>
        </p:nvSpPr>
        <p:spPr>
          <a:xfrm>
            <a:off x="920750" y="2681288"/>
            <a:ext cx="1974900" cy="3951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Folgt </a:t>
            </a:r>
            <a:r>
              <a:rPr lang="en-US" sz="1200">
                <a:solidFill>
                  <a:srgbClr val="BFBFBF"/>
                </a:solidFill>
              </a:rPr>
              <a:t>auf</a:t>
            </a:r>
            <a:r>
              <a:rPr lang="en-US" sz="1200" b="1" i="1">
                <a:solidFill>
                  <a:srgbClr val="BFBFBF"/>
                </a:solidFill>
                <a:latin typeface="Arial"/>
                <a:ea typeface="Arial"/>
                <a:cs typeface="Arial"/>
                <a:sym typeface="Arial"/>
              </a:rPr>
              <a:t> </a:t>
            </a:r>
            <a:r>
              <a:rPr lang="en-US" sz="1200">
                <a:solidFill>
                  <a:srgbClr val="BFBFBF"/>
                </a:solidFill>
                <a:latin typeface="Arial"/>
                <a:ea typeface="Arial"/>
                <a:cs typeface="Arial"/>
                <a:sym typeface="Arial"/>
              </a:rPr>
              <a:t>eine </a:t>
            </a:r>
            <a:r>
              <a:rPr lang="en-US" sz="1200" b="1" i="1">
                <a:solidFill>
                  <a:srgbClr val="BFBFBF"/>
                </a:solidFill>
              </a:rPr>
              <a:t>Vorderkammerblutung</a:t>
            </a:r>
            <a:endParaRPr b="1" i="1"/>
          </a:p>
        </p:txBody>
      </p:sp>
      <p:cxnSp>
        <p:nvCxnSpPr>
          <p:cNvPr id="544" name="Google Shape;544;p23"/>
          <p:cNvCxnSpPr/>
          <p:nvPr/>
        </p:nvCxnSpPr>
        <p:spPr>
          <a:xfrm rot="10800000">
            <a:off x="1892300" y="2286000"/>
            <a:ext cx="0" cy="381000"/>
          </a:xfrm>
          <a:prstGeom prst="straightConnector1">
            <a:avLst/>
          </a:prstGeom>
          <a:noFill/>
          <a:ln w="9525" cap="flat" cmpd="sng">
            <a:solidFill>
              <a:srgbClr val="BFBFBF"/>
            </a:solidFill>
            <a:prstDash val="solid"/>
            <a:round/>
            <a:headEnd type="none" w="med" len="med"/>
            <a:tailEnd type="triangle" w="med" len="med"/>
          </a:ln>
        </p:spPr>
      </p:cxnSp>
      <p:sp>
        <p:nvSpPr>
          <p:cNvPr id="545" name="Google Shape;545;p23"/>
          <p:cNvSpPr txBox="1"/>
          <p:nvPr/>
        </p:nvSpPr>
        <p:spPr>
          <a:xfrm>
            <a:off x="3581400" y="2995613"/>
            <a:ext cx="2564400" cy="7644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a:solidFill>
                  <a:srgbClr val="BFBFBF"/>
                </a:solidFill>
              </a:rPr>
              <a:t>TM verstopft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    mit…              </a:t>
            </a:r>
            <a:endParaRPr/>
          </a:p>
          <a:p>
            <a:pPr marL="0" marR="0" lvl="0" indent="0" algn="ctr" rtl="0">
              <a:spcBef>
                <a:spcPts val="0"/>
              </a:spcBef>
              <a:spcAft>
                <a:spcPts val="0"/>
              </a:spcAft>
              <a:buClr>
                <a:srgbClr val="0000FF"/>
              </a:buClr>
              <a:buSzPts val="1200"/>
              <a:buFont typeface="Noto Sans Symbols"/>
              <a:buNone/>
            </a:pPr>
            <a:r>
              <a:rPr lang="en-US" sz="1200" b="1" i="1">
                <a:solidFill>
                  <a:srgbClr val="0000FF"/>
                </a:solidFill>
              </a:rPr>
              <a:t>h</a:t>
            </a:r>
            <a:r>
              <a:rPr lang="en-US" sz="1200" b="1" i="1">
                <a:solidFill>
                  <a:srgbClr val="0000FF"/>
                </a:solidFill>
                <a:latin typeface="Arial"/>
                <a:ea typeface="Arial"/>
                <a:cs typeface="Arial"/>
                <a:sym typeface="Arial"/>
              </a:rPr>
              <a:t>ämoglobinbeladenen Makrophagen</a:t>
            </a:r>
            <a:endParaRPr/>
          </a:p>
        </p:txBody>
      </p:sp>
      <p:sp>
        <p:nvSpPr>
          <p:cNvPr id="546" name="Google Shape;546;p23"/>
          <p:cNvSpPr txBox="1"/>
          <p:nvPr/>
        </p:nvSpPr>
        <p:spPr>
          <a:xfrm>
            <a:off x="6425127" y="2995613"/>
            <a:ext cx="2109273" cy="830997"/>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TM verstopft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    mit…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degenerierten Erythrozyten</a:t>
            </a:r>
            <a:endParaRPr/>
          </a:p>
        </p:txBody>
      </p:sp>
      <p:cxnSp>
        <p:nvCxnSpPr>
          <p:cNvPr id="547" name="Google Shape;547;p23"/>
          <p:cNvCxnSpPr/>
          <p:nvPr/>
        </p:nvCxnSpPr>
        <p:spPr>
          <a:xfrm rot="10800000">
            <a:off x="4876800" y="2438400"/>
            <a:ext cx="0" cy="533400"/>
          </a:xfrm>
          <a:prstGeom prst="straightConnector1">
            <a:avLst/>
          </a:prstGeom>
          <a:noFill/>
          <a:ln w="9525" cap="flat" cmpd="sng">
            <a:solidFill>
              <a:srgbClr val="BFBFBF"/>
            </a:solidFill>
            <a:prstDash val="solid"/>
            <a:round/>
            <a:headEnd type="triangle" w="med" len="med"/>
            <a:tailEnd type="none" w="sm" len="sm"/>
          </a:ln>
        </p:spPr>
      </p:cxnSp>
      <p:cxnSp>
        <p:nvCxnSpPr>
          <p:cNvPr id="548" name="Google Shape;548;p23"/>
          <p:cNvCxnSpPr/>
          <p:nvPr/>
        </p:nvCxnSpPr>
        <p:spPr>
          <a:xfrm rot="10800000">
            <a:off x="7467600" y="2438400"/>
            <a:ext cx="0" cy="533400"/>
          </a:xfrm>
          <a:prstGeom prst="straightConnector1">
            <a:avLst/>
          </a:prstGeom>
          <a:noFill/>
          <a:ln w="9525" cap="flat" cmpd="sng">
            <a:solidFill>
              <a:srgbClr val="BFBFBF"/>
            </a:solidFill>
            <a:prstDash val="solid"/>
            <a:round/>
            <a:headEnd type="triangle" w="med" len="med"/>
            <a:tailEnd type="none" w="sm" len="sm"/>
          </a:ln>
        </p:spPr>
      </p:cxnSp>
      <p:sp>
        <p:nvSpPr>
          <p:cNvPr id="549" name="Google Shape;549;p23"/>
          <p:cNvSpPr/>
          <p:nvPr/>
        </p:nvSpPr>
        <p:spPr>
          <a:xfrm>
            <a:off x="3674283" y="3322506"/>
            <a:ext cx="2651400" cy="5739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50" name="Google Shape;550;p23"/>
          <p:cNvSpPr txBox="1"/>
          <p:nvPr/>
        </p:nvSpPr>
        <p:spPr>
          <a:xfrm>
            <a:off x="609600" y="4035705"/>
            <a:ext cx="8386800" cy="11340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BFBFBF"/>
                </a:solidFill>
              </a:rPr>
              <a:t>Was hat es mit den Makrophagen auf sich? Welche Rolle spielen sie in diesem Zusammenhang?</a:t>
            </a:r>
            <a:endParaRPr>
              <a:solidFill>
                <a:srgbClr val="BFBFBF"/>
              </a:solidFill>
            </a:endParaRPr>
          </a:p>
          <a:p>
            <a:pPr marL="0" lvl="0" indent="0" algn="l" rtl="0">
              <a:spcBef>
                <a:spcPts val="0"/>
              </a:spcBef>
              <a:spcAft>
                <a:spcPts val="0"/>
              </a:spcAft>
              <a:buClr>
                <a:schemeClr val="dk1"/>
              </a:buClr>
              <a:buFont typeface="Arial"/>
              <a:buNone/>
            </a:pPr>
            <a:r>
              <a:rPr lang="en-US" sz="1200">
                <a:solidFill>
                  <a:srgbClr val="BFBFBF"/>
                </a:solidFill>
              </a:rPr>
              <a:t>Bei einer Glaskörperblutung beginnen die Erythrozyten nach etwa ein bis zwei Wochen zu degenerieren. Die Degeneration dieser Zellen führt zur Rekrutierung von Makrophagen, welche die zerfallenden Erythrozyten sowie freigesetzte </a:t>
            </a:r>
            <a:r>
              <a:rPr lang="en-US" sz="1200" b="1">
                <a:solidFill>
                  <a:srgbClr val="0000FF"/>
                </a:solidFill>
              </a:rPr>
              <a:t>Hämoglobinabbauprodukte</a:t>
            </a:r>
            <a:r>
              <a:rPr lang="en-US" sz="1200">
                <a:solidFill>
                  <a:srgbClr val="BFBFBF"/>
                </a:solidFill>
              </a:rPr>
              <a:t> phagozytieren. Diese mit Hämoglobinglobuli und weiteren Erythrozytenfragmenten beladenen Makrophagen wandern in die Vorderkammer und schließlich in den Kammerwinkel ein.</a:t>
            </a:r>
            <a:endParaRPr sz="1200" i="1">
              <a:solidFill>
                <a:srgbClr val="BFBFBF"/>
              </a:solidFill>
            </a:endParaRPr>
          </a:p>
          <a:p>
            <a:pPr marL="0" marR="0" lvl="0" indent="0" algn="l" rtl="0">
              <a:spcBef>
                <a:spcPts val="0"/>
              </a:spcBef>
              <a:spcAft>
                <a:spcPts val="0"/>
              </a:spcAft>
              <a:buNone/>
            </a:pPr>
            <a:endParaRPr sz="1200" i="1">
              <a:solidFill>
                <a:srgbClr val="BFBFBF"/>
              </a:solidFill>
            </a:endParaRPr>
          </a:p>
        </p:txBody>
      </p:sp>
      <p:sp>
        <p:nvSpPr>
          <p:cNvPr id="551" name="Google Shape;551;p23"/>
          <p:cNvSpPr txBox="1"/>
          <p:nvPr/>
        </p:nvSpPr>
        <p:spPr>
          <a:xfrm>
            <a:off x="2502762" y="4595336"/>
            <a:ext cx="3452676" cy="738664"/>
          </a:xfrm>
          <a:prstGeom prst="rect">
            <a:avLst/>
          </a:prstGeom>
          <a:solidFill>
            <a:srgbClr val="FEFF83"/>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A5A5A5"/>
                </a:solidFill>
                <a:latin typeface="Arial"/>
                <a:ea typeface="Arial"/>
                <a:cs typeface="Arial"/>
                <a:sym typeface="Arial"/>
              </a:rPr>
              <a:t>Unter welchem namensgebenden Begriff sind „Kügelchen aus degeneriertem Hämoglobin“ bekannt?</a:t>
            </a:r>
            <a:endParaRPr/>
          </a:p>
          <a:p>
            <a:pPr marL="0" marR="0" lvl="0" indent="0" algn="l" rtl="0">
              <a:spcBef>
                <a:spcPts val="0"/>
              </a:spcBef>
              <a:spcAft>
                <a:spcPts val="0"/>
              </a:spcAft>
              <a:buNone/>
            </a:pPr>
            <a:r>
              <a:rPr lang="en-US" sz="1200" b="1">
                <a:solidFill>
                  <a:srgbClr val="A5A5A5"/>
                </a:solidFill>
                <a:latin typeface="Arial"/>
                <a:ea typeface="Arial"/>
                <a:cs typeface="Arial"/>
                <a:sym typeface="Arial"/>
              </a:rPr>
              <a:t>Heinz-Körper</a:t>
            </a:r>
            <a:endParaRPr/>
          </a:p>
        </p:txBody>
      </p:sp>
      <p:sp>
        <p:nvSpPr>
          <p:cNvPr id="552" name="Google Shape;552;p23"/>
          <p:cNvSpPr/>
          <p:nvPr/>
        </p:nvSpPr>
        <p:spPr>
          <a:xfrm>
            <a:off x="5867400" y="4656973"/>
            <a:ext cx="3209069" cy="573823"/>
          </a:xfrm>
          <a:prstGeom prst="ellipse">
            <a:avLst/>
          </a:prstGeom>
          <a:noFill/>
          <a:ln w="25400"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53" name="Google Shape;553;p23"/>
          <p:cNvSpPr/>
          <p:nvPr/>
        </p:nvSpPr>
        <p:spPr>
          <a:xfrm>
            <a:off x="2438400" y="4953000"/>
            <a:ext cx="1371600" cy="415479"/>
          </a:xfrm>
          <a:prstGeom prst="ellipse">
            <a:avLst/>
          </a:prstGeom>
          <a:noFill/>
          <a:ln w="25400" cap="flat" cmpd="sng">
            <a:solidFill>
              <a:srgbClr val="A5A5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54" name="Google Shape;554;p23"/>
          <p:cNvSpPr txBox="1"/>
          <p:nvPr/>
        </p:nvSpPr>
        <p:spPr>
          <a:xfrm>
            <a:off x="576312" y="5478214"/>
            <a:ext cx="5595900" cy="1134000"/>
          </a:xfrm>
          <a:prstGeom prst="rect">
            <a:avLst/>
          </a:prstGeom>
          <a:solidFill>
            <a:srgbClr val="0070C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a:solidFill>
                  <a:srgbClr val="A5A5A5"/>
                </a:solidFill>
              </a:rPr>
              <a:t>Heinz-Körperchen“? Das BCSC-Glaukom-Buch erwähnt diesen Begriff überhaupt nicht. Warum fügst du Details hinzu, die für diesen Lerninhalt </a:t>
            </a:r>
            <a:r>
              <a:rPr lang="en-US" sz="1200">
                <a:solidFill>
                  <a:srgbClr val="A5A5A5"/>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2"/>
                  </a:ext>
                </a:extLst>
              </a:rPr>
              <a:t>nicht</a:t>
            </a:r>
            <a:r>
              <a:rPr lang="en-US" sz="1200">
                <a:solidFill>
                  <a:srgbClr val="A5A5A5"/>
                </a:solidFill>
              </a:rPr>
              <a:t> relevant sind?</a:t>
            </a:r>
            <a:endParaRPr>
              <a:solidFill>
                <a:srgbClr val="A5A5A5"/>
              </a:solidFill>
            </a:endParaRPr>
          </a:p>
          <a:p>
            <a:pPr marL="0" lvl="0" indent="0" algn="l" rtl="0">
              <a:spcBef>
                <a:spcPts val="0"/>
              </a:spcBef>
              <a:spcAft>
                <a:spcPts val="0"/>
              </a:spcAft>
              <a:buNone/>
            </a:pPr>
            <a:r>
              <a:rPr lang="en-US" sz="1200">
                <a:solidFill>
                  <a:srgbClr val="A5A5A5"/>
                </a:solidFill>
              </a:rPr>
              <a:t>Keine Sorge, ich würde Sie nicht mit unnötigen Details quälen – das Pathologie-</a:t>
            </a:r>
            <a:r>
              <a:rPr lang="en-US" sz="1200">
                <a:solidFill>
                  <a:srgbClr val="A5A5A5"/>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3"/>
                  </a:ext>
                </a:extLst>
              </a:rPr>
              <a:t>Buch</a:t>
            </a:r>
            <a:r>
              <a:rPr lang="en-US" sz="1200">
                <a:solidFill>
                  <a:srgbClr val="A5A5A5"/>
                </a:solidFill>
              </a:rPr>
              <a:t> erwähnt Heinz-Körperchen im Zusammenhang mit dem hämolytischen Glaukom und dem Geisterzellglaukom, deshalb können sie durchaus Stoff für das </a:t>
            </a:r>
            <a:r>
              <a:rPr lang="en-US" sz="1200">
                <a:solidFill>
                  <a:srgbClr val="A5A5A5"/>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4"/>
                  </a:ext>
                </a:extLst>
              </a:rPr>
              <a:t>OKAP</a:t>
            </a:r>
            <a:r>
              <a:rPr lang="en-US" sz="1200">
                <a:solidFill>
                  <a:srgbClr val="A5A5A5"/>
                </a:solidFill>
              </a:rPr>
              <a:t> sein.</a:t>
            </a:r>
            <a:endParaRPr sz="1200">
              <a:solidFill>
                <a:srgbClr val="A5A5A5"/>
              </a:solidFill>
            </a:endParaRPr>
          </a:p>
        </p:txBody>
      </p:sp>
      <p:sp>
        <p:nvSpPr>
          <p:cNvPr id="555" name="Google Shape;555;p23"/>
          <p:cNvSpPr/>
          <p:nvPr/>
        </p:nvSpPr>
        <p:spPr>
          <a:xfrm>
            <a:off x="3505200" y="1219200"/>
            <a:ext cx="76200" cy="2178050"/>
          </a:xfrm>
          <a:prstGeom prst="rect">
            <a:avLst/>
          </a:prstGeom>
          <a:solidFill>
            <a:srgbClr val="BFBFBF"/>
          </a:solidFill>
          <a:ln w="25400" cap="flat" cmpd="sng">
            <a:solidFill>
              <a:srgbClr val="A5A5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56" name="Google Shape;556;p23"/>
          <p:cNvSpPr txBox="1"/>
          <p:nvPr/>
        </p:nvSpPr>
        <p:spPr>
          <a:xfrm>
            <a:off x="304800" y="4247107"/>
            <a:ext cx="6858000" cy="1380300"/>
          </a:xfrm>
          <a:prstGeom prst="rect">
            <a:avLst/>
          </a:prstGeom>
          <a:solidFill>
            <a:srgbClr val="FFFF00"/>
          </a:solidFill>
          <a:ln>
            <a:noFill/>
          </a:ln>
        </p:spPr>
        <p:txBody>
          <a:bodyPr spcFirstLastPara="1" wrap="square" lIns="25400" tIns="12700" rIns="25400" bIns="12700" anchor="t" anchorCtr="0">
            <a:spAutoFit/>
          </a:bodyPr>
          <a:lstStyle/>
          <a:p>
            <a:pPr lvl="0"/>
            <a:r>
              <a:rPr lang="en-US" sz="1200" i="1" dirty="0">
                <a:solidFill>
                  <a:srgbClr val="0000FF"/>
                </a:solidFill>
                <a:latin typeface="Arial"/>
                <a:ea typeface="Arial"/>
                <a:cs typeface="Arial"/>
                <a:sym typeface="Arial"/>
              </a:rPr>
              <a:t>„</a:t>
            </a:r>
            <a:r>
              <a:rPr lang="en-US" sz="1200" i="1" dirty="0" err="1">
                <a:solidFill>
                  <a:srgbClr val="0000FF"/>
                </a:solidFill>
                <a:latin typeface="Arial"/>
                <a:ea typeface="Arial"/>
                <a:cs typeface="Arial"/>
                <a:sym typeface="Arial"/>
              </a:rPr>
              <a:t>Makrophagen</a:t>
            </a:r>
            <a:r>
              <a:rPr lang="en-US" sz="1200" i="1" dirty="0">
                <a:solidFill>
                  <a:srgbClr val="0000FF"/>
                </a:solidFill>
                <a:latin typeface="Arial"/>
                <a:ea typeface="Arial"/>
                <a:cs typeface="Arial"/>
                <a:sym typeface="Arial"/>
              </a:rPr>
              <a:t>, die d</a:t>
            </a:r>
            <a:r>
              <a:rPr lang="en-US" sz="1200" i="1" dirty="0">
                <a:solidFill>
                  <a:srgbClr val="0000FF"/>
                </a:solidFill>
              </a:rPr>
              <a:t>as</a:t>
            </a:r>
            <a:r>
              <a:rPr lang="en-US" sz="1200" i="1" dirty="0">
                <a:solidFill>
                  <a:srgbClr val="0000FF"/>
                </a:solidFill>
                <a:latin typeface="Arial"/>
                <a:ea typeface="Arial"/>
                <a:cs typeface="Arial"/>
                <a:sym typeface="Arial"/>
              </a:rPr>
              <a:t> TM </a:t>
            </a:r>
            <a:r>
              <a:rPr lang="en-US" sz="1200" i="1" dirty="0" err="1">
                <a:solidFill>
                  <a:srgbClr val="0000FF"/>
                </a:solidFill>
                <a:latin typeface="Arial"/>
                <a:ea typeface="Arial"/>
                <a:cs typeface="Arial"/>
                <a:sym typeface="Arial"/>
              </a:rPr>
              <a:t>verstopfen</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sollten</a:t>
            </a:r>
            <a:r>
              <a:rPr lang="en-US" sz="1200" i="1" dirty="0">
                <a:solidFill>
                  <a:srgbClr val="0000FF"/>
                </a:solidFill>
                <a:latin typeface="Arial"/>
                <a:ea typeface="Arial"/>
                <a:cs typeface="Arial"/>
                <a:sym typeface="Arial"/>
              </a:rPr>
              <a:t> an </a:t>
            </a:r>
            <a:r>
              <a:rPr lang="en-US" sz="1200" i="1" dirty="0" err="1">
                <a:solidFill>
                  <a:srgbClr val="0000FF"/>
                </a:solidFill>
                <a:latin typeface="Arial"/>
                <a:ea typeface="Arial"/>
                <a:cs typeface="Arial"/>
                <a:sym typeface="Arial"/>
              </a:rPr>
              <a:t>eine</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andere</a:t>
            </a:r>
            <a:r>
              <a:rPr lang="en-US" sz="1200" i="1" dirty="0">
                <a:solidFill>
                  <a:srgbClr val="0000FF"/>
                </a:solidFill>
                <a:latin typeface="Arial"/>
                <a:ea typeface="Arial"/>
                <a:cs typeface="Arial"/>
                <a:sym typeface="Arial"/>
              </a:rPr>
              <a:t> Form des </a:t>
            </a:r>
            <a:r>
              <a:rPr lang="en-US" sz="1200" i="1" dirty="0" err="1">
                <a:solidFill>
                  <a:srgbClr val="0000FF"/>
                </a:solidFill>
                <a:latin typeface="Arial"/>
                <a:ea typeface="Arial"/>
                <a:cs typeface="Arial"/>
                <a:sym typeface="Arial"/>
              </a:rPr>
              <a:t>sekundären</a:t>
            </a:r>
            <a:r>
              <a:rPr lang="en-US" sz="1200" i="1" dirty="0">
                <a:solidFill>
                  <a:srgbClr val="0000FF"/>
                </a:solidFill>
              </a:rPr>
              <a:t> </a:t>
            </a:r>
            <a:r>
              <a:rPr lang="en-US" sz="1200" i="1" dirty="0" err="1">
                <a:solidFill>
                  <a:srgbClr val="0000FF"/>
                </a:solidFill>
              </a:rPr>
              <a:t>offenwinkliges</a:t>
            </a:r>
            <a:r>
              <a:rPr lang="en-US" sz="1200" i="1" dirty="0">
                <a:solidFill>
                  <a:srgbClr val="0000FF"/>
                </a:solidFill>
              </a:rPr>
              <a:t> </a:t>
            </a:r>
            <a:r>
              <a:rPr lang="en-US" sz="1200" i="1" dirty="0" err="1">
                <a:solidFill>
                  <a:srgbClr val="0000FF"/>
                </a:solidFill>
              </a:rPr>
              <a:t>Glaukom</a:t>
            </a:r>
            <a:r>
              <a:rPr lang="en-US" sz="1200" i="1" dirty="0">
                <a:solidFill>
                  <a:srgbClr val="0000FF"/>
                </a:solidFill>
              </a:rPr>
              <a:t> (</a:t>
            </a:r>
            <a:r>
              <a:rPr lang="en-US" sz="1200" i="1" dirty="0">
                <a:solidFill>
                  <a:srgbClr val="0000FF"/>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5"/>
                  </a:ext>
                </a:extLst>
              </a:rPr>
              <a:t>O</a:t>
            </a:r>
            <a:r>
              <a:rPr lang="en-US" sz="1200" i="1" dirty="0">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6"/>
                  </a:ext>
                </a:extLst>
              </a:rPr>
              <a:t>W</a:t>
            </a:r>
            <a:r>
              <a:rPr lang="en-US" sz="1200" i="1" dirty="0">
                <a:solidFill>
                  <a:srgbClr val="0000FF"/>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7"/>
                  </a:ext>
                </a:extLst>
              </a:rPr>
              <a:t>G)</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erinnern</a:t>
            </a:r>
            <a:r>
              <a:rPr lang="en-US" sz="1200" i="1" dirty="0">
                <a:solidFill>
                  <a:srgbClr val="0000FF"/>
                </a:solidFill>
                <a:latin typeface="Arial"/>
                <a:ea typeface="Arial"/>
                <a:cs typeface="Arial"/>
                <a:sym typeface="Arial"/>
              </a:rPr>
              <a:t> – </a:t>
            </a:r>
            <a:r>
              <a:rPr lang="en-US" sz="1200" i="1" dirty="0" err="1">
                <a:solidFill>
                  <a:srgbClr val="0000FF"/>
                </a:solidFill>
                <a:latin typeface="Arial"/>
                <a:ea typeface="Arial"/>
                <a:cs typeface="Arial"/>
                <a:sym typeface="Arial"/>
              </a:rPr>
              <a:t>welche</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ist</a:t>
            </a:r>
            <a:r>
              <a:rPr lang="en-US" sz="1200" i="1" dirty="0">
                <a:solidFill>
                  <a:srgbClr val="0000FF"/>
                </a:solidFill>
                <a:latin typeface="Arial"/>
                <a:ea typeface="Arial"/>
                <a:cs typeface="Arial"/>
                <a:sym typeface="Arial"/>
              </a:rPr>
              <a:t> </a:t>
            </a:r>
            <a:r>
              <a:rPr lang="en-US" sz="1200" i="1" dirty="0" err="1">
                <a:solidFill>
                  <a:srgbClr val="0000FF"/>
                </a:solidFill>
              </a:rPr>
              <a:t>gemeint</a:t>
            </a:r>
            <a:r>
              <a:rPr lang="en-US" sz="1200" i="1" dirty="0">
                <a:solidFill>
                  <a:srgbClr val="0000FF"/>
                </a:solidFill>
                <a:latin typeface="Arial"/>
                <a:ea typeface="Arial"/>
                <a:cs typeface="Arial"/>
                <a:sym typeface="Arial"/>
              </a:rPr>
              <a:t>?</a:t>
            </a:r>
            <a:endParaRPr sz="1600" i="1" dirty="0">
              <a:solidFill>
                <a:srgbClr val="FFFF00"/>
              </a:solidFill>
              <a:latin typeface="Arial"/>
              <a:ea typeface="Arial"/>
              <a:cs typeface="Arial"/>
              <a:sym typeface="Arial"/>
            </a:endParaRPr>
          </a:p>
          <a:p>
            <a:pPr marL="0" marR="0" lvl="0" indent="0" algn="l" rtl="0">
              <a:spcBef>
                <a:spcPts val="0"/>
              </a:spcBef>
              <a:spcAft>
                <a:spcPts val="0"/>
              </a:spcAft>
              <a:buNone/>
            </a:pPr>
            <a:r>
              <a:rPr lang="en-US" sz="1200" b="1" dirty="0" err="1">
                <a:solidFill>
                  <a:srgbClr val="FFFF00"/>
                </a:solidFill>
                <a:latin typeface="Arial"/>
                <a:ea typeface="Arial"/>
                <a:cs typeface="Arial"/>
                <a:sym typeface="Arial"/>
              </a:rPr>
              <a:t>Phakolytisches</a:t>
            </a:r>
            <a:r>
              <a:rPr lang="en-US" sz="1200" b="1" dirty="0">
                <a:solidFill>
                  <a:srgbClr val="FFFF00"/>
                </a:solidFill>
                <a:latin typeface="Arial"/>
                <a:ea typeface="Arial"/>
                <a:cs typeface="Arial"/>
                <a:sym typeface="Arial"/>
              </a:rPr>
              <a:t> </a:t>
            </a:r>
            <a:r>
              <a:rPr lang="en-US" sz="1200" b="1" dirty="0" err="1">
                <a:solidFill>
                  <a:srgbClr val="FFFF00"/>
                </a:solidFill>
                <a:latin typeface="Arial"/>
                <a:ea typeface="Arial"/>
                <a:cs typeface="Arial"/>
                <a:sym typeface="Arial"/>
              </a:rPr>
              <a:t>Glaukom</a:t>
            </a:r>
            <a:endParaRPr dirty="0"/>
          </a:p>
          <a:p>
            <a:pPr marL="0" marR="0" lvl="0" indent="0" algn="l" rtl="0">
              <a:spcBef>
                <a:spcPts val="0"/>
              </a:spcBef>
              <a:spcAft>
                <a:spcPts val="0"/>
              </a:spcAft>
              <a:buNone/>
            </a:pPr>
            <a:endParaRPr sz="1600" dirty="0">
              <a:solidFill>
                <a:srgbClr val="FFFF00"/>
              </a:solidFill>
              <a:latin typeface="Arial"/>
              <a:ea typeface="Arial"/>
              <a:cs typeface="Arial"/>
              <a:sym typeface="Arial"/>
            </a:endParaRPr>
          </a:p>
          <a:p>
            <a:pPr marL="0" marR="0" lvl="0" indent="0" algn="l" rtl="0">
              <a:spcBef>
                <a:spcPts val="0"/>
              </a:spcBef>
              <a:spcAft>
                <a:spcPts val="0"/>
              </a:spcAft>
              <a:buNone/>
            </a:pPr>
            <a:r>
              <a:rPr lang="en-US" sz="1200" i="1" dirty="0">
                <a:solidFill>
                  <a:srgbClr val="FFFF00"/>
                </a:solidFill>
                <a:latin typeface="Arial"/>
                <a:ea typeface="Arial"/>
                <a:cs typeface="Arial"/>
                <a:sym typeface="Arial"/>
              </a:rPr>
              <a:t>Beim </a:t>
            </a:r>
            <a:r>
              <a:rPr lang="en-US" sz="1200" i="1" dirty="0" err="1">
                <a:solidFill>
                  <a:srgbClr val="FFFF00"/>
                </a:solidFill>
                <a:latin typeface="Arial"/>
                <a:ea typeface="Arial"/>
                <a:cs typeface="Arial"/>
                <a:sym typeface="Arial"/>
              </a:rPr>
              <a:t>phakolytischen</a:t>
            </a:r>
            <a:r>
              <a:rPr lang="en-US" sz="1200" i="1" dirty="0">
                <a:solidFill>
                  <a:srgbClr val="FFFF00"/>
                </a:solidFill>
                <a:latin typeface="Arial"/>
                <a:ea typeface="Arial"/>
                <a:cs typeface="Arial"/>
                <a:sym typeface="Arial"/>
              </a:rPr>
              <a:t> </a:t>
            </a:r>
            <a:r>
              <a:rPr lang="en-US" sz="1200" i="1" dirty="0" err="1">
                <a:solidFill>
                  <a:srgbClr val="FFFF00"/>
                </a:solidFill>
                <a:latin typeface="Arial"/>
                <a:ea typeface="Arial"/>
                <a:cs typeface="Arial"/>
                <a:sym typeface="Arial"/>
              </a:rPr>
              <a:t>Glaukom</a:t>
            </a:r>
            <a:r>
              <a:rPr lang="en-US" sz="1200" i="1" dirty="0">
                <a:solidFill>
                  <a:srgbClr val="FFFF00"/>
                </a:solidFill>
                <a:latin typeface="Arial"/>
                <a:ea typeface="Arial"/>
                <a:cs typeface="Arial"/>
                <a:sym typeface="Arial"/>
              </a:rPr>
              <a:t> </a:t>
            </a:r>
            <a:r>
              <a:rPr lang="en-US" sz="1200" i="1" dirty="0" err="1">
                <a:solidFill>
                  <a:srgbClr val="FFFF00"/>
                </a:solidFill>
                <a:latin typeface="Arial"/>
                <a:ea typeface="Arial"/>
                <a:cs typeface="Arial"/>
                <a:sym typeface="Arial"/>
              </a:rPr>
              <a:t>sind</a:t>
            </a:r>
            <a:r>
              <a:rPr lang="en-US" sz="1200" i="1" dirty="0">
                <a:solidFill>
                  <a:srgbClr val="FFFF00"/>
                </a:solidFill>
                <a:latin typeface="Arial"/>
                <a:ea typeface="Arial"/>
                <a:cs typeface="Arial"/>
                <a:sym typeface="Arial"/>
              </a:rPr>
              <a:t> die </a:t>
            </a:r>
            <a:r>
              <a:rPr lang="en-US" sz="1200" i="1" dirty="0" err="1">
                <a:solidFill>
                  <a:srgbClr val="FFFF00"/>
                </a:solidFill>
                <a:latin typeface="Arial"/>
                <a:ea typeface="Arial"/>
                <a:cs typeface="Arial"/>
                <a:sym typeface="Arial"/>
              </a:rPr>
              <a:t>Makrophagen</a:t>
            </a:r>
            <a:r>
              <a:rPr lang="en-US" sz="1200" i="1" dirty="0">
                <a:solidFill>
                  <a:srgbClr val="FFFF00"/>
                </a:solidFill>
                <a:latin typeface="Arial"/>
                <a:ea typeface="Arial"/>
                <a:cs typeface="Arial"/>
                <a:sym typeface="Arial"/>
              </a:rPr>
              <a:t> nicht stark </a:t>
            </a:r>
            <a:r>
              <a:rPr lang="en-US" sz="1200" i="1" dirty="0" err="1">
                <a:solidFill>
                  <a:srgbClr val="FFFF00"/>
                </a:solidFill>
                <a:latin typeface="Arial"/>
                <a:ea typeface="Arial"/>
                <a:cs typeface="Arial"/>
                <a:sym typeface="Arial"/>
              </a:rPr>
              <a:t>mit</a:t>
            </a:r>
            <a:r>
              <a:rPr lang="en-US" sz="1200" i="1" dirty="0">
                <a:solidFill>
                  <a:srgbClr val="FFFF00"/>
                </a:solidFill>
                <a:latin typeface="Arial"/>
                <a:ea typeface="Arial"/>
                <a:cs typeface="Arial"/>
                <a:sym typeface="Arial"/>
              </a:rPr>
              <a:t> </a:t>
            </a:r>
            <a:r>
              <a:rPr lang="en-US" sz="1200" i="1" dirty="0" err="1">
                <a:solidFill>
                  <a:srgbClr val="FFFF00"/>
                </a:solidFill>
                <a:latin typeface="Arial"/>
                <a:ea typeface="Arial"/>
                <a:cs typeface="Arial"/>
                <a:sym typeface="Arial"/>
              </a:rPr>
              <a:t>Hämoglobin</a:t>
            </a:r>
            <a:r>
              <a:rPr lang="en-US" sz="1200" i="1" dirty="0">
                <a:solidFill>
                  <a:srgbClr val="FFFF00"/>
                </a:solidFill>
                <a:latin typeface="Arial"/>
                <a:ea typeface="Arial"/>
                <a:cs typeface="Arial"/>
                <a:sym typeface="Arial"/>
              </a:rPr>
              <a:t> </a:t>
            </a:r>
            <a:r>
              <a:rPr lang="en-US" sz="1200" i="1" dirty="0" err="1">
                <a:solidFill>
                  <a:srgbClr val="FFFF00"/>
                </a:solidFill>
                <a:latin typeface="Arial"/>
                <a:ea typeface="Arial"/>
                <a:cs typeface="Arial"/>
                <a:sym typeface="Arial"/>
              </a:rPr>
              <a:t>beladen</a:t>
            </a:r>
            <a:r>
              <a:rPr lang="en-US" sz="1200" i="1" dirty="0">
                <a:solidFill>
                  <a:srgbClr val="FFFF00"/>
                </a:solidFill>
                <a:latin typeface="Arial"/>
                <a:ea typeface="Arial"/>
                <a:cs typeface="Arial"/>
                <a:sym typeface="Arial"/>
              </a:rPr>
              <a:t>. Mit </a:t>
            </a:r>
            <a:r>
              <a:rPr lang="en-US" sz="1200" i="1" dirty="0" err="1">
                <a:solidFill>
                  <a:srgbClr val="FFFF00"/>
                </a:solidFill>
                <a:latin typeface="Arial"/>
                <a:ea typeface="Arial"/>
                <a:cs typeface="Arial"/>
                <a:sym typeface="Arial"/>
              </a:rPr>
              <a:t>welcher</a:t>
            </a:r>
            <a:r>
              <a:rPr lang="en-US" sz="1200" i="1" dirty="0">
                <a:solidFill>
                  <a:srgbClr val="FFFF00"/>
                </a:solidFill>
                <a:latin typeface="Arial"/>
                <a:ea typeface="Arial"/>
                <a:cs typeface="Arial"/>
                <a:sym typeface="Arial"/>
              </a:rPr>
              <a:t> </a:t>
            </a:r>
            <a:r>
              <a:rPr lang="en-US" sz="1200" i="1" dirty="0" err="1">
                <a:solidFill>
                  <a:srgbClr val="FFFF00"/>
                </a:solidFill>
                <a:latin typeface="Arial"/>
                <a:ea typeface="Arial"/>
                <a:cs typeface="Arial"/>
                <a:sym typeface="Arial"/>
              </a:rPr>
              <a:t>Substanz</a:t>
            </a:r>
            <a:r>
              <a:rPr lang="en-US" sz="1200" i="1" dirty="0">
                <a:solidFill>
                  <a:srgbClr val="FFFF00"/>
                </a:solidFill>
                <a:latin typeface="Arial"/>
                <a:ea typeface="Arial"/>
                <a:cs typeface="Arial"/>
                <a:sym typeface="Arial"/>
              </a:rPr>
              <a:t> </a:t>
            </a:r>
            <a:r>
              <a:rPr lang="en-US" sz="1200" i="1" dirty="0" err="1">
                <a:solidFill>
                  <a:srgbClr val="FFFF00"/>
                </a:solidFill>
                <a:latin typeface="Arial"/>
                <a:ea typeface="Arial"/>
                <a:cs typeface="Arial"/>
                <a:sym typeface="Arial"/>
              </a:rPr>
              <a:t>sind</a:t>
            </a:r>
            <a:r>
              <a:rPr lang="en-US" sz="1200" i="1" dirty="0">
                <a:solidFill>
                  <a:srgbClr val="FFFF00"/>
                </a:solidFill>
                <a:latin typeface="Arial"/>
                <a:ea typeface="Arial"/>
                <a:cs typeface="Arial"/>
                <a:sym typeface="Arial"/>
              </a:rPr>
              <a:t> </a:t>
            </a:r>
            <a:r>
              <a:rPr lang="en-US" sz="1200" i="1" dirty="0" err="1">
                <a:solidFill>
                  <a:srgbClr val="FFFF00"/>
                </a:solidFill>
                <a:latin typeface="Arial"/>
                <a:ea typeface="Arial"/>
                <a:cs typeface="Arial"/>
                <a:sym typeface="Arial"/>
              </a:rPr>
              <a:t>sie</a:t>
            </a:r>
            <a:r>
              <a:rPr lang="en-US" sz="1200" i="1" dirty="0">
                <a:solidFill>
                  <a:srgbClr val="FFFF00"/>
                </a:solidFill>
                <a:latin typeface="Arial"/>
                <a:ea typeface="Arial"/>
                <a:cs typeface="Arial"/>
                <a:sym typeface="Arial"/>
              </a:rPr>
              <a:t> </a:t>
            </a:r>
            <a:r>
              <a:rPr lang="en-US" sz="1200" i="1" dirty="0" err="1">
                <a:solidFill>
                  <a:srgbClr val="FFFF00"/>
                </a:solidFill>
                <a:latin typeface="Arial"/>
                <a:ea typeface="Arial"/>
                <a:cs typeface="Arial"/>
                <a:sym typeface="Arial"/>
              </a:rPr>
              <a:t>stattdessen</a:t>
            </a:r>
            <a:r>
              <a:rPr lang="en-US" sz="1200" i="1" dirty="0">
                <a:solidFill>
                  <a:srgbClr val="FFFF00"/>
                </a:solidFill>
                <a:latin typeface="Arial"/>
                <a:ea typeface="Arial"/>
                <a:cs typeface="Arial"/>
                <a:sym typeface="Arial"/>
              </a:rPr>
              <a:t> </a:t>
            </a:r>
            <a:r>
              <a:rPr lang="en-US" sz="1200" i="1" dirty="0" err="1">
                <a:solidFill>
                  <a:srgbClr val="FFFF00"/>
                </a:solidFill>
                <a:latin typeface="Arial"/>
                <a:ea typeface="Arial"/>
                <a:cs typeface="Arial"/>
                <a:sym typeface="Arial"/>
              </a:rPr>
              <a:t>beladen</a:t>
            </a:r>
            <a:r>
              <a:rPr lang="en-US" sz="1200" i="1" dirty="0">
                <a:solidFill>
                  <a:srgbClr val="FFFF00"/>
                </a:solidFill>
                <a:latin typeface="Arial"/>
                <a:ea typeface="Arial"/>
                <a:cs typeface="Arial"/>
                <a:sym typeface="Arial"/>
              </a:rPr>
              <a:t>?</a:t>
            </a:r>
            <a:endParaRPr dirty="0"/>
          </a:p>
          <a:p>
            <a:pPr marL="0" marR="0" lvl="0" indent="0" algn="l" rtl="0">
              <a:spcBef>
                <a:spcPts val="0"/>
              </a:spcBef>
              <a:spcAft>
                <a:spcPts val="0"/>
              </a:spcAft>
              <a:buNone/>
            </a:pPr>
            <a:r>
              <a:rPr lang="en-US" sz="1200" dirty="0" err="1">
                <a:solidFill>
                  <a:srgbClr val="FFFF00"/>
                </a:solidFill>
                <a:latin typeface="Arial"/>
                <a:ea typeface="Arial"/>
                <a:cs typeface="Arial"/>
                <a:sym typeface="Arial"/>
              </a:rPr>
              <a:t>Denaturierte</a:t>
            </a:r>
            <a:r>
              <a:rPr lang="en-US" sz="1200" dirty="0">
                <a:solidFill>
                  <a:srgbClr val="FFFF00"/>
                </a:solidFill>
                <a:latin typeface="Arial"/>
                <a:ea typeface="Arial"/>
                <a:cs typeface="Arial"/>
                <a:sym typeface="Arial"/>
              </a:rPr>
              <a:t> </a:t>
            </a:r>
            <a:r>
              <a:rPr lang="en-US" sz="1200" dirty="0" err="1">
                <a:solidFill>
                  <a:srgbClr val="FFFF00"/>
                </a:solidFill>
                <a:latin typeface="Arial"/>
                <a:ea typeface="Arial"/>
                <a:cs typeface="Arial"/>
                <a:sym typeface="Arial"/>
              </a:rPr>
              <a:t>Linsenproteine</a:t>
            </a:r>
            <a:endParaRP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60"/>
        <p:cNvGrpSpPr/>
        <p:nvPr/>
      </p:nvGrpSpPr>
      <p:grpSpPr>
        <a:xfrm>
          <a:off x="0" y="0"/>
          <a:ext cx="0" cy="0"/>
          <a:chOff x="0" y="0"/>
          <a:chExt cx="0" cy="0"/>
        </a:xfrm>
      </p:grpSpPr>
      <p:sp>
        <p:nvSpPr>
          <p:cNvPr id="561" name="Google Shape;561;p24"/>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562" name="Google Shape;562;p24"/>
          <p:cNvSpPr txBox="1"/>
          <p:nvPr/>
        </p:nvSpPr>
        <p:spPr>
          <a:xfrm>
            <a:off x="6239438" y="1981200"/>
            <a:ext cx="2454519"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rgbClr val="BFBFBF"/>
                </a:solidFill>
                <a:latin typeface="Arial"/>
                <a:ea typeface="Arial"/>
                <a:cs typeface="Arial"/>
                <a:sym typeface="Arial"/>
              </a:rPr>
              <a:t>Geisterzellglaukom</a:t>
            </a:r>
            <a:endParaRPr/>
          </a:p>
        </p:txBody>
      </p:sp>
      <p:sp>
        <p:nvSpPr>
          <p:cNvPr id="563" name="Google Shape;563;p24"/>
          <p:cNvSpPr txBox="1"/>
          <p:nvPr/>
        </p:nvSpPr>
        <p:spPr>
          <a:xfrm>
            <a:off x="2361390" y="395288"/>
            <a:ext cx="4389471" cy="400110"/>
          </a:xfrm>
          <a:prstGeom prst="rect">
            <a:avLst/>
          </a:prstGeom>
          <a:solidFill>
            <a:srgbClr val="CCFFFF"/>
          </a:solid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FF0000"/>
              </a:buClr>
              <a:buSzPts val="1200"/>
              <a:buFont typeface="Noto Sans Symbols"/>
              <a:buNone/>
            </a:pPr>
            <a:r>
              <a:rPr lang="en-US" sz="1200" b="1">
                <a:solidFill>
                  <a:srgbClr val="FF0000"/>
                </a:solidFill>
                <a:latin typeface="Arial"/>
                <a:ea typeface="Arial"/>
                <a:cs typeface="Arial"/>
                <a:sym typeface="Arial"/>
              </a:rPr>
              <a:t>Glaukom nach intraokularer Blutung</a:t>
            </a:r>
            <a:endParaRPr/>
          </a:p>
        </p:txBody>
      </p:sp>
      <p:sp>
        <p:nvSpPr>
          <p:cNvPr id="564" name="Google Shape;564;p24"/>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24</a:t>
            </a:fld>
            <a:endParaRPr sz="1000">
              <a:solidFill>
                <a:schemeClr val="dk1"/>
              </a:solidFill>
              <a:latin typeface="Arial"/>
              <a:ea typeface="Arial"/>
              <a:cs typeface="Arial"/>
              <a:sym typeface="Arial"/>
            </a:endParaRPr>
          </a:p>
        </p:txBody>
      </p:sp>
      <p:sp>
        <p:nvSpPr>
          <p:cNvPr id="565" name="Google Shape;565;p24"/>
          <p:cNvSpPr txBox="1"/>
          <p:nvPr/>
        </p:nvSpPr>
        <p:spPr>
          <a:xfrm>
            <a:off x="3674286" y="1981200"/>
            <a:ext cx="2428871"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rgbClr val="BFBFBF"/>
                </a:solidFill>
                <a:latin typeface="Arial"/>
                <a:ea typeface="Arial"/>
                <a:cs typeface="Arial"/>
                <a:sym typeface="Arial"/>
              </a:rPr>
              <a:t>Hämolytisches Glaukom</a:t>
            </a:r>
            <a:endParaRPr/>
          </a:p>
        </p:txBody>
      </p:sp>
      <p:sp>
        <p:nvSpPr>
          <p:cNvPr id="566" name="Google Shape;566;p24"/>
          <p:cNvSpPr txBox="1"/>
          <p:nvPr/>
        </p:nvSpPr>
        <p:spPr>
          <a:xfrm>
            <a:off x="304800" y="1981200"/>
            <a:ext cx="3147000" cy="2103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2"/>
              </a:buClr>
              <a:buSzPts val="840"/>
              <a:buFont typeface="Noto Sans Symbols"/>
              <a:buNone/>
            </a:pPr>
            <a:r>
              <a:rPr lang="en-US" sz="1200" u="sng">
                <a:solidFill>
                  <a:srgbClr val="BFBFBF"/>
                </a:solidFill>
                <a:latin typeface="Arial"/>
                <a:ea typeface="Arial"/>
                <a:cs typeface="Arial"/>
                <a:sym typeface="Arial"/>
              </a:rPr>
              <a:t>Glaukom als Folge eines Hyph</a:t>
            </a:r>
            <a:r>
              <a:rPr lang="en-US" sz="1200" u="sng">
                <a:solidFill>
                  <a:srgbClr val="BFBFBF"/>
                </a:solidFill>
              </a:rPr>
              <a:t>ä</a:t>
            </a:r>
            <a:r>
              <a:rPr lang="en-US" sz="1200" u="sng">
                <a:solidFill>
                  <a:srgbClr val="BFBFBF"/>
                </a:solidFill>
                <a:latin typeface="Arial"/>
                <a:ea typeface="Arial"/>
                <a:cs typeface="Arial"/>
                <a:sym typeface="Arial"/>
              </a:rPr>
              <a:t>mas</a:t>
            </a:r>
            <a:endParaRPr sz="1800" u="sng">
              <a:solidFill>
                <a:srgbClr val="BFBFBF"/>
              </a:solidFill>
              <a:latin typeface="Arial"/>
              <a:ea typeface="Arial"/>
              <a:cs typeface="Arial"/>
              <a:sym typeface="Arial"/>
            </a:endParaRPr>
          </a:p>
        </p:txBody>
      </p:sp>
      <p:sp>
        <p:nvSpPr>
          <p:cNvPr id="567" name="Google Shape;567;p24"/>
          <p:cNvSpPr txBox="1"/>
          <p:nvPr/>
        </p:nvSpPr>
        <p:spPr>
          <a:xfrm>
            <a:off x="920750" y="2681288"/>
            <a:ext cx="1974900" cy="3951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Folgt </a:t>
            </a:r>
            <a:r>
              <a:rPr lang="en-US" sz="1200">
                <a:solidFill>
                  <a:srgbClr val="BFBFBF"/>
                </a:solidFill>
              </a:rPr>
              <a:t>auf</a:t>
            </a:r>
            <a:r>
              <a:rPr lang="en-US" sz="1200" b="1" i="1">
                <a:solidFill>
                  <a:srgbClr val="BFBFBF"/>
                </a:solidFill>
                <a:latin typeface="Arial"/>
                <a:ea typeface="Arial"/>
                <a:cs typeface="Arial"/>
                <a:sym typeface="Arial"/>
              </a:rPr>
              <a:t> </a:t>
            </a:r>
            <a:r>
              <a:rPr lang="en-US" sz="1200">
                <a:solidFill>
                  <a:srgbClr val="BFBFBF"/>
                </a:solidFill>
                <a:latin typeface="Arial"/>
                <a:ea typeface="Arial"/>
                <a:cs typeface="Arial"/>
                <a:sym typeface="Arial"/>
              </a:rPr>
              <a:t>eine </a:t>
            </a:r>
            <a:r>
              <a:rPr lang="en-US" sz="1200" b="1" i="1">
                <a:solidFill>
                  <a:srgbClr val="BFBFBF"/>
                </a:solidFill>
              </a:rPr>
              <a:t>Vorderkammerblutung</a:t>
            </a:r>
            <a:endParaRPr b="1" i="1"/>
          </a:p>
        </p:txBody>
      </p:sp>
      <p:cxnSp>
        <p:nvCxnSpPr>
          <p:cNvPr id="568" name="Google Shape;568;p24"/>
          <p:cNvCxnSpPr/>
          <p:nvPr/>
        </p:nvCxnSpPr>
        <p:spPr>
          <a:xfrm rot="10800000">
            <a:off x="1892300" y="2286000"/>
            <a:ext cx="0" cy="381000"/>
          </a:xfrm>
          <a:prstGeom prst="straightConnector1">
            <a:avLst/>
          </a:prstGeom>
          <a:noFill/>
          <a:ln w="9525" cap="flat" cmpd="sng">
            <a:solidFill>
              <a:srgbClr val="BFBFBF"/>
            </a:solidFill>
            <a:prstDash val="solid"/>
            <a:round/>
            <a:headEnd type="none" w="med" len="med"/>
            <a:tailEnd type="triangle" w="med" len="med"/>
          </a:ln>
        </p:spPr>
      </p:cxnSp>
      <p:sp>
        <p:nvSpPr>
          <p:cNvPr id="569" name="Google Shape;569;p24"/>
          <p:cNvSpPr txBox="1"/>
          <p:nvPr/>
        </p:nvSpPr>
        <p:spPr>
          <a:xfrm>
            <a:off x="3581400" y="2995613"/>
            <a:ext cx="2564400" cy="7644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TM verstopft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    mit…              </a:t>
            </a:r>
            <a:endParaRPr/>
          </a:p>
          <a:p>
            <a:pPr marL="0" marR="0" lvl="0" indent="0" algn="ctr" rtl="0">
              <a:spcBef>
                <a:spcPts val="0"/>
              </a:spcBef>
              <a:spcAft>
                <a:spcPts val="0"/>
              </a:spcAft>
              <a:buClr>
                <a:srgbClr val="0000FF"/>
              </a:buClr>
              <a:buSzPts val="1200"/>
              <a:buFont typeface="Noto Sans Symbols"/>
              <a:buNone/>
            </a:pPr>
            <a:r>
              <a:rPr lang="en-US" sz="1200" b="1" i="1">
                <a:solidFill>
                  <a:srgbClr val="0000FF"/>
                </a:solidFill>
              </a:rPr>
              <a:t>h</a:t>
            </a:r>
            <a:r>
              <a:rPr lang="en-US" sz="1200" b="1" i="1">
                <a:solidFill>
                  <a:srgbClr val="0000FF"/>
                </a:solidFill>
                <a:latin typeface="Arial"/>
                <a:ea typeface="Arial"/>
                <a:cs typeface="Arial"/>
                <a:sym typeface="Arial"/>
              </a:rPr>
              <a:t>ämoglobinbeladenen Makrophagen</a:t>
            </a:r>
            <a:endParaRPr/>
          </a:p>
        </p:txBody>
      </p:sp>
      <p:sp>
        <p:nvSpPr>
          <p:cNvPr id="570" name="Google Shape;570;p24"/>
          <p:cNvSpPr txBox="1"/>
          <p:nvPr/>
        </p:nvSpPr>
        <p:spPr>
          <a:xfrm>
            <a:off x="6425127" y="2995613"/>
            <a:ext cx="2109273" cy="830997"/>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TM verstopft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    mit…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degenerierten Erythrozyten</a:t>
            </a:r>
            <a:endParaRPr/>
          </a:p>
        </p:txBody>
      </p:sp>
      <p:cxnSp>
        <p:nvCxnSpPr>
          <p:cNvPr id="571" name="Google Shape;571;p24"/>
          <p:cNvCxnSpPr/>
          <p:nvPr/>
        </p:nvCxnSpPr>
        <p:spPr>
          <a:xfrm rot="10800000">
            <a:off x="4876800" y="2438400"/>
            <a:ext cx="0" cy="533400"/>
          </a:xfrm>
          <a:prstGeom prst="straightConnector1">
            <a:avLst/>
          </a:prstGeom>
          <a:noFill/>
          <a:ln w="9525" cap="flat" cmpd="sng">
            <a:solidFill>
              <a:srgbClr val="BFBFBF"/>
            </a:solidFill>
            <a:prstDash val="solid"/>
            <a:round/>
            <a:headEnd type="triangle" w="med" len="med"/>
            <a:tailEnd type="none" w="sm" len="sm"/>
          </a:ln>
        </p:spPr>
      </p:cxnSp>
      <p:cxnSp>
        <p:nvCxnSpPr>
          <p:cNvPr id="572" name="Google Shape;572;p24"/>
          <p:cNvCxnSpPr/>
          <p:nvPr/>
        </p:nvCxnSpPr>
        <p:spPr>
          <a:xfrm rot="10800000">
            <a:off x="7467600" y="2438400"/>
            <a:ext cx="0" cy="533400"/>
          </a:xfrm>
          <a:prstGeom prst="straightConnector1">
            <a:avLst/>
          </a:prstGeom>
          <a:noFill/>
          <a:ln w="9525" cap="flat" cmpd="sng">
            <a:solidFill>
              <a:srgbClr val="BFBFBF"/>
            </a:solidFill>
            <a:prstDash val="solid"/>
            <a:round/>
            <a:headEnd type="triangle" w="med" len="med"/>
            <a:tailEnd type="none" w="sm" len="sm"/>
          </a:ln>
        </p:spPr>
      </p:cxnSp>
      <p:sp>
        <p:nvSpPr>
          <p:cNvPr id="573" name="Google Shape;573;p24"/>
          <p:cNvSpPr/>
          <p:nvPr/>
        </p:nvSpPr>
        <p:spPr>
          <a:xfrm>
            <a:off x="3563021" y="3322493"/>
            <a:ext cx="2651400" cy="5739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74" name="Google Shape;574;p24"/>
          <p:cNvSpPr txBox="1"/>
          <p:nvPr/>
        </p:nvSpPr>
        <p:spPr>
          <a:xfrm>
            <a:off x="609600" y="4035705"/>
            <a:ext cx="8386800" cy="11340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BFBFBF"/>
                </a:solidFill>
              </a:rPr>
              <a:t>Was hat es mit den Makrophagen auf sich? Welche Rolle spielen sie in diesem Zusammenhang?</a:t>
            </a:r>
            <a:endParaRPr>
              <a:solidFill>
                <a:srgbClr val="BFBFBF"/>
              </a:solidFill>
            </a:endParaRPr>
          </a:p>
          <a:p>
            <a:pPr marL="0" lvl="0" indent="0" algn="l" rtl="0">
              <a:spcBef>
                <a:spcPts val="0"/>
              </a:spcBef>
              <a:spcAft>
                <a:spcPts val="0"/>
              </a:spcAft>
              <a:buClr>
                <a:schemeClr val="dk1"/>
              </a:buClr>
              <a:buFont typeface="Arial"/>
              <a:buNone/>
            </a:pPr>
            <a:r>
              <a:rPr lang="en-US" sz="1200">
                <a:solidFill>
                  <a:srgbClr val="BFBFBF"/>
                </a:solidFill>
              </a:rPr>
              <a:t>Bei einer Glaskörperblutung beginnen die Erythrozyten nach etwa ein bis zwei Wochen zu degenerieren. Die Degeneration dieser Zellen führt zur Rekrutierung von Makrophagen, welche die zerfallenden Erythrozyten sowie freigesetzte </a:t>
            </a:r>
            <a:r>
              <a:rPr lang="en-US" sz="1200" b="1">
                <a:solidFill>
                  <a:srgbClr val="0000FF"/>
                </a:solidFill>
              </a:rPr>
              <a:t>Hämoglobinabbauprodukte</a:t>
            </a:r>
            <a:r>
              <a:rPr lang="en-US" sz="1200">
                <a:solidFill>
                  <a:srgbClr val="BFBFBF"/>
                </a:solidFill>
              </a:rPr>
              <a:t> phagozytieren. Diese mit Hämoglobinglobuli und weiteren Erythrozytenfragmenten beladenen Makrophagen wandern in die Vorderkammer und schließlich in den Kammerwinkel ein.</a:t>
            </a:r>
            <a:endParaRPr sz="1200" i="1">
              <a:solidFill>
                <a:srgbClr val="BFBFBF"/>
              </a:solidFill>
            </a:endParaRPr>
          </a:p>
          <a:p>
            <a:pPr marL="0" marR="0" lvl="0" indent="0" algn="l" rtl="0">
              <a:spcBef>
                <a:spcPts val="0"/>
              </a:spcBef>
              <a:spcAft>
                <a:spcPts val="0"/>
              </a:spcAft>
              <a:buNone/>
            </a:pPr>
            <a:endParaRPr sz="1200" i="1">
              <a:solidFill>
                <a:srgbClr val="BFBFBF"/>
              </a:solidFill>
            </a:endParaRPr>
          </a:p>
        </p:txBody>
      </p:sp>
      <p:sp>
        <p:nvSpPr>
          <p:cNvPr id="575" name="Google Shape;575;p24"/>
          <p:cNvSpPr txBox="1"/>
          <p:nvPr/>
        </p:nvSpPr>
        <p:spPr>
          <a:xfrm>
            <a:off x="2502762" y="4595336"/>
            <a:ext cx="3452676" cy="738664"/>
          </a:xfrm>
          <a:prstGeom prst="rect">
            <a:avLst/>
          </a:prstGeom>
          <a:solidFill>
            <a:srgbClr val="FEFF83"/>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A5A5A5"/>
                </a:solidFill>
                <a:latin typeface="Arial"/>
                <a:ea typeface="Arial"/>
                <a:cs typeface="Arial"/>
                <a:sym typeface="Arial"/>
              </a:rPr>
              <a:t>Unter welchem namensgebenden Begriff sind „Kügelchen aus degeneriertem Hämoglobin“ bekannt?</a:t>
            </a:r>
            <a:endParaRPr/>
          </a:p>
          <a:p>
            <a:pPr marL="0" marR="0" lvl="0" indent="0" algn="l" rtl="0">
              <a:spcBef>
                <a:spcPts val="0"/>
              </a:spcBef>
              <a:spcAft>
                <a:spcPts val="0"/>
              </a:spcAft>
              <a:buNone/>
            </a:pPr>
            <a:r>
              <a:rPr lang="en-US" sz="1200" b="1">
                <a:solidFill>
                  <a:srgbClr val="A5A5A5"/>
                </a:solidFill>
                <a:latin typeface="Arial"/>
                <a:ea typeface="Arial"/>
                <a:cs typeface="Arial"/>
                <a:sym typeface="Arial"/>
              </a:rPr>
              <a:t>Heinz-Körper</a:t>
            </a:r>
            <a:endParaRPr/>
          </a:p>
        </p:txBody>
      </p:sp>
      <p:sp>
        <p:nvSpPr>
          <p:cNvPr id="576" name="Google Shape;576;p24"/>
          <p:cNvSpPr/>
          <p:nvPr/>
        </p:nvSpPr>
        <p:spPr>
          <a:xfrm>
            <a:off x="5867400" y="4656973"/>
            <a:ext cx="3209069" cy="573823"/>
          </a:xfrm>
          <a:prstGeom prst="ellipse">
            <a:avLst/>
          </a:prstGeom>
          <a:noFill/>
          <a:ln w="25400"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77" name="Google Shape;577;p24"/>
          <p:cNvSpPr/>
          <p:nvPr/>
        </p:nvSpPr>
        <p:spPr>
          <a:xfrm>
            <a:off x="2438400" y="4953000"/>
            <a:ext cx="1371600" cy="415479"/>
          </a:xfrm>
          <a:prstGeom prst="ellipse">
            <a:avLst/>
          </a:prstGeom>
          <a:noFill/>
          <a:ln w="25400" cap="flat" cmpd="sng">
            <a:solidFill>
              <a:srgbClr val="A5A5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78" name="Google Shape;578;p24"/>
          <p:cNvSpPr txBox="1"/>
          <p:nvPr/>
        </p:nvSpPr>
        <p:spPr>
          <a:xfrm>
            <a:off x="576312" y="5478214"/>
            <a:ext cx="5595900" cy="1134000"/>
          </a:xfrm>
          <a:prstGeom prst="rect">
            <a:avLst/>
          </a:prstGeom>
          <a:solidFill>
            <a:srgbClr val="0070C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a:solidFill>
                  <a:srgbClr val="A5A5A5"/>
                </a:solidFill>
              </a:rPr>
              <a:t>Heinz-Körperchen“? Das BCSC-Glaukom-Buch erwähnt diesen Begriff überhaupt nicht. Warum fügst du Details hinzu, die für diesen Lerninhalt </a:t>
            </a:r>
            <a:r>
              <a:rPr lang="en-US" sz="1200">
                <a:solidFill>
                  <a:srgbClr val="A5A5A5"/>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8"/>
                  </a:ext>
                </a:extLst>
              </a:rPr>
              <a:t>nicht</a:t>
            </a:r>
            <a:r>
              <a:rPr lang="en-US" sz="1200">
                <a:solidFill>
                  <a:srgbClr val="A5A5A5"/>
                </a:solidFill>
              </a:rPr>
              <a:t> relevant sind?</a:t>
            </a:r>
            <a:endParaRPr>
              <a:solidFill>
                <a:srgbClr val="A5A5A5"/>
              </a:solidFill>
            </a:endParaRPr>
          </a:p>
          <a:p>
            <a:pPr marL="0" lvl="0" indent="0" algn="l" rtl="0">
              <a:spcBef>
                <a:spcPts val="0"/>
              </a:spcBef>
              <a:spcAft>
                <a:spcPts val="0"/>
              </a:spcAft>
              <a:buClr>
                <a:schemeClr val="dk1"/>
              </a:buClr>
              <a:buFont typeface="Arial"/>
              <a:buNone/>
            </a:pPr>
            <a:r>
              <a:rPr lang="en-US" sz="1200">
                <a:solidFill>
                  <a:srgbClr val="A5A5A5"/>
                </a:solidFill>
              </a:rPr>
              <a:t>Keine Sorge, ich würde Sie nicht mit unnötigen Details quälen – das Pathologie-</a:t>
            </a:r>
            <a:r>
              <a:rPr lang="en-US" sz="1200">
                <a:solidFill>
                  <a:srgbClr val="A5A5A5"/>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9"/>
                  </a:ext>
                </a:extLst>
              </a:rPr>
              <a:t>Buch</a:t>
            </a:r>
            <a:r>
              <a:rPr lang="en-US" sz="1200">
                <a:solidFill>
                  <a:srgbClr val="A5A5A5"/>
                </a:solidFill>
              </a:rPr>
              <a:t> erwähnt Heinz-Körperchen im Zusammenhang mit dem hämolytischen Glaukom und dem Geisterzellglaukom, deshalb können sie durchaus Stoff für das </a:t>
            </a:r>
            <a:r>
              <a:rPr lang="en-US" sz="1200">
                <a:solidFill>
                  <a:srgbClr val="A5A5A5"/>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0"/>
                  </a:ext>
                </a:extLst>
              </a:rPr>
              <a:t>OKAP</a:t>
            </a:r>
            <a:r>
              <a:rPr lang="en-US" sz="1200">
                <a:solidFill>
                  <a:srgbClr val="A5A5A5"/>
                </a:solidFill>
              </a:rPr>
              <a:t> sein.</a:t>
            </a:r>
            <a:endParaRPr sz="1200">
              <a:solidFill>
                <a:srgbClr val="A5A5A5"/>
              </a:solidFill>
            </a:endParaRPr>
          </a:p>
        </p:txBody>
      </p:sp>
      <p:sp>
        <p:nvSpPr>
          <p:cNvPr id="579" name="Google Shape;579;p24"/>
          <p:cNvSpPr/>
          <p:nvPr/>
        </p:nvSpPr>
        <p:spPr>
          <a:xfrm>
            <a:off x="3505200" y="1219200"/>
            <a:ext cx="76200" cy="2178050"/>
          </a:xfrm>
          <a:prstGeom prst="rect">
            <a:avLst/>
          </a:prstGeom>
          <a:solidFill>
            <a:srgbClr val="BFBFBF"/>
          </a:solidFill>
          <a:ln w="25400" cap="flat" cmpd="sng">
            <a:solidFill>
              <a:srgbClr val="A5A5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80" name="Google Shape;580;p24"/>
          <p:cNvSpPr txBox="1"/>
          <p:nvPr/>
        </p:nvSpPr>
        <p:spPr>
          <a:xfrm>
            <a:off x="304800" y="4247107"/>
            <a:ext cx="6858000" cy="1380300"/>
          </a:xfrm>
          <a:prstGeom prst="rect">
            <a:avLst/>
          </a:prstGeom>
          <a:solidFill>
            <a:srgbClr val="FFFF0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0000FF"/>
                </a:solidFill>
              </a:rPr>
              <a:t>„Makrophagen, die das TM verstopfen“ sollten an eine andere Form des sekundären </a:t>
            </a:r>
            <a:r>
              <a:rPr lang="en-US" sz="1200" i="1">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1"/>
                  </a:ext>
                </a:extLst>
              </a:rPr>
              <a:t>OWG</a:t>
            </a:r>
            <a:r>
              <a:rPr lang="en-US" sz="1200" i="1">
                <a:solidFill>
                  <a:srgbClr val="0000FF"/>
                </a:solidFill>
              </a:rPr>
              <a:t> erinnern – welche ist gemeint?</a:t>
            </a:r>
            <a:endParaRPr/>
          </a:p>
          <a:p>
            <a:pPr marL="0" marR="0" lvl="0" indent="0" algn="l" rtl="0">
              <a:spcBef>
                <a:spcPts val="0"/>
              </a:spcBef>
              <a:spcAft>
                <a:spcPts val="0"/>
              </a:spcAft>
              <a:buNone/>
            </a:pPr>
            <a:r>
              <a:rPr lang="en-US" sz="1200" b="1">
                <a:solidFill>
                  <a:srgbClr val="0000FF"/>
                </a:solidFill>
                <a:latin typeface="Arial"/>
                <a:ea typeface="Arial"/>
                <a:cs typeface="Arial"/>
                <a:sym typeface="Arial"/>
              </a:rPr>
              <a:t>Phakolytisches Glaukom</a:t>
            </a:r>
            <a:endParaRPr sz="1600" b="1">
              <a:solidFill>
                <a:srgbClr val="FFFF00"/>
              </a:solidFill>
              <a:latin typeface="Arial"/>
              <a:ea typeface="Arial"/>
              <a:cs typeface="Arial"/>
              <a:sym typeface="Arial"/>
            </a:endParaRPr>
          </a:p>
          <a:p>
            <a:pPr marL="0" marR="0" lvl="0" indent="0" algn="l" rtl="0">
              <a:spcBef>
                <a:spcPts val="0"/>
              </a:spcBef>
              <a:spcAft>
                <a:spcPts val="0"/>
              </a:spcAft>
              <a:buNone/>
            </a:pPr>
            <a:endParaRPr sz="1600">
              <a:solidFill>
                <a:srgbClr val="FFFF00"/>
              </a:solidFill>
              <a:latin typeface="Arial"/>
              <a:ea typeface="Arial"/>
              <a:cs typeface="Arial"/>
              <a:sym typeface="Arial"/>
            </a:endParaRPr>
          </a:p>
          <a:p>
            <a:pPr marL="0" marR="0" lvl="0" indent="0" algn="l" rtl="0">
              <a:spcBef>
                <a:spcPts val="0"/>
              </a:spcBef>
              <a:spcAft>
                <a:spcPts val="0"/>
              </a:spcAft>
              <a:buNone/>
            </a:pPr>
            <a:r>
              <a:rPr lang="en-US" sz="1200" i="1">
                <a:solidFill>
                  <a:srgbClr val="FFFF00"/>
                </a:solidFill>
                <a:latin typeface="Arial"/>
                <a:ea typeface="Arial"/>
                <a:cs typeface="Arial"/>
                <a:sym typeface="Arial"/>
              </a:rPr>
              <a:t>Beim phakolytischen Glaukom sind die Makrophagen nicht stark mit Hämoglobin beladen. Mit welcher Substanz sind sie stattdessen beladen?</a:t>
            </a:r>
            <a:endParaRPr/>
          </a:p>
          <a:p>
            <a:pPr marL="0" marR="0" lvl="0" indent="0" algn="l" rtl="0">
              <a:spcBef>
                <a:spcPts val="0"/>
              </a:spcBef>
              <a:spcAft>
                <a:spcPts val="0"/>
              </a:spcAft>
              <a:buNone/>
            </a:pPr>
            <a:r>
              <a:rPr lang="en-US" sz="1200">
                <a:solidFill>
                  <a:srgbClr val="FFFF00"/>
                </a:solidFill>
                <a:latin typeface="Arial"/>
                <a:ea typeface="Arial"/>
                <a:cs typeface="Arial"/>
                <a:sym typeface="Arial"/>
              </a:rPr>
              <a:t>Denaturierte Linsenproteine</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84"/>
        <p:cNvGrpSpPr/>
        <p:nvPr/>
      </p:nvGrpSpPr>
      <p:grpSpPr>
        <a:xfrm>
          <a:off x="0" y="0"/>
          <a:ext cx="0" cy="0"/>
          <a:chOff x="0" y="0"/>
          <a:chExt cx="0" cy="0"/>
        </a:xfrm>
      </p:grpSpPr>
      <p:sp>
        <p:nvSpPr>
          <p:cNvPr id="585" name="Google Shape;585;p25"/>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586" name="Google Shape;586;p25"/>
          <p:cNvSpPr txBox="1"/>
          <p:nvPr/>
        </p:nvSpPr>
        <p:spPr>
          <a:xfrm>
            <a:off x="6239438" y="1981200"/>
            <a:ext cx="2454519"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rgbClr val="BFBFBF"/>
                </a:solidFill>
                <a:latin typeface="Arial"/>
                <a:ea typeface="Arial"/>
                <a:cs typeface="Arial"/>
                <a:sym typeface="Arial"/>
              </a:rPr>
              <a:t>Geisterzellglaukom</a:t>
            </a:r>
            <a:endParaRPr/>
          </a:p>
        </p:txBody>
      </p:sp>
      <p:sp>
        <p:nvSpPr>
          <p:cNvPr id="587" name="Google Shape;587;p25"/>
          <p:cNvSpPr txBox="1"/>
          <p:nvPr/>
        </p:nvSpPr>
        <p:spPr>
          <a:xfrm>
            <a:off x="2361390" y="395288"/>
            <a:ext cx="4389471" cy="400110"/>
          </a:xfrm>
          <a:prstGeom prst="rect">
            <a:avLst/>
          </a:prstGeom>
          <a:solidFill>
            <a:srgbClr val="CCFFFF"/>
          </a:solid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FF0000"/>
              </a:buClr>
              <a:buSzPts val="1200"/>
              <a:buFont typeface="Noto Sans Symbols"/>
              <a:buNone/>
            </a:pPr>
            <a:r>
              <a:rPr lang="en-US" sz="1200" b="1">
                <a:solidFill>
                  <a:srgbClr val="FF0000"/>
                </a:solidFill>
                <a:latin typeface="Arial"/>
                <a:ea typeface="Arial"/>
                <a:cs typeface="Arial"/>
                <a:sym typeface="Arial"/>
              </a:rPr>
              <a:t>Glaukom nach intraokularer Blutung</a:t>
            </a:r>
            <a:endParaRPr/>
          </a:p>
        </p:txBody>
      </p:sp>
      <p:sp>
        <p:nvSpPr>
          <p:cNvPr id="588" name="Google Shape;588;p25"/>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25</a:t>
            </a:fld>
            <a:endParaRPr sz="1000">
              <a:solidFill>
                <a:schemeClr val="dk1"/>
              </a:solidFill>
              <a:latin typeface="Arial"/>
              <a:ea typeface="Arial"/>
              <a:cs typeface="Arial"/>
              <a:sym typeface="Arial"/>
            </a:endParaRPr>
          </a:p>
        </p:txBody>
      </p:sp>
      <p:sp>
        <p:nvSpPr>
          <p:cNvPr id="589" name="Google Shape;589;p25"/>
          <p:cNvSpPr txBox="1"/>
          <p:nvPr/>
        </p:nvSpPr>
        <p:spPr>
          <a:xfrm>
            <a:off x="3674286" y="1981200"/>
            <a:ext cx="2428871"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rgbClr val="BFBFBF"/>
                </a:solidFill>
                <a:latin typeface="Arial"/>
                <a:ea typeface="Arial"/>
                <a:cs typeface="Arial"/>
                <a:sym typeface="Arial"/>
              </a:rPr>
              <a:t>Hämolytisches Glaukom</a:t>
            </a:r>
            <a:endParaRPr/>
          </a:p>
        </p:txBody>
      </p:sp>
      <p:sp>
        <p:nvSpPr>
          <p:cNvPr id="590" name="Google Shape;590;p25"/>
          <p:cNvSpPr txBox="1"/>
          <p:nvPr/>
        </p:nvSpPr>
        <p:spPr>
          <a:xfrm>
            <a:off x="304800" y="1981200"/>
            <a:ext cx="3147000" cy="2103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2"/>
              </a:buClr>
              <a:buSzPts val="840"/>
              <a:buFont typeface="Noto Sans Symbols"/>
              <a:buNone/>
            </a:pPr>
            <a:r>
              <a:rPr lang="en-US" sz="1200" u="sng">
                <a:solidFill>
                  <a:srgbClr val="BFBFBF"/>
                </a:solidFill>
                <a:latin typeface="Arial"/>
                <a:ea typeface="Arial"/>
                <a:cs typeface="Arial"/>
                <a:sym typeface="Arial"/>
              </a:rPr>
              <a:t>Glaukom als Folge eines Hyph</a:t>
            </a:r>
            <a:r>
              <a:rPr lang="en-US" sz="1200" u="sng">
                <a:solidFill>
                  <a:srgbClr val="BFBFBF"/>
                </a:solidFill>
              </a:rPr>
              <a:t>ä</a:t>
            </a:r>
            <a:r>
              <a:rPr lang="en-US" sz="1200" u="sng">
                <a:solidFill>
                  <a:srgbClr val="BFBFBF"/>
                </a:solidFill>
                <a:latin typeface="Arial"/>
                <a:ea typeface="Arial"/>
                <a:cs typeface="Arial"/>
                <a:sym typeface="Arial"/>
              </a:rPr>
              <a:t>mas</a:t>
            </a:r>
            <a:endParaRPr sz="1800" u="sng">
              <a:solidFill>
                <a:srgbClr val="BFBFBF"/>
              </a:solidFill>
              <a:latin typeface="Arial"/>
              <a:ea typeface="Arial"/>
              <a:cs typeface="Arial"/>
              <a:sym typeface="Arial"/>
            </a:endParaRPr>
          </a:p>
        </p:txBody>
      </p:sp>
      <p:sp>
        <p:nvSpPr>
          <p:cNvPr id="591" name="Google Shape;591;p25"/>
          <p:cNvSpPr txBox="1"/>
          <p:nvPr/>
        </p:nvSpPr>
        <p:spPr>
          <a:xfrm>
            <a:off x="920750" y="2681288"/>
            <a:ext cx="1974900" cy="3951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Folgt </a:t>
            </a:r>
            <a:r>
              <a:rPr lang="en-US" sz="1200">
                <a:solidFill>
                  <a:srgbClr val="BFBFBF"/>
                </a:solidFill>
              </a:rPr>
              <a:t>auf</a:t>
            </a:r>
            <a:r>
              <a:rPr lang="en-US" sz="1200" b="1" i="1">
                <a:solidFill>
                  <a:srgbClr val="BFBFBF"/>
                </a:solidFill>
                <a:latin typeface="Arial"/>
                <a:ea typeface="Arial"/>
                <a:cs typeface="Arial"/>
                <a:sym typeface="Arial"/>
              </a:rPr>
              <a:t> </a:t>
            </a:r>
            <a:r>
              <a:rPr lang="en-US" sz="1200">
                <a:solidFill>
                  <a:srgbClr val="BFBFBF"/>
                </a:solidFill>
                <a:latin typeface="Arial"/>
                <a:ea typeface="Arial"/>
                <a:cs typeface="Arial"/>
                <a:sym typeface="Arial"/>
              </a:rPr>
              <a:t>eine </a:t>
            </a:r>
            <a:r>
              <a:rPr lang="en-US" sz="1200" b="1" i="1">
                <a:solidFill>
                  <a:srgbClr val="BFBFBF"/>
                </a:solidFill>
              </a:rPr>
              <a:t>Vorderkammerblutung</a:t>
            </a:r>
            <a:endParaRPr b="1" i="1"/>
          </a:p>
        </p:txBody>
      </p:sp>
      <p:cxnSp>
        <p:nvCxnSpPr>
          <p:cNvPr id="592" name="Google Shape;592;p25"/>
          <p:cNvCxnSpPr/>
          <p:nvPr/>
        </p:nvCxnSpPr>
        <p:spPr>
          <a:xfrm rot="10800000">
            <a:off x="1892300" y="2286000"/>
            <a:ext cx="0" cy="381000"/>
          </a:xfrm>
          <a:prstGeom prst="straightConnector1">
            <a:avLst/>
          </a:prstGeom>
          <a:noFill/>
          <a:ln w="9525" cap="flat" cmpd="sng">
            <a:solidFill>
              <a:srgbClr val="BFBFBF"/>
            </a:solidFill>
            <a:prstDash val="solid"/>
            <a:round/>
            <a:headEnd type="none" w="med" len="med"/>
            <a:tailEnd type="triangle" w="med" len="med"/>
          </a:ln>
        </p:spPr>
      </p:cxnSp>
      <p:sp>
        <p:nvSpPr>
          <p:cNvPr id="593" name="Google Shape;593;p25"/>
          <p:cNvSpPr txBox="1"/>
          <p:nvPr/>
        </p:nvSpPr>
        <p:spPr>
          <a:xfrm>
            <a:off x="3581400" y="2995613"/>
            <a:ext cx="2564400" cy="5799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TM verstopft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    mit…              </a:t>
            </a:r>
            <a:endParaRPr/>
          </a:p>
          <a:p>
            <a:pPr marL="0" marR="0" lvl="0" indent="0" algn="ctr" rtl="0">
              <a:spcBef>
                <a:spcPts val="0"/>
              </a:spcBef>
              <a:spcAft>
                <a:spcPts val="0"/>
              </a:spcAft>
              <a:buClr>
                <a:srgbClr val="0000FF"/>
              </a:buClr>
              <a:buSzPts val="1200"/>
              <a:buFont typeface="Noto Sans Symbols"/>
              <a:buNone/>
            </a:pPr>
            <a:r>
              <a:rPr lang="en-US" sz="1200" b="1" i="1">
                <a:solidFill>
                  <a:srgbClr val="0000FF"/>
                </a:solidFill>
                <a:latin typeface="Arial"/>
                <a:ea typeface="Arial"/>
                <a:cs typeface="Arial"/>
                <a:sym typeface="Arial"/>
              </a:rPr>
              <a:t>-beladenen </a:t>
            </a:r>
            <a:r>
              <a:rPr lang="en-US" sz="1200" b="1" i="1">
                <a:solidFill>
                  <a:srgbClr val="0000FF"/>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2"/>
                  </a:ext>
                </a:extLst>
              </a:rPr>
              <a:t>Makrophagen</a:t>
            </a:r>
            <a:endParaRPr/>
          </a:p>
        </p:txBody>
      </p:sp>
      <p:sp>
        <p:nvSpPr>
          <p:cNvPr id="594" name="Google Shape;594;p25"/>
          <p:cNvSpPr txBox="1"/>
          <p:nvPr/>
        </p:nvSpPr>
        <p:spPr>
          <a:xfrm>
            <a:off x="6425127" y="2995613"/>
            <a:ext cx="2109273" cy="830997"/>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TM verstopft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    mit…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degenerierten Erythrozyten</a:t>
            </a:r>
            <a:endParaRPr/>
          </a:p>
        </p:txBody>
      </p:sp>
      <p:cxnSp>
        <p:nvCxnSpPr>
          <p:cNvPr id="595" name="Google Shape;595;p25"/>
          <p:cNvCxnSpPr/>
          <p:nvPr/>
        </p:nvCxnSpPr>
        <p:spPr>
          <a:xfrm rot="10800000">
            <a:off x="4876800" y="2438400"/>
            <a:ext cx="0" cy="533400"/>
          </a:xfrm>
          <a:prstGeom prst="straightConnector1">
            <a:avLst/>
          </a:prstGeom>
          <a:noFill/>
          <a:ln w="9525" cap="flat" cmpd="sng">
            <a:solidFill>
              <a:srgbClr val="BFBFBF"/>
            </a:solidFill>
            <a:prstDash val="solid"/>
            <a:round/>
            <a:headEnd type="triangle" w="med" len="med"/>
            <a:tailEnd type="none" w="sm" len="sm"/>
          </a:ln>
        </p:spPr>
      </p:cxnSp>
      <p:cxnSp>
        <p:nvCxnSpPr>
          <p:cNvPr id="596" name="Google Shape;596;p25"/>
          <p:cNvCxnSpPr/>
          <p:nvPr/>
        </p:nvCxnSpPr>
        <p:spPr>
          <a:xfrm rot="10800000">
            <a:off x="7467600" y="2438400"/>
            <a:ext cx="0" cy="533400"/>
          </a:xfrm>
          <a:prstGeom prst="straightConnector1">
            <a:avLst/>
          </a:prstGeom>
          <a:noFill/>
          <a:ln w="9525" cap="flat" cmpd="sng">
            <a:solidFill>
              <a:srgbClr val="BFBFBF"/>
            </a:solidFill>
            <a:prstDash val="solid"/>
            <a:round/>
            <a:headEnd type="triangle" w="med" len="med"/>
            <a:tailEnd type="none" w="sm" len="sm"/>
          </a:ln>
        </p:spPr>
      </p:cxnSp>
      <p:sp>
        <p:nvSpPr>
          <p:cNvPr id="597" name="Google Shape;597;p25"/>
          <p:cNvSpPr txBox="1"/>
          <p:nvPr/>
        </p:nvSpPr>
        <p:spPr>
          <a:xfrm>
            <a:off x="609600" y="4035705"/>
            <a:ext cx="8386800" cy="13185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BFBFBF"/>
                </a:solidFill>
              </a:rPr>
              <a:t>Was hat es mit den Makrophagen auf sich? Welche Rolle spielen sie in diesem Zusammenhang?</a:t>
            </a:r>
            <a:endParaRPr>
              <a:solidFill>
                <a:srgbClr val="BFBFBF"/>
              </a:solidFill>
            </a:endParaRPr>
          </a:p>
          <a:p>
            <a:pPr marL="0" lvl="0" indent="0" algn="l" rtl="0">
              <a:spcBef>
                <a:spcPts val="0"/>
              </a:spcBef>
              <a:spcAft>
                <a:spcPts val="0"/>
              </a:spcAft>
              <a:buClr>
                <a:schemeClr val="dk1"/>
              </a:buClr>
              <a:buFont typeface="Arial"/>
              <a:buNone/>
            </a:pPr>
            <a:r>
              <a:rPr lang="en-US" sz="1200">
                <a:solidFill>
                  <a:srgbClr val="BFBFBF"/>
                </a:solidFill>
              </a:rPr>
              <a:t>Bei einer Glaskörperblutung beginnen die Erythrozyten nach etwa ein bis zwei Wochen zu degenerieren. Die Degeneration dieser Zellen führt zur Rekrutierung von Makrophagen, welche die zerfallenden Erythrozyten sowie freigesetzte </a:t>
            </a:r>
            <a:r>
              <a:rPr lang="en-US" sz="1200" b="1">
                <a:solidFill>
                  <a:srgbClr val="0000FF"/>
                </a:solidFill>
              </a:rPr>
              <a:t>Hämoglobinabbauprodukte</a:t>
            </a:r>
            <a:r>
              <a:rPr lang="en-US" sz="1200">
                <a:solidFill>
                  <a:srgbClr val="BFBFBF"/>
                </a:solidFill>
              </a:rPr>
              <a:t> phagozytieren. Diese mit Hämoglobinglobuli und weiteren Erythrozytenfragmenten beladenen Makrophagen wandern in die Vorderkammer und schließlich in den Kammerwinkel ein.</a:t>
            </a:r>
            <a:endParaRPr sz="1200" i="1">
              <a:solidFill>
                <a:srgbClr val="BFBFBF"/>
              </a:solidFill>
            </a:endParaRPr>
          </a:p>
          <a:p>
            <a:pPr marL="0" lvl="0" indent="0" algn="l" rtl="0">
              <a:spcBef>
                <a:spcPts val="0"/>
              </a:spcBef>
              <a:spcAft>
                <a:spcPts val="0"/>
              </a:spcAft>
              <a:buClr>
                <a:schemeClr val="dk1"/>
              </a:buClr>
              <a:buFont typeface="Arial"/>
              <a:buNone/>
            </a:pPr>
            <a:endParaRPr sz="1200" i="1">
              <a:solidFill>
                <a:srgbClr val="BFBFBF"/>
              </a:solidFill>
            </a:endParaRPr>
          </a:p>
          <a:p>
            <a:pPr marL="0" marR="0" lvl="0" indent="0" algn="l" rtl="0">
              <a:spcBef>
                <a:spcPts val="0"/>
              </a:spcBef>
              <a:spcAft>
                <a:spcPts val="0"/>
              </a:spcAft>
              <a:buNone/>
            </a:pPr>
            <a:endParaRPr sz="1200" i="1">
              <a:solidFill>
                <a:srgbClr val="BFBFBF"/>
              </a:solidFill>
            </a:endParaRPr>
          </a:p>
        </p:txBody>
      </p:sp>
      <p:sp>
        <p:nvSpPr>
          <p:cNvPr id="598" name="Google Shape;598;p25"/>
          <p:cNvSpPr txBox="1"/>
          <p:nvPr/>
        </p:nvSpPr>
        <p:spPr>
          <a:xfrm>
            <a:off x="2502762" y="4595336"/>
            <a:ext cx="3452676" cy="738664"/>
          </a:xfrm>
          <a:prstGeom prst="rect">
            <a:avLst/>
          </a:prstGeom>
          <a:solidFill>
            <a:srgbClr val="FEFF83"/>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A5A5A5"/>
                </a:solidFill>
                <a:latin typeface="Arial"/>
                <a:ea typeface="Arial"/>
                <a:cs typeface="Arial"/>
                <a:sym typeface="Arial"/>
              </a:rPr>
              <a:t>Unter welchem namensgebenden Begriff sind „Kügelchen aus degeneriertem Hämoglobin“ bekannt?</a:t>
            </a:r>
            <a:endParaRPr/>
          </a:p>
          <a:p>
            <a:pPr marL="0" marR="0" lvl="0" indent="0" algn="l" rtl="0">
              <a:spcBef>
                <a:spcPts val="0"/>
              </a:spcBef>
              <a:spcAft>
                <a:spcPts val="0"/>
              </a:spcAft>
              <a:buNone/>
            </a:pPr>
            <a:r>
              <a:rPr lang="en-US" sz="1200" b="1">
                <a:solidFill>
                  <a:srgbClr val="A5A5A5"/>
                </a:solidFill>
                <a:latin typeface="Arial"/>
                <a:ea typeface="Arial"/>
                <a:cs typeface="Arial"/>
                <a:sym typeface="Arial"/>
              </a:rPr>
              <a:t>Heinz-Körper</a:t>
            </a:r>
            <a:endParaRPr/>
          </a:p>
        </p:txBody>
      </p:sp>
      <p:sp>
        <p:nvSpPr>
          <p:cNvPr id="599" name="Google Shape;599;p25"/>
          <p:cNvSpPr/>
          <p:nvPr/>
        </p:nvSpPr>
        <p:spPr>
          <a:xfrm>
            <a:off x="5867400" y="4656973"/>
            <a:ext cx="3209069" cy="573823"/>
          </a:xfrm>
          <a:prstGeom prst="ellipse">
            <a:avLst/>
          </a:prstGeom>
          <a:noFill/>
          <a:ln w="25400"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00" name="Google Shape;600;p25"/>
          <p:cNvSpPr/>
          <p:nvPr/>
        </p:nvSpPr>
        <p:spPr>
          <a:xfrm>
            <a:off x="2438400" y="4953000"/>
            <a:ext cx="1371600" cy="415479"/>
          </a:xfrm>
          <a:prstGeom prst="ellipse">
            <a:avLst/>
          </a:prstGeom>
          <a:noFill/>
          <a:ln w="25400" cap="flat" cmpd="sng">
            <a:solidFill>
              <a:srgbClr val="A5A5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01" name="Google Shape;601;p25"/>
          <p:cNvSpPr txBox="1"/>
          <p:nvPr/>
        </p:nvSpPr>
        <p:spPr>
          <a:xfrm>
            <a:off x="576312" y="5478214"/>
            <a:ext cx="5595900" cy="1134000"/>
          </a:xfrm>
          <a:prstGeom prst="rect">
            <a:avLst/>
          </a:prstGeom>
          <a:solidFill>
            <a:srgbClr val="0070C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a:solidFill>
                  <a:srgbClr val="A5A5A5"/>
                </a:solidFill>
              </a:rPr>
              <a:t>Heinz-Körperchen“? Das BCSC-Glaukom-Buch erwähnt diesen Begriff überhaupt nicht. Warum fügst du Details hinzu, die für diesen Lerninhalt </a:t>
            </a:r>
            <a:r>
              <a:rPr lang="en-US" sz="1200">
                <a:solidFill>
                  <a:srgbClr val="A5A5A5"/>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3"/>
                  </a:ext>
                </a:extLst>
              </a:rPr>
              <a:t>nicht</a:t>
            </a:r>
            <a:r>
              <a:rPr lang="en-US" sz="1200">
                <a:solidFill>
                  <a:srgbClr val="A5A5A5"/>
                </a:solidFill>
              </a:rPr>
              <a:t> relevant sind?</a:t>
            </a:r>
            <a:endParaRPr>
              <a:solidFill>
                <a:srgbClr val="A5A5A5"/>
              </a:solidFill>
            </a:endParaRPr>
          </a:p>
          <a:p>
            <a:pPr marL="0" lvl="0" indent="0" algn="l" rtl="0">
              <a:spcBef>
                <a:spcPts val="0"/>
              </a:spcBef>
              <a:spcAft>
                <a:spcPts val="0"/>
              </a:spcAft>
              <a:buClr>
                <a:schemeClr val="dk1"/>
              </a:buClr>
              <a:buFont typeface="Arial"/>
              <a:buNone/>
            </a:pPr>
            <a:r>
              <a:rPr lang="en-US" sz="1200">
                <a:solidFill>
                  <a:srgbClr val="A5A5A5"/>
                </a:solidFill>
              </a:rPr>
              <a:t>Keine Sorge, ich würde Sie nicht mit unnötigen Details quälen – das Pathologie-</a:t>
            </a:r>
            <a:r>
              <a:rPr lang="en-US" sz="1200">
                <a:solidFill>
                  <a:srgbClr val="A5A5A5"/>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4"/>
                  </a:ext>
                </a:extLst>
              </a:rPr>
              <a:t>Buch</a:t>
            </a:r>
            <a:r>
              <a:rPr lang="en-US" sz="1200">
                <a:solidFill>
                  <a:srgbClr val="A5A5A5"/>
                </a:solidFill>
              </a:rPr>
              <a:t> erwähnt Heinz-Körperchen im Zusammenhang mit dem hämolytischen Glaukom und dem Geisterzellglaukom, deshalb können sie durchaus Stoff für das </a:t>
            </a:r>
            <a:r>
              <a:rPr lang="en-US" sz="1200">
                <a:solidFill>
                  <a:srgbClr val="A5A5A5"/>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5"/>
                  </a:ext>
                </a:extLst>
              </a:rPr>
              <a:t>OKAP</a:t>
            </a:r>
            <a:r>
              <a:rPr lang="en-US" sz="1200">
                <a:solidFill>
                  <a:srgbClr val="A5A5A5"/>
                </a:solidFill>
              </a:rPr>
              <a:t> sein.</a:t>
            </a:r>
            <a:endParaRPr sz="1200">
              <a:solidFill>
                <a:srgbClr val="A5A5A5"/>
              </a:solidFill>
            </a:endParaRPr>
          </a:p>
        </p:txBody>
      </p:sp>
      <p:sp>
        <p:nvSpPr>
          <p:cNvPr id="602" name="Google Shape;602;p25"/>
          <p:cNvSpPr/>
          <p:nvPr/>
        </p:nvSpPr>
        <p:spPr>
          <a:xfrm>
            <a:off x="3505200" y="1219200"/>
            <a:ext cx="76200" cy="2178050"/>
          </a:xfrm>
          <a:prstGeom prst="rect">
            <a:avLst/>
          </a:prstGeom>
          <a:solidFill>
            <a:srgbClr val="BFBFBF"/>
          </a:solidFill>
          <a:ln w="25400" cap="flat" cmpd="sng">
            <a:solidFill>
              <a:srgbClr val="A5A5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03" name="Google Shape;603;p25"/>
          <p:cNvSpPr txBox="1"/>
          <p:nvPr/>
        </p:nvSpPr>
        <p:spPr>
          <a:xfrm>
            <a:off x="304800" y="4247107"/>
            <a:ext cx="6858000" cy="1380300"/>
          </a:xfrm>
          <a:prstGeom prst="rect">
            <a:avLst/>
          </a:prstGeom>
          <a:solidFill>
            <a:srgbClr val="FFFF0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0000FF"/>
                </a:solidFill>
              </a:rPr>
              <a:t>„Makrophagen, die das TM verstopfen“ sollten an eine andere Form des sekundären </a:t>
            </a:r>
            <a:r>
              <a:rPr lang="en-US" sz="1200" i="1">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6"/>
                  </a:ext>
                </a:extLst>
              </a:rPr>
              <a:t>OWG</a:t>
            </a:r>
            <a:r>
              <a:rPr lang="en-US" sz="1200" i="1">
                <a:solidFill>
                  <a:srgbClr val="0000FF"/>
                </a:solidFill>
              </a:rPr>
              <a:t> erinnern – welche ist gemeint?</a:t>
            </a:r>
            <a:endParaRPr>
              <a:solidFill>
                <a:schemeClr val="dk1"/>
              </a:solidFill>
            </a:endParaRPr>
          </a:p>
          <a:p>
            <a:pPr marL="0" lvl="0" indent="0" algn="l" rtl="0">
              <a:spcBef>
                <a:spcPts val="0"/>
              </a:spcBef>
              <a:spcAft>
                <a:spcPts val="0"/>
              </a:spcAft>
              <a:buClr>
                <a:schemeClr val="dk1"/>
              </a:buClr>
              <a:buFont typeface="Arial"/>
              <a:buNone/>
            </a:pPr>
            <a:r>
              <a:rPr lang="en-US" sz="1200" b="1">
                <a:solidFill>
                  <a:srgbClr val="0000FF"/>
                </a:solidFill>
              </a:rPr>
              <a:t>Phakolytisches Glaukom</a:t>
            </a:r>
            <a:endParaRPr sz="1200" i="1">
              <a:solidFill>
                <a:srgbClr val="0000FF"/>
              </a:solidFill>
            </a:endParaRPr>
          </a:p>
          <a:p>
            <a:pPr marL="0" marR="0" lvl="0" indent="0" algn="l" rtl="0">
              <a:spcBef>
                <a:spcPts val="0"/>
              </a:spcBef>
              <a:spcAft>
                <a:spcPts val="0"/>
              </a:spcAft>
              <a:buNone/>
            </a:pPr>
            <a:endParaRPr sz="1600">
              <a:solidFill>
                <a:srgbClr val="0000FF"/>
              </a:solidFill>
              <a:latin typeface="Arial"/>
              <a:ea typeface="Arial"/>
              <a:cs typeface="Arial"/>
              <a:sym typeface="Arial"/>
            </a:endParaRPr>
          </a:p>
          <a:p>
            <a:pPr marL="0" marR="0" lvl="0" indent="0" algn="l" rtl="0">
              <a:spcBef>
                <a:spcPts val="0"/>
              </a:spcBef>
              <a:spcAft>
                <a:spcPts val="0"/>
              </a:spcAft>
              <a:buNone/>
            </a:pPr>
            <a:r>
              <a:rPr lang="en-US" sz="1200" i="1">
                <a:solidFill>
                  <a:srgbClr val="0000FF"/>
                </a:solidFill>
              </a:rPr>
              <a:t>Beim phakolytischen Glaukom enthalten die Makrophagen nicht viel Hämoglobin. Womit sind sie stattdessen beladen?</a:t>
            </a:r>
            <a:endParaRPr sz="1600" i="1">
              <a:solidFill>
                <a:srgbClr val="FFFF00"/>
              </a:solidFill>
              <a:latin typeface="Arial"/>
              <a:ea typeface="Arial"/>
              <a:cs typeface="Arial"/>
              <a:sym typeface="Arial"/>
            </a:endParaRPr>
          </a:p>
          <a:p>
            <a:pPr marL="0" marR="0" lvl="0" indent="0" algn="l" rtl="0">
              <a:spcBef>
                <a:spcPts val="0"/>
              </a:spcBef>
              <a:spcAft>
                <a:spcPts val="0"/>
              </a:spcAft>
              <a:buNone/>
            </a:pPr>
            <a:r>
              <a:rPr lang="en-US" sz="1200">
                <a:solidFill>
                  <a:srgbClr val="FFFF00"/>
                </a:solidFill>
                <a:latin typeface="Arial"/>
                <a:ea typeface="Arial"/>
                <a:cs typeface="Arial"/>
                <a:sym typeface="Arial"/>
              </a:rPr>
              <a:t>Denaturierte Linsenproteine</a:t>
            </a:r>
            <a:endParaRPr/>
          </a:p>
        </p:txBody>
      </p:sp>
      <p:sp>
        <p:nvSpPr>
          <p:cNvPr id="604" name="Google Shape;604;p25"/>
          <p:cNvSpPr txBox="1"/>
          <p:nvPr/>
        </p:nvSpPr>
        <p:spPr>
          <a:xfrm>
            <a:off x="3760960" y="3528870"/>
            <a:ext cx="277640" cy="307777"/>
          </a:xfrm>
          <a:prstGeom prst="rect">
            <a:avLst/>
          </a:prstGeom>
          <a:noFill/>
          <a:ln>
            <a:noFill/>
          </a:ln>
        </p:spPr>
        <p:txBody>
          <a:bodyPr spcFirstLastPara="1" wrap="square" lIns="25400" tIns="12700" rIns="25400" bIns="12700" anchor="t" anchorCtr="0">
            <a:spAutoFit/>
          </a:bodyPr>
          <a:lstStyle/>
          <a:p>
            <a:pPr marL="0" marR="0" lvl="0" indent="0" algn="r" rtl="0">
              <a:spcBef>
                <a:spcPts val="0"/>
              </a:spcBef>
              <a:spcAft>
                <a:spcPts val="0"/>
              </a:spcAft>
              <a:buNone/>
            </a:pPr>
            <a:r>
              <a:rPr lang="en-US" sz="1200" b="1">
                <a:solidFill>
                  <a:srgbClr val="0000FF"/>
                </a:solidFill>
                <a:latin typeface="Caveat"/>
                <a:ea typeface="Caveat"/>
                <a:cs typeface="Caveat"/>
                <a:sym typeface="Caveat"/>
              </a:rPr>
              <a:t>?</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608"/>
        <p:cNvGrpSpPr/>
        <p:nvPr/>
      </p:nvGrpSpPr>
      <p:grpSpPr>
        <a:xfrm>
          <a:off x="0" y="0"/>
          <a:ext cx="0" cy="0"/>
          <a:chOff x="0" y="0"/>
          <a:chExt cx="0" cy="0"/>
        </a:xfrm>
      </p:grpSpPr>
      <p:sp>
        <p:nvSpPr>
          <p:cNvPr id="609" name="Google Shape;609;p26"/>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610" name="Google Shape;610;p26"/>
          <p:cNvSpPr txBox="1"/>
          <p:nvPr/>
        </p:nvSpPr>
        <p:spPr>
          <a:xfrm>
            <a:off x="6239438" y="1981200"/>
            <a:ext cx="2454519"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rgbClr val="BFBFBF"/>
                </a:solidFill>
                <a:latin typeface="Arial"/>
                <a:ea typeface="Arial"/>
                <a:cs typeface="Arial"/>
                <a:sym typeface="Arial"/>
              </a:rPr>
              <a:t>Geisterzellglaukom</a:t>
            </a:r>
            <a:endParaRPr/>
          </a:p>
        </p:txBody>
      </p:sp>
      <p:sp>
        <p:nvSpPr>
          <p:cNvPr id="611" name="Google Shape;611;p26"/>
          <p:cNvSpPr txBox="1"/>
          <p:nvPr/>
        </p:nvSpPr>
        <p:spPr>
          <a:xfrm>
            <a:off x="2361390" y="395288"/>
            <a:ext cx="4389471" cy="400110"/>
          </a:xfrm>
          <a:prstGeom prst="rect">
            <a:avLst/>
          </a:prstGeom>
          <a:solidFill>
            <a:srgbClr val="CCFFFF"/>
          </a:solid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FF0000"/>
              </a:buClr>
              <a:buSzPts val="1200"/>
              <a:buFont typeface="Noto Sans Symbols"/>
              <a:buNone/>
            </a:pPr>
            <a:r>
              <a:rPr lang="en-US" sz="1200" b="1">
                <a:solidFill>
                  <a:srgbClr val="FF0000"/>
                </a:solidFill>
                <a:latin typeface="Arial"/>
                <a:ea typeface="Arial"/>
                <a:cs typeface="Arial"/>
                <a:sym typeface="Arial"/>
              </a:rPr>
              <a:t>Glaukom nach intraokularer Blutung</a:t>
            </a:r>
            <a:endParaRPr/>
          </a:p>
        </p:txBody>
      </p:sp>
      <p:sp>
        <p:nvSpPr>
          <p:cNvPr id="612" name="Google Shape;612;p26"/>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26</a:t>
            </a:fld>
            <a:endParaRPr sz="1000">
              <a:solidFill>
                <a:schemeClr val="dk1"/>
              </a:solidFill>
              <a:latin typeface="Arial"/>
              <a:ea typeface="Arial"/>
              <a:cs typeface="Arial"/>
              <a:sym typeface="Arial"/>
            </a:endParaRPr>
          </a:p>
        </p:txBody>
      </p:sp>
      <p:sp>
        <p:nvSpPr>
          <p:cNvPr id="613" name="Google Shape;613;p26"/>
          <p:cNvSpPr txBox="1"/>
          <p:nvPr/>
        </p:nvSpPr>
        <p:spPr>
          <a:xfrm>
            <a:off x="3674286" y="1981200"/>
            <a:ext cx="2428871"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rgbClr val="BFBFBF"/>
                </a:solidFill>
                <a:latin typeface="Arial"/>
                <a:ea typeface="Arial"/>
                <a:cs typeface="Arial"/>
                <a:sym typeface="Arial"/>
              </a:rPr>
              <a:t>Hämolytisches Glaukom</a:t>
            </a:r>
            <a:endParaRPr/>
          </a:p>
        </p:txBody>
      </p:sp>
      <p:sp>
        <p:nvSpPr>
          <p:cNvPr id="614" name="Google Shape;614;p26"/>
          <p:cNvSpPr txBox="1"/>
          <p:nvPr/>
        </p:nvSpPr>
        <p:spPr>
          <a:xfrm>
            <a:off x="304800" y="1981200"/>
            <a:ext cx="3147000" cy="2103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2"/>
              </a:buClr>
              <a:buSzPts val="840"/>
              <a:buFont typeface="Noto Sans Symbols"/>
              <a:buNone/>
            </a:pPr>
            <a:r>
              <a:rPr lang="en-US" sz="1200" u="sng">
                <a:solidFill>
                  <a:srgbClr val="BFBFBF"/>
                </a:solidFill>
                <a:latin typeface="Arial"/>
                <a:ea typeface="Arial"/>
                <a:cs typeface="Arial"/>
                <a:sym typeface="Arial"/>
              </a:rPr>
              <a:t>Glaukom als Folge eines Hyph</a:t>
            </a:r>
            <a:r>
              <a:rPr lang="en-US" sz="1200" u="sng">
                <a:solidFill>
                  <a:srgbClr val="BFBFBF"/>
                </a:solidFill>
              </a:rPr>
              <a:t>ä</a:t>
            </a:r>
            <a:r>
              <a:rPr lang="en-US" sz="1200" u="sng">
                <a:solidFill>
                  <a:srgbClr val="BFBFBF"/>
                </a:solidFill>
                <a:latin typeface="Arial"/>
                <a:ea typeface="Arial"/>
                <a:cs typeface="Arial"/>
                <a:sym typeface="Arial"/>
              </a:rPr>
              <a:t>mas</a:t>
            </a:r>
            <a:endParaRPr sz="1800" u="sng">
              <a:solidFill>
                <a:srgbClr val="BFBFBF"/>
              </a:solidFill>
              <a:latin typeface="Arial"/>
              <a:ea typeface="Arial"/>
              <a:cs typeface="Arial"/>
              <a:sym typeface="Arial"/>
            </a:endParaRPr>
          </a:p>
        </p:txBody>
      </p:sp>
      <p:sp>
        <p:nvSpPr>
          <p:cNvPr id="615" name="Google Shape;615;p26"/>
          <p:cNvSpPr txBox="1"/>
          <p:nvPr/>
        </p:nvSpPr>
        <p:spPr>
          <a:xfrm>
            <a:off x="920750" y="2681288"/>
            <a:ext cx="1974900" cy="3951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Folgt </a:t>
            </a:r>
            <a:r>
              <a:rPr lang="en-US" sz="1200">
                <a:solidFill>
                  <a:srgbClr val="BFBFBF"/>
                </a:solidFill>
              </a:rPr>
              <a:t>auf</a:t>
            </a:r>
            <a:r>
              <a:rPr lang="en-US" sz="1200" b="1" i="1">
                <a:solidFill>
                  <a:srgbClr val="BFBFBF"/>
                </a:solidFill>
                <a:latin typeface="Arial"/>
                <a:ea typeface="Arial"/>
                <a:cs typeface="Arial"/>
                <a:sym typeface="Arial"/>
              </a:rPr>
              <a:t> </a:t>
            </a:r>
            <a:r>
              <a:rPr lang="en-US" sz="1200">
                <a:solidFill>
                  <a:srgbClr val="BFBFBF"/>
                </a:solidFill>
                <a:latin typeface="Arial"/>
                <a:ea typeface="Arial"/>
                <a:cs typeface="Arial"/>
                <a:sym typeface="Arial"/>
              </a:rPr>
              <a:t>eine </a:t>
            </a:r>
            <a:r>
              <a:rPr lang="en-US" sz="1200" b="1" i="1">
                <a:solidFill>
                  <a:srgbClr val="BFBFBF"/>
                </a:solidFill>
              </a:rPr>
              <a:t>Vorderkammerblutung</a:t>
            </a:r>
            <a:endParaRPr b="1" i="1"/>
          </a:p>
        </p:txBody>
      </p:sp>
      <p:cxnSp>
        <p:nvCxnSpPr>
          <p:cNvPr id="616" name="Google Shape;616;p26"/>
          <p:cNvCxnSpPr/>
          <p:nvPr/>
        </p:nvCxnSpPr>
        <p:spPr>
          <a:xfrm rot="10800000">
            <a:off x="1892300" y="2286000"/>
            <a:ext cx="0" cy="381000"/>
          </a:xfrm>
          <a:prstGeom prst="straightConnector1">
            <a:avLst/>
          </a:prstGeom>
          <a:noFill/>
          <a:ln w="9525" cap="flat" cmpd="sng">
            <a:solidFill>
              <a:srgbClr val="BFBFBF"/>
            </a:solidFill>
            <a:prstDash val="solid"/>
            <a:round/>
            <a:headEnd type="none" w="med" len="med"/>
            <a:tailEnd type="triangle" w="med" len="med"/>
          </a:ln>
        </p:spPr>
      </p:cxnSp>
      <p:sp>
        <p:nvSpPr>
          <p:cNvPr id="617" name="Google Shape;617;p26"/>
          <p:cNvSpPr txBox="1"/>
          <p:nvPr/>
        </p:nvSpPr>
        <p:spPr>
          <a:xfrm>
            <a:off x="3581400" y="2995613"/>
            <a:ext cx="2564400" cy="5799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TM </a:t>
            </a:r>
            <a:r>
              <a:rPr lang="en-US" sz="1200">
                <a:solidFill>
                  <a:srgbClr val="BFBFBF"/>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7"/>
                  </a:ext>
                </a:extLst>
              </a:rPr>
              <a:t>verstopft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    mit…              </a:t>
            </a:r>
            <a:endParaRPr/>
          </a:p>
          <a:p>
            <a:pPr marL="0" marR="0" lvl="0" indent="0" algn="ctr" rtl="0">
              <a:spcBef>
                <a:spcPts val="0"/>
              </a:spcBef>
              <a:spcAft>
                <a:spcPts val="0"/>
              </a:spcAft>
              <a:buClr>
                <a:srgbClr val="0000FF"/>
              </a:buClr>
              <a:buSzPts val="1200"/>
              <a:buFont typeface="Noto Sans Symbols"/>
              <a:buNone/>
            </a:pPr>
            <a:r>
              <a:rPr lang="en-US" sz="1200" b="1" i="1">
                <a:solidFill>
                  <a:srgbClr val="0000FF"/>
                </a:solidFill>
              </a:rPr>
              <a:t>-</a:t>
            </a:r>
            <a:r>
              <a:rPr lang="en-US" sz="1200" b="1" i="1">
                <a:solidFill>
                  <a:srgbClr val="0000FF"/>
                </a:solidFill>
                <a:latin typeface="Arial"/>
                <a:ea typeface="Arial"/>
                <a:cs typeface="Arial"/>
                <a:sym typeface="Arial"/>
              </a:rPr>
              <a:t>beladenen Makrophagen</a:t>
            </a:r>
            <a:endParaRPr/>
          </a:p>
        </p:txBody>
      </p:sp>
      <p:sp>
        <p:nvSpPr>
          <p:cNvPr id="618" name="Google Shape;618;p26"/>
          <p:cNvSpPr txBox="1"/>
          <p:nvPr/>
        </p:nvSpPr>
        <p:spPr>
          <a:xfrm>
            <a:off x="6425127" y="2995613"/>
            <a:ext cx="2109273" cy="830997"/>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TM verstopft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    mit…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degenerierten Erythrozyten</a:t>
            </a:r>
            <a:endParaRPr/>
          </a:p>
        </p:txBody>
      </p:sp>
      <p:cxnSp>
        <p:nvCxnSpPr>
          <p:cNvPr id="619" name="Google Shape;619;p26"/>
          <p:cNvCxnSpPr/>
          <p:nvPr/>
        </p:nvCxnSpPr>
        <p:spPr>
          <a:xfrm rot="10800000">
            <a:off x="4876800" y="2438400"/>
            <a:ext cx="0" cy="533400"/>
          </a:xfrm>
          <a:prstGeom prst="straightConnector1">
            <a:avLst/>
          </a:prstGeom>
          <a:noFill/>
          <a:ln w="9525" cap="flat" cmpd="sng">
            <a:solidFill>
              <a:srgbClr val="BFBFBF"/>
            </a:solidFill>
            <a:prstDash val="solid"/>
            <a:round/>
            <a:headEnd type="triangle" w="med" len="med"/>
            <a:tailEnd type="none" w="sm" len="sm"/>
          </a:ln>
        </p:spPr>
      </p:cxnSp>
      <p:cxnSp>
        <p:nvCxnSpPr>
          <p:cNvPr id="620" name="Google Shape;620;p26"/>
          <p:cNvCxnSpPr/>
          <p:nvPr/>
        </p:nvCxnSpPr>
        <p:spPr>
          <a:xfrm rot="10800000">
            <a:off x="7467600" y="2438400"/>
            <a:ext cx="0" cy="533400"/>
          </a:xfrm>
          <a:prstGeom prst="straightConnector1">
            <a:avLst/>
          </a:prstGeom>
          <a:noFill/>
          <a:ln w="9525" cap="flat" cmpd="sng">
            <a:solidFill>
              <a:srgbClr val="BFBFBF"/>
            </a:solidFill>
            <a:prstDash val="solid"/>
            <a:round/>
            <a:headEnd type="triangle" w="med" len="med"/>
            <a:tailEnd type="none" w="sm" len="sm"/>
          </a:ln>
        </p:spPr>
      </p:cxnSp>
      <p:sp>
        <p:nvSpPr>
          <p:cNvPr id="621" name="Google Shape;621;p26"/>
          <p:cNvSpPr txBox="1"/>
          <p:nvPr/>
        </p:nvSpPr>
        <p:spPr>
          <a:xfrm>
            <a:off x="609600" y="4035705"/>
            <a:ext cx="8386800" cy="15033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BFBFBF"/>
                </a:solidFill>
              </a:rPr>
              <a:t>Was hat es mit den Makrophagen auf sich? Welche Rolle spielen sie in diesem Zusammenhang?</a:t>
            </a:r>
            <a:endParaRPr>
              <a:solidFill>
                <a:srgbClr val="BFBFBF"/>
              </a:solidFill>
            </a:endParaRPr>
          </a:p>
          <a:p>
            <a:pPr marL="0" lvl="0" indent="0" algn="l" rtl="0">
              <a:spcBef>
                <a:spcPts val="0"/>
              </a:spcBef>
              <a:spcAft>
                <a:spcPts val="0"/>
              </a:spcAft>
              <a:buClr>
                <a:schemeClr val="dk1"/>
              </a:buClr>
              <a:buFont typeface="Arial"/>
              <a:buNone/>
            </a:pPr>
            <a:r>
              <a:rPr lang="en-US" sz="1200">
                <a:solidFill>
                  <a:srgbClr val="BFBFBF"/>
                </a:solidFill>
              </a:rPr>
              <a:t>Bei einer Glaskörperblutung beginnen die Erythrozyten nach etwa ein bis zwei Wochen zu degenerieren. Die Degeneration dieser Zellen führt zur Rekrutierung von Makrophagen, welche die zerfallenden Erythrozyten sowie freigesetzte </a:t>
            </a:r>
            <a:r>
              <a:rPr lang="en-US" sz="1200" b="1">
                <a:solidFill>
                  <a:srgbClr val="0000FF"/>
                </a:solidFill>
              </a:rPr>
              <a:t>Hämoglobinabbauprodukte</a:t>
            </a:r>
            <a:r>
              <a:rPr lang="en-US" sz="1200">
                <a:solidFill>
                  <a:srgbClr val="BFBFBF"/>
                </a:solidFill>
              </a:rPr>
              <a:t> phagozytieren. Diese mit Hämoglobinglobuli und weiteren Erythrozytenfragmenten beladenen Makrophagen wandern in die Vorderkammer und schließlich in den Kammerwinkel ein.</a:t>
            </a:r>
            <a:endParaRPr sz="1200" i="1">
              <a:solidFill>
                <a:srgbClr val="BFBFBF"/>
              </a:solidFill>
            </a:endParaRPr>
          </a:p>
          <a:p>
            <a:pPr marL="0" lvl="0" indent="0" algn="l" rtl="0">
              <a:spcBef>
                <a:spcPts val="0"/>
              </a:spcBef>
              <a:spcAft>
                <a:spcPts val="0"/>
              </a:spcAft>
              <a:buClr>
                <a:schemeClr val="dk1"/>
              </a:buClr>
              <a:buFont typeface="Arial"/>
              <a:buNone/>
            </a:pPr>
            <a:endParaRPr sz="1200" i="1">
              <a:solidFill>
                <a:srgbClr val="BFBFBF"/>
              </a:solidFill>
            </a:endParaRPr>
          </a:p>
          <a:p>
            <a:pPr marL="0" lvl="0" indent="0" algn="l" rtl="0">
              <a:spcBef>
                <a:spcPts val="0"/>
              </a:spcBef>
              <a:spcAft>
                <a:spcPts val="0"/>
              </a:spcAft>
              <a:buClr>
                <a:schemeClr val="dk1"/>
              </a:buClr>
              <a:buFont typeface="Arial"/>
              <a:buNone/>
            </a:pPr>
            <a:endParaRPr sz="1200" i="1">
              <a:solidFill>
                <a:srgbClr val="BFBFBF"/>
              </a:solidFill>
            </a:endParaRPr>
          </a:p>
          <a:p>
            <a:pPr marL="0" marR="0" lvl="0" indent="0" algn="l" rtl="0">
              <a:spcBef>
                <a:spcPts val="0"/>
              </a:spcBef>
              <a:spcAft>
                <a:spcPts val="0"/>
              </a:spcAft>
              <a:buNone/>
            </a:pPr>
            <a:endParaRPr sz="1200" i="1">
              <a:solidFill>
                <a:srgbClr val="BFBFBF"/>
              </a:solidFill>
            </a:endParaRPr>
          </a:p>
        </p:txBody>
      </p:sp>
      <p:sp>
        <p:nvSpPr>
          <p:cNvPr id="622" name="Google Shape;622;p26"/>
          <p:cNvSpPr txBox="1"/>
          <p:nvPr/>
        </p:nvSpPr>
        <p:spPr>
          <a:xfrm>
            <a:off x="2502762" y="4595336"/>
            <a:ext cx="3452676" cy="738664"/>
          </a:xfrm>
          <a:prstGeom prst="rect">
            <a:avLst/>
          </a:prstGeom>
          <a:solidFill>
            <a:srgbClr val="FEFF83"/>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A5A5A5"/>
                </a:solidFill>
                <a:latin typeface="Arial"/>
                <a:ea typeface="Arial"/>
                <a:cs typeface="Arial"/>
                <a:sym typeface="Arial"/>
              </a:rPr>
              <a:t>Unter welchem namensgebenden Begriff sind „Kügelchen aus degeneriertem Hämoglobin“ bekannt?</a:t>
            </a:r>
            <a:endParaRPr/>
          </a:p>
          <a:p>
            <a:pPr marL="0" marR="0" lvl="0" indent="0" algn="l" rtl="0">
              <a:spcBef>
                <a:spcPts val="0"/>
              </a:spcBef>
              <a:spcAft>
                <a:spcPts val="0"/>
              </a:spcAft>
              <a:buNone/>
            </a:pPr>
            <a:r>
              <a:rPr lang="en-US" sz="1200" b="1">
                <a:solidFill>
                  <a:srgbClr val="A5A5A5"/>
                </a:solidFill>
                <a:latin typeface="Arial"/>
                <a:ea typeface="Arial"/>
                <a:cs typeface="Arial"/>
                <a:sym typeface="Arial"/>
              </a:rPr>
              <a:t>Heinz-Körper</a:t>
            </a:r>
            <a:endParaRPr/>
          </a:p>
        </p:txBody>
      </p:sp>
      <p:sp>
        <p:nvSpPr>
          <p:cNvPr id="623" name="Google Shape;623;p26"/>
          <p:cNvSpPr/>
          <p:nvPr/>
        </p:nvSpPr>
        <p:spPr>
          <a:xfrm>
            <a:off x="5867400" y="4656973"/>
            <a:ext cx="3209069" cy="573823"/>
          </a:xfrm>
          <a:prstGeom prst="ellipse">
            <a:avLst/>
          </a:prstGeom>
          <a:noFill/>
          <a:ln w="25400"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24" name="Google Shape;624;p26"/>
          <p:cNvSpPr/>
          <p:nvPr/>
        </p:nvSpPr>
        <p:spPr>
          <a:xfrm>
            <a:off x="2438400" y="4953000"/>
            <a:ext cx="1371600" cy="415479"/>
          </a:xfrm>
          <a:prstGeom prst="ellipse">
            <a:avLst/>
          </a:prstGeom>
          <a:noFill/>
          <a:ln w="25400" cap="flat" cmpd="sng">
            <a:solidFill>
              <a:srgbClr val="A5A5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25" name="Google Shape;625;p26"/>
          <p:cNvSpPr txBox="1"/>
          <p:nvPr/>
        </p:nvSpPr>
        <p:spPr>
          <a:xfrm>
            <a:off x="576312" y="5478214"/>
            <a:ext cx="5595900" cy="1134000"/>
          </a:xfrm>
          <a:prstGeom prst="rect">
            <a:avLst/>
          </a:prstGeom>
          <a:solidFill>
            <a:srgbClr val="0070C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a:solidFill>
                  <a:srgbClr val="A5A5A5"/>
                </a:solidFill>
              </a:rPr>
              <a:t>Heinz-Körperchen“? Das BCSC-Glaukom-Buch erwähnt diesen Begriff überhaupt nicht. Warum fügst du Details hinzu, die für diesen Lerninhalt </a:t>
            </a:r>
            <a:r>
              <a:rPr lang="en-US" sz="1200">
                <a:solidFill>
                  <a:srgbClr val="A5A5A5"/>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8"/>
                  </a:ext>
                </a:extLst>
              </a:rPr>
              <a:t>nicht</a:t>
            </a:r>
            <a:r>
              <a:rPr lang="en-US" sz="1200">
                <a:solidFill>
                  <a:srgbClr val="A5A5A5"/>
                </a:solidFill>
              </a:rPr>
              <a:t> relevant sind?</a:t>
            </a:r>
            <a:endParaRPr>
              <a:solidFill>
                <a:srgbClr val="A5A5A5"/>
              </a:solidFill>
            </a:endParaRPr>
          </a:p>
          <a:p>
            <a:pPr marL="0" lvl="0" indent="0" algn="l" rtl="0">
              <a:spcBef>
                <a:spcPts val="0"/>
              </a:spcBef>
              <a:spcAft>
                <a:spcPts val="0"/>
              </a:spcAft>
              <a:buClr>
                <a:schemeClr val="dk1"/>
              </a:buClr>
              <a:buFont typeface="Arial"/>
              <a:buNone/>
            </a:pPr>
            <a:r>
              <a:rPr lang="en-US" sz="1200">
                <a:solidFill>
                  <a:srgbClr val="A5A5A5"/>
                </a:solidFill>
              </a:rPr>
              <a:t>Keine Sorge, ich würde Sie nicht mit unnötigen Details quälen – das Pathologie-</a:t>
            </a:r>
            <a:r>
              <a:rPr lang="en-US" sz="1200">
                <a:solidFill>
                  <a:srgbClr val="A5A5A5"/>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9"/>
                  </a:ext>
                </a:extLst>
              </a:rPr>
              <a:t>Buch</a:t>
            </a:r>
            <a:r>
              <a:rPr lang="en-US" sz="1200">
                <a:solidFill>
                  <a:srgbClr val="A5A5A5"/>
                </a:solidFill>
              </a:rPr>
              <a:t> erwähnt Heinz-Körperchen im Zusammenhang mit dem hämolytischen Glaukom und dem Geisterzellglaukom, deshalb können sie durchaus Stoff für das </a:t>
            </a:r>
            <a:r>
              <a:rPr lang="en-US" sz="1200">
                <a:solidFill>
                  <a:srgbClr val="A5A5A5"/>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0"/>
                  </a:ext>
                </a:extLst>
              </a:rPr>
              <a:t>OKAP</a:t>
            </a:r>
            <a:r>
              <a:rPr lang="en-US" sz="1200">
                <a:solidFill>
                  <a:srgbClr val="A5A5A5"/>
                </a:solidFill>
              </a:rPr>
              <a:t> sein.</a:t>
            </a:r>
            <a:endParaRPr sz="1200">
              <a:solidFill>
                <a:srgbClr val="A5A5A5"/>
              </a:solidFill>
            </a:endParaRPr>
          </a:p>
        </p:txBody>
      </p:sp>
      <p:sp>
        <p:nvSpPr>
          <p:cNvPr id="626" name="Google Shape;626;p26"/>
          <p:cNvSpPr/>
          <p:nvPr/>
        </p:nvSpPr>
        <p:spPr>
          <a:xfrm>
            <a:off x="3505200" y="1219200"/>
            <a:ext cx="76200" cy="2178050"/>
          </a:xfrm>
          <a:prstGeom prst="rect">
            <a:avLst/>
          </a:prstGeom>
          <a:solidFill>
            <a:srgbClr val="BFBFBF"/>
          </a:solidFill>
          <a:ln w="25400" cap="flat" cmpd="sng">
            <a:solidFill>
              <a:srgbClr val="A5A5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27" name="Google Shape;627;p26"/>
          <p:cNvSpPr txBox="1"/>
          <p:nvPr/>
        </p:nvSpPr>
        <p:spPr>
          <a:xfrm>
            <a:off x="304800" y="4247107"/>
            <a:ext cx="6858000" cy="1380300"/>
          </a:xfrm>
          <a:prstGeom prst="rect">
            <a:avLst/>
          </a:prstGeom>
          <a:solidFill>
            <a:srgbClr val="FFFF0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0000FF"/>
                </a:solidFill>
              </a:rPr>
              <a:t>„Makrophagen, die das TM verstopfen“ sollten an eine andere Form des sekundären </a:t>
            </a:r>
            <a:r>
              <a:rPr lang="en-US" sz="1200" i="1">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1"/>
                  </a:ext>
                </a:extLst>
              </a:rPr>
              <a:t>OWG</a:t>
            </a:r>
            <a:r>
              <a:rPr lang="en-US" sz="1200" i="1">
                <a:solidFill>
                  <a:srgbClr val="0000FF"/>
                </a:solidFill>
              </a:rPr>
              <a:t> erinnern – welche ist gemeint?</a:t>
            </a:r>
            <a:endParaRPr>
              <a:solidFill>
                <a:schemeClr val="dk1"/>
              </a:solidFill>
            </a:endParaRPr>
          </a:p>
          <a:p>
            <a:pPr marL="0" lvl="0" indent="0" algn="l" rtl="0">
              <a:spcBef>
                <a:spcPts val="0"/>
              </a:spcBef>
              <a:spcAft>
                <a:spcPts val="0"/>
              </a:spcAft>
              <a:buClr>
                <a:schemeClr val="dk1"/>
              </a:buClr>
              <a:buFont typeface="Arial"/>
              <a:buNone/>
            </a:pPr>
            <a:r>
              <a:rPr lang="en-US" sz="1200" b="1">
                <a:solidFill>
                  <a:srgbClr val="0000FF"/>
                </a:solidFill>
              </a:rPr>
              <a:t>Phakolytisches Glaukom</a:t>
            </a:r>
            <a:endParaRPr sz="1200" i="1">
              <a:solidFill>
                <a:srgbClr val="0000FF"/>
              </a:solidFill>
            </a:endParaRPr>
          </a:p>
          <a:p>
            <a:pPr marL="0" lvl="0" indent="0" algn="l" rtl="0">
              <a:spcBef>
                <a:spcPts val="0"/>
              </a:spcBef>
              <a:spcAft>
                <a:spcPts val="0"/>
              </a:spcAft>
              <a:buClr>
                <a:schemeClr val="dk1"/>
              </a:buClr>
              <a:buFont typeface="Arial"/>
              <a:buNone/>
            </a:pPr>
            <a:endParaRPr sz="1600">
              <a:solidFill>
                <a:srgbClr val="0000FF"/>
              </a:solidFill>
            </a:endParaRPr>
          </a:p>
          <a:p>
            <a:pPr marL="0" lvl="0" indent="0" algn="l" rtl="0">
              <a:spcBef>
                <a:spcPts val="0"/>
              </a:spcBef>
              <a:spcAft>
                <a:spcPts val="0"/>
              </a:spcAft>
              <a:buClr>
                <a:schemeClr val="dk1"/>
              </a:buClr>
              <a:buFont typeface="Arial"/>
              <a:buNone/>
            </a:pPr>
            <a:r>
              <a:rPr lang="en-US" sz="1200" i="1">
                <a:solidFill>
                  <a:srgbClr val="0000FF"/>
                </a:solidFill>
              </a:rPr>
              <a:t>Beim phakolytischen Glaukom enthalten die Makrophagen nicht viel Hämoglobin. Womit sind sie stattdessen beladen?</a:t>
            </a:r>
            <a:endParaRPr sz="1200" i="1">
              <a:solidFill>
                <a:srgbClr val="0000FF"/>
              </a:solidFill>
            </a:endParaRPr>
          </a:p>
          <a:p>
            <a:pPr marL="0" marR="0" lvl="0" indent="0" algn="l" rtl="0">
              <a:spcBef>
                <a:spcPts val="0"/>
              </a:spcBef>
              <a:spcAft>
                <a:spcPts val="0"/>
              </a:spcAft>
              <a:buNone/>
            </a:pPr>
            <a:r>
              <a:rPr lang="en-US" sz="1200">
                <a:solidFill>
                  <a:srgbClr val="0000FF"/>
                </a:solidFill>
                <a:latin typeface="Arial"/>
                <a:ea typeface="Arial"/>
                <a:cs typeface="Arial"/>
                <a:sym typeface="Arial"/>
              </a:rPr>
              <a:t>Denaturierte Linsenproteine</a:t>
            </a:r>
            <a:endParaRPr/>
          </a:p>
        </p:txBody>
      </p:sp>
      <p:sp>
        <p:nvSpPr>
          <p:cNvPr id="628" name="Google Shape;628;p26"/>
          <p:cNvSpPr txBox="1"/>
          <p:nvPr/>
        </p:nvSpPr>
        <p:spPr>
          <a:xfrm>
            <a:off x="3960329" y="3581639"/>
            <a:ext cx="2433680" cy="307777"/>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dirty="0" err="1">
                <a:solidFill>
                  <a:srgbClr val="0000FF"/>
                </a:solidFill>
                <a:latin typeface="Caveat"/>
                <a:ea typeface="Caveat"/>
                <a:cs typeface="Caveat"/>
                <a:sym typeface="Caveat"/>
              </a:rPr>
              <a:t>Denaturierte</a:t>
            </a:r>
            <a:r>
              <a:rPr lang="en-US" sz="1200" dirty="0">
                <a:solidFill>
                  <a:srgbClr val="0000FF"/>
                </a:solidFill>
                <a:latin typeface="Caveat"/>
                <a:ea typeface="Caveat"/>
                <a:cs typeface="Caveat"/>
                <a:sym typeface="Caveat"/>
              </a:rPr>
              <a:t> </a:t>
            </a:r>
            <a:r>
              <a:rPr lang="en-US" sz="1200" dirty="0" err="1">
                <a:solidFill>
                  <a:srgbClr val="0000FF"/>
                </a:solidFill>
                <a:latin typeface="Caveat"/>
                <a:ea typeface="Caveat"/>
                <a:cs typeface="Caveat"/>
                <a:sym typeface="Caveat"/>
              </a:rPr>
              <a:t>Linsenproteine</a:t>
            </a:r>
            <a:endParaRP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632"/>
        <p:cNvGrpSpPr/>
        <p:nvPr/>
      </p:nvGrpSpPr>
      <p:grpSpPr>
        <a:xfrm>
          <a:off x="0" y="0"/>
          <a:ext cx="0" cy="0"/>
          <a:chOff x="0" y="0"/>
          <a:chExt cx="0" cy="0"/>
        </a:xfrm>
      </p:grpSpPr>
      <p:sp>
        <p:nvSpPr>
          <p:cNvPr id="633" name="Google Shape;633;p27"/>
          <p:cNvSpPr txBox="1"/>
          <p:nvPr/>
        </p:nvSpPr>
        <p:spPr>
          <a:xfrm>
            <a:off x="609600" y="4035705"/>
            <a:ext cx="8386800" cy="15033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BFBFBF"/>
                </a:solidFill>
              </a:rPr>
              <a:t>Was hat es mit den Makrophagen auf sich? Welche Rolle spielen sie in diesem Zusammenhang?</a:t>
            </a:r>
            <a:endParaRPr>
              <a:solidFill>
                <a:srgbClr val="BFBFBF"/>
              </a:solidFill>
            </a:endParaRPr>
          </a:p>
          <a:p>
            <a:pPr marL="0" lvl="0" indent="0" algn="l" rtl="0">
              <a:spcBef>
                <a:spcPts val="0"/>
              </a:spcBef>
              <a:spcAft>
                <a:spcPts val="0"/>
              </a:spcAft>
              <a:buClr>
                <a:schemeClr val="dk1"/>
              </a:buClr>
              <a:buFont typeface="Arial"/>
              <a:buNone/>
            </a:pPr>
            <a:r>
              <a:rPr lang="en-US" sz="1200">
                <a:solidFill>
                  <a:srgbClr val="BFBFBF"/>
                </a:solidFill>
              </a:rPr>
              <a:t>Bei einer Glaskörperblutung beginnen die Erythrozyten nach etwa ein bis zwei Wochen zu degenerieren. Die Degeneration dieser Zellen führt zur Rekrutierung von Makrophagen, welche die zerfallenden Erythrozyten sowie freigesetzte </a:t>
            </a:r>
            <a:r>
              <a:rPr lang="en-US" sz="1200" b="1">
                <a:solidFill>
                  <a:srgbClr val="0000FF"/>
                </a:solidFill>
              </a:rPr>
              <a:t>Hämoglobinabbauprodukte</a:t>
            </a:r>
            <a:r>
              <a:rPr lang="en-US" sz="1200">
                <a:solidFill>
                  <a:srgbClr val="BFBFBF"/>
                </a:solidFill>
              </a:rPr>
              <a:t> phagozytieren. Diese mit Hämoglobinglobuli und weiteren Erythrozytenfragmenten beladenen Makrophagen wandern in die Vorderkammer und schließlich in den Kammerwinkel ein.</a:t>
            </a:r>
            <a:endParaRPr sz="1200" i="1">
              <a:solidFill>
                <a:srgbClr val="BFBFBF"/>
              </a:solidFill>
            </a:endParaRPr>
          </a:p>
          <a:p>
            <a:pPr marL="0" lvl="0" indent="0" algn="l" rtl="0">
              <a:spcBef>
                <a:spcPts val="0"/>
              </a:spcBef>
              <a:spcAft>
                <a:spcPts val="0"/>
              </a:spcAft>
              <a:buClr>
                <a:schemeClr val="dk1"/>
              </a:buClr>
              <a:buFont typeface="Arial"/>
              <a:buNone/>
            </a:pPr>
            <a:endParaRPr sz="1200" i="1">
              <a:solidFill>
                <a:srgbClr val="BFBFBF"/>
              </a:solidFill>
            </a:endParaRPr>
          </a:p>
          <a:p>
            <a:pPr marL="0" lvl="0" indent="0" algn="l" rtl="0">
              <a:spcBef>
                <a:spcPts val="0"/>
              </a:spcBef>
              <a:spcAft>
                <a:spcPts val="0"/>
              </a:spcAft>
              <a:buClr>
                <a:schemeClr val="dk1"/>
              </a:buClr>
              <a:buFont typeface="Arial"/>
              <a:buNone/>
            </a:pPr>
            <a:endParaRPr sz="1200" i="1">
              <a:solidFill>
                <a:srgbClr val="BFBFBF"/>
              </a:solidFill>
            </a:endParaRPr>
          </a:p>
          <a:p>
            <a:pPr marL="0" marR="0" lvl="0" indent="0" algn="l" rtl="0">
              <a:spcBef>
                <a:spcPts val="0"/>
              </a:spcBef>
              <a:spcAft>
                <a:spcPts val="0"/>
              </a:spcAft>
              <a:buNone/>
            </a:pPr>
            <a:endParaRPr sz="1200" i="1">
              <a:solidFill>
                <a:srgbClr val="BFBFBF"/>
              </a:solidFill>
            </a:endParaRPr>
          </a:p>
        </p:txBody>
      </p:sp>
      <p:sp>
        <p:nvSpPr>
          <p:cNvPr id="634" name="Google Shape;634;p27"/>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635" name="Google Shape;635;p27"/>
          <p:cNvSpPr txBox="1"/>
          <p:nvPr/>
        </p:nvSpPr>
        <p:spPr>
          <a:xfrm>
            <a:off x="6239438" y="1981200"/>
            <a:ext cx="2454519"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rgbClr val="BFBFBF"/>
                </a:solidFill>
                <a:latin typeface="Arial"/>
                <a:ea typeface="Arial"/>
                <a:cs typeface="Arial"/>
                <a:sym typeface="Arial"/>
              </a:rPr>
              <a:t>Geisterzellglaukom</a:t>
            </a:r>
            <a:endParaRPr/>
          </a:p>
        </p:txBody>
      </p:sp>
      <p:sp>
        <p:nvSpPr>
          <p:cNvPr id="636" name="Google Shape;636;p27"/>
          <p:cNvSpPr txBox="1"/>
          <p:nvPr/>
        </p:nvSpPr>
        <p:spPr>
          <a:xfrm>
            <a:off x="2361390" y="395288"/>
            <a:ext cx="4389471" cy="400110"/>
          </a:xfrm>
          <a:prstGeom prst="rect">
            <a:avLst/>
          </a:prstGeom>
          <a:solidFill>
            <a:srgbClr val="CCFFFF"/>
          </a:solid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FF0000"/>
              </a:buClr>
              <a:buSzPts val="1200"/>
              <a:buFont typeface="Noto Sans Symbols"/>
              <a:buNone/>
            </a:pPr>
            <a:r>
              <a:rPr lang="en-US" sz="1200" b="1">
                <a:solidFill>
                  <a:srgbClr val="FF0000"/>
                </a:solidFill>
                <a:latin typeface="Arial"/>
                <a:ea typeface="Arial"/>
                <a:cs typeface="Arial"/>
                <a:sym typeface="Arial"/>
              </a:rPr>
              <a:t>Glaukom nach intraokularer Blutung</a:t>
            </a:r>
            <a:endParaRPr/>
          </a:p>
        </p:txBody>
      </p:sp>
      <p:sp>
        <p:nvSpPr>
          <p:cNvPr id="637" name="Google Shape;637;p27"/>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27</a:t>
            </a:fld>
            <a:endParaRPr sz="1000">
              <a:solidFill>
                <a:schemeClr val="dk1"/>
              </a:solidFill>
              <a:latin typeface="Arial"/>
              <a:ea typeface="Arial"/>
              <a:cs typeface="Arial"/>
              <a:sym typeface="Arial"/>
            </a:endParaRPr>
          </a:p>
        </p:txBody>
      </p:sp>
      <p:sp>
        <p:nvSpPr>
          <p:cNvPr id="638" name="Google Shape;638;p27"/>
          <p:cNvSpPr txBox="1"/>
          <p:nvPr/>
        </p:nvSpPr>
        <p:spPr>
          <a:xfrm>
            <a:off x="3674286" y="1981200"/>
            <a:ext cx="2428871"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rgbClr val="BFBFBF"/>
                </a:solidFill>
                <a:latin typeface="Arial"/>
                <a:ea typeface="Arial"/>
                <a:cs typeface="Arial"/>
                <a:sym typeface="Arial"/>
              </a:rPr>
              <a:t>Hämolytisches Glaukom</a:t>
            </a:r>
            <a:endParaRPr/>
          </a:p>
        </p:txBody>
      </p:sp>
      <p:sp>
        <p:nvSpPr>
          <p:cNvPr id="639" name="Google Shape;639;p27"/>
          <p:cNvSpPr txBox="1"/>
          <p:nvPr/>
        </p:nvSpPr>
        <p:spPr>
          <a:xfrm>
            <a:off x="304800" y="1981200"/>
            <a:ext cx="3147000" cy="2103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2"/>
              </a:buClr>
              <a:buSzPts val="840"/>
              <a:buFont typeface="Noto Sans Symbols"/>
              <a:buNone/>
            </a:pPr>
            <a:r>
              <a:rPr lang="en-US" sz="1200" u="sng">
                <a:solidFill>
                  <a:srgbClr val="BFBFBF"/>
                </a:solidFill>
                <a:latin typeface="Arial"/>
                <a:ea typeface="Arial"/>
                <a:cs typeface="Arial"/>
                <a:sym typeface="Arial"/>
              </a:rPr>
              <a:t>Glaukom als Folge eines Hyph</a:t>
            </a:r>
            <a:r>
              <a:rPr lang="en-US" sz="1200" u="sng">
                <a:solidFill>
                  <a:srgbClr val="BFBFBF"/>
                </a:solidFill>
              </a:rPr>
              <a:t>ä</a:t>
            </a:r>
            <a:r>
              <a:rPr lang="en-US" sz="1200" u="sng">
                <a:solidFill>
                  <a:srgbClr val="BFBFBF"/>
                </a:solidFill>
                <a:latin typeface="Arial"/>
                <a:ea typeface="Arial"/>
                <a:cs typeface="Arial"/>
                <a:sym typeface="Arial"/>
              </a:rPr>
              <a:t>mas</a:t>
            </a:r>
            <a:endParaRPr sz="1800" u="sng">
              <a:solidFill>
                <a:srgbClr val="BFBFBF"/>
              </a:solidFill>
              <a:latin typeface="Arial"/>
              <a:ea typeface="Arial"/>
              <a:cs typeface="Arial"/>
              <a:sym typeface="Arial"/>
            </a:endParaRPr>
          </a:p>
        </p:txBody>
      </p:sp>
      <p:sp>
        <p:nvSpPr>
          <p:cNvPr id="640" name="Google Shape;640;p27"/>
          <p:cNvSpPr txBox="1"/>
          <p:nvPr/>
        </p:nvSpPr>
        <p:spPr>
          <a:xfrm>
            <a:off x="920750" y="2681288"/>
            <a:ext cx="1974900" cy="3951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Folgt </a:t>
            </a:r>
            <a:r>
              <a:rPr lang="en-US" sz="1200">
                <a:solidFill>
                  <a:srgbClr val="BFBFBF"/>
                </a:solidFill>
              </a:rPr>
              <a:t>auf</a:t>
            </a:r>
            <a:r>
              <a:rPr lang="en-US" sz="1200" b="1" i="1">
                <a:solidFill>
                  <a:srgbClr val="BFBFBF"/>
                </a:solidFill>
                <a:latin typeface="Arial"/>
                <a:ea typeface="Arial"/>
                <a:cs typeface="Arial"/>
                <a:sym typeface="Arial"/>
              </a:rPr>
              <a:t> </a:t>
            </a:r>
            <a:r>
              <a:rPr lang="en-US" sz="1200">
                <a:solidFill>
                  <a:srgbClr val="BFBFBF"/>
                </a:solidFill>
                <a:latin typeface="Arial"/>
                <a:ea typeface="Arial"/>
                <a:cs typeface="Arial"/>
                <a:sym typeface="Arial"/>
              </a:rPr>
              <a:t>eine </a:t>
            </a:r>
            <a:r>
              <a:rPr lang="en-US" sz="1200" b="1" i="1">
                <a:solidFill>
                  <a:srgbClr val="BFBFBF"/>
                </a:solidFill>
              </a:rPr>
              <a:t>Vorderkammerblutung</a:t>
            </a:r>
            <a:endParaRPr b="1" i="1"/>
          </a:p>
        </p:txBody>
      </p:sp>
      <p:cxnSp>
        <p:nvCxnSpPr>
          <p:cNvPr id="641" name="Google Shape;641;p27"/>
          <p:cNvCxnSpPr/>
          <p:nvPr/>
        </p:nvCxnSpPr>
        <p:spPr>
          <a:xfrm rot="10800000">
            <a:off x="1892300" y="2286000"/>
            <a:ext cx="0" cy="381000"/>
          </a:xfrm>
          <a:prstGeom prst="straightConnector1">
            <a:avLst/>
          </a:prstGeom>
          <a:noFill/>
          <a:ln w="9525" cap="flat" cmpd="sng">
            <a:solidFill>
              <a:srgbClr val="BFBFBF"/>
            </a:solidFill>
            <a:prstDash val="solid"/>
            <a:round/>
            <a:headEnd type="none" w="med" len="med"/>
            <a:tailEnd type="triangle" w="med" len="med"/>
          </a:ln>
        </p:spPr>
      </p:cxnSp>
      <p:sp>
        <p:nvSpPr>
          <p:cNvPr id="642" name="Google Shape;642;p27"/>
          <p:cNvSpPr txBox="1"/>
          <p:nvPr/>
        </p:nvSpPr>
        <p:spPr>
          <a:xfrm>
            <a:off x="3581400" y="2995613"/>
            <a:ext cx="2564400" cy="5799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TM verstopft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    mit…              </a:t>
            </a:r>
            <a:endParaRPr/>
          </a:p>
          <a:p>
            <a:pPr marL="0" marR="0" lvl="0" indent="0" algn="ctr" rtl="0">
              <a:spcBef>
                <a:spcPts val="0"/>
              </a:spcBef>
              <a:spcAft>
                <a:spcPts val="0"/>
              </a:spcAft>
              <a:buClr>
                <a:srgbClr val="0000FF"/>
              </a:buClr>
              <a:buSzPts val="1200"/>
              <a:buFont typeface="Noto Sans Symbols"/>
              <a:buNone/>
            </a:pPr>
            <a:r>
              <a:rPr lang="en-US" sz="1200" b="1" i="1">
                <a:solidFill>
                  <a:srgbClr val="0000FF"/>
                </a:solidFill>
                <a:latin typeface="Arial"/>
                <a:ea typeface="Arial"/>
                <a:cs typeface="Arial"/>
                <a:sym typeface="Arial"/>
              </a:rPr>
              <a:t>-</a:t>
            </a:r>
            <a:r>
              <a:rPr lang="en-US" sz="1200" b="1" i="1">
                <a:solidFill>
                  <a:srgbClr val="0000FF"/>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2"/>
                  </a:ext>
                </a:extLst>
              </a:rPr>
              <a:t>beladene</a:t>
            </a:r>
            <a:r>
              <a:rPr lang="en-US" sz="1200" b="1" i="1">
                <a:solidFill>
                  <a:srgbClr val="0000FF"/>
                </a:solidFill>
                <a:latin typeface="Arial"/>
                <a:ea typeface="Arial"/>
                <a:cs typeface="Arial"/>
                <a:sym typeface="Arial"/>
              </a:rPr>
              <a:t>n Makrophagen</a:t>
            </a:r>
            <a:endParaRPr/>
          </a:p>
        </p:txBody>
      </p:sp>
      <p:sp>
        <p:nvSpPr>
          <p:cNvPr id="643" name="Google Shape;643;p27"/>
          <p:cNvSpPr txBox="1"/>
          <p:nvPr/>
        </p:nvSpPr>
        <p:spPr>
          <a:xfrm>
            <a:off x="6425127" y="2995613"/>
            <a:ext cx="2109273" cy="830997"/>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TM verstopft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    mit…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degenerierten Erythrozyten</a:t>
            </a:r>
            <a:endParaRPr/>
          </a:p>
        </p:txBody>
      </p:sp>
      <p:cxnSp>
        <p:nvCxnSpPr>
          <p:cNvPr id="644" name="Google Shape;644;p27"/>
          <p:cNvCxnSpPr/>
          <p:nvPr/>
        </p:nvCxnSpPr>
        <p:spPr>
          <a:xfrm rot="10800000">
            <a:off x="4876800" y="2438400"/>
            <a:ext cx="0" cy="533400"/>
          </a:xfrm>
          <a:prstGeom prst="straightConnector1">
            <a:avLst/>
          </a:prstGeom>
          <a:noFill/>
          <a:ln w="9525" cap="flat" cmpd="sng">
            <a:solidFill>
              <a:srgbClr val="BFBFBF"/>
            </a:solidFill>
            <a:prstDash val="solid"/>
            <a:round/>
            <a:headEnd type="triangle" w="med" len="med"/>
            <a:tailEnd type="none" w="sm" len="sm"/>
          </a:ln>
        </p:spPr>
      </p:cxnSp>
      <p:cxnSp>
        <p:nvCxnSpPr>
          <p:cNvPr id="645" name="Google Shape;645;p27"/>
          <p:cNvCxnSpPr/>
          <p:nvPr/>
        </p:nvCxnSpPr>
        <p:spPr>
          <a:xfrm rot="10800000">
            <a:off x="7467600" y="2438400"/>
            <a:ext cx="0" cy="533400"/>
          </a:xfrm>
          <a:prstGeom prst="straightConnector1">
            <a:avLst/>
          </a:prstGeom>
          <a:noFill/>
          <a:ln w="9525" cap="flat" cmpd="sng">
            <a:solidFill>
              <a:srgbClr val="BFBFBF"/>
            </a:solidFill>
            <a:prstDash val="solid"/>
            <a:round/>
            <a:headEnd type="triangle" w="med" len="med"/>
            <a:tailEnd type="none" w="sm" len="sm"/>
          </a:ln>
        </p:spPr>
      </p:cxnSp>
      <p:sp>
        <p:nvSpPr>
          <p:cNvPr id="646" name="Google Shape;646;p27"/>
          <p:cNvSpPr txBox="1"/>
          <p:nvPr/>
        </p:nvSpPr>
        <p:spPr>
          <a:xfrm>
            <a:off x="2502762" y="4595336"/>
            <a:ext cx="3452676" cy="738664"/>
          </a:xfrm>
          <a:prstGeom prst="rect">
            <a:avLst/>
          </a:prstGeom>
          <a:solidFill>
            <a:srgbClr val="FEFF83"/>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A5A5A5"/>
                </a:solidFill>
                <a:latin typeface="Arial"/>
                <a:ea typeface="Arial"/>
                <a:cs typeface="Arial"/>
                <a:sym typeface="Arial"/>
              </a:rPr>
              <a:t>Unter welchem namensgebenden Begriff sind „Kügelchen aus degeneriertem Hämoglobin“ bekannt?</a:t>
            </a:r>
            <a:endParaRPr/>
          </a:p>
          <a:p>
            <a:pPr marL="0" marR="0" lvl="0" indent="0" algn="l" rtl="0">
              <a:spcBef>
                <a:spcPts val="0"/>
              </a:spcBef>
              <a:spcAft>
                <a:spcPts val="0"/>
              </a:spcAft>
              <a:buNone/>
            </a:pPr>
            <a:r>
              <a:rPr lang="en-US" sz="1200" b="1">
                <a:solidFill>
                  <a:srgbClr val="A5A5A5"/>
                </a:solidFill>
                <a:latin typeface="Arial"/>
                <a:ea typeface="Arial"/>
                <a:cs typeface="Arial"/>
                <a:sym typeface="Arial"/>
              </a:rPr>
              <a:t>Heinz-Körper</a:t>
            </a:r>
            <a:endParaRPr/>
          </a:p>
        </p:txBody>
      </p:sp>
      <p:sp>
        <p:nvSpPr>
          <p:cNvPr id="647" name="Google Shape;647;p27"/>
          <p:cNvSpPr/>
          <p:nvPr/>
        </p:nvSpPr>
        <p:spPr>
          <a:xfrm>
            <a:off x="5867400" y="4656973"/>
            <a:ext cx="3209069" cy="573823"/>
          </a:xfrm>
          <a:prstGeom prst="ellipse">
            <a:avLst/>
          </a:prstGeom>
          <a:noFill/>
          <a:ln w="25400"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48" name="Google Shape;648;p27"/>
          <p:cNvSpPr/>
          <p:nvPr/>
        </p:nvSpPr>
        <p:spPr>
          <a:xfrm>
            <a:off x="2438400" y="4953000"/>
            <a:ext cx="1371600" cy="415479"/>
          </a:xfrm>
          <a:prstGeom prst="ellipse">
            <a:avLst/>
          </a:prstGeom>
          <a:noFill/>
          <a:ln w="25400" cap="flat" cmpd="sng">
            <a:solidFill>
              <a:srgbClr val="A5A5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49" name="Google Shape;649;p27"/>
          <p:cNvSpPr txBox="1"/>
          <p:nvPr/>
        </p:nvSpPr>
        <p:spPr>
          <a:xfrm>
            <a:off x="576312" y="5478214"/>
            <a:ext cx="5595900" cy="1134000"/>
          </a:xfrm>
          <a:prstGeom prst="rect">
            <a:avLst/>
          </a:prstGeom>
          <a:solidFill>
            <a:srgbClr val="0070C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a:solidFill>
                  <a:srgbClr val="A5A5A5"/>
                </a:solidFill>
              </a:rPr>
              <a:t>Heinz-Körperchen“? Das BCSC-Glaukom-Buch erwähnt diesen Begriff überhaupt nicht. Warum fügst du Details hinzu, die für diesen Lerninhalt </a:t>
            </a:r>
            <a:r>
              <a:rPr lang="en-US" sz="1200">
                <a:solidFill>
                  <a:srgbClr val="A5A5A5"/>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3"/>
                  </a:ext>
                </a:extLst>
              </a:rPr>
              <a:t>nicht</a:t>
            </a:r>
            <a:r>
              <a:rPr lang="en-US" sz="1200">
                <a:solidFill>
                  <a:srgbClr val="A5A5A5"/>
                </a:solidFill>
              </a:rPr>
              <a:t> relevant sind?</a:t>
            </a:r>
            <a:endParaRPr>
              <a:solidFill>
                <a:srgbClr val="A5A5A5"/>
              </a:solidFill>
            </a:endParaRPr>
          </a:p>
          <a:p>
            <a:pPr marL="0" lvl="0" indent="0" algn="l" rtl="0">
              <a:spcBef>
                <a:spcPts val="0"/>
              </a:spcBef>
              <a:spcAft>
                <a:spcPts val="0"/>
              </a:spcAft>
              <a:buClr>
                <a:schemeClr val="dk1"/>
              </a:buClr>
              <a:buFont typeface="Arial"/>
              <a:buNone/>
            </a:pPr>
            <a:r>
              <a:rPr lang="en-US" sz="1200">
                <a:solidFill>
                  <a:srgbClr val="A5A5A5"/>
                </a:solidFill>
              </a:rPr>
              <a:t>Keine Sorge, ich würde Sie nicht mit unnötigen Details quälen – das Pathologie-</a:t>
            </a:r>
            <a:r>
              <a:rPr lang="en-US" sz="1200">
                <a:solidFill>
                  <a:srgbClr val="A5A5A5"/>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4"/>
                  </a:ext>
                </a:extLst>
              </a:rPr>
              <a:t>Buch</a:t>
            </a:r>
            <a:r>
              <a:rPr lang="en-US" sz="1200">
                <a:solidFill>
                  <a:srgbClr val="A5A5A5"/>
                </a:solidFill>
              </a:rPr>
              <a:t> erwähnt Heinz-Körperchen im Zusammenhang mit dem hämolytischen Glaukom und dem Geisterzellglaukom, deshalb können sie durchaus Stoff für das </a:t>
            </a:r>
            <a:r>
              <a:rPr lang="en-US" sz="1200">
                <a:solidFill>
                  <a:srgbClr val="A5A5A5"/>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5"/>
                  </a:ext>
                </a:extLst>
              </a:rPr>
              <a:t>OKAP</a:t>
            </a:r>
            <a:r>
              <a:rPr lang="en-US" sz="1200">
                <a:solidFill>
                  <a:srgbClr val="A5A5A5"/>
                </a:solidFill>
              </a:rPr>
              <a:t> sein.</a:t>
            </a:r>
            <a:endParaRPr sz="1200">
              <a:solidFill>
                <a:srgbClr val="A5A5A5"/>
              </a:solidFill>
            </a:endParaRPr>
          </a:p>
        </p:txBody>
      </p:sp>
      <p:sp>
        <p:nvSpPr>
          <p:cNvPr id="650" name="Google Shape;650;p27"/>
          <p:cNvSpPr/>
          <p:nvPr/>
        </p:nvSpPr>
        <p:spPr>
          <a:xfrm>
            <a:off x="3505200" y="1219200"/>
            <a:ext cx="76200" cy="2178050"/>
          </a:xfrm>
          <a:prstGeom prst="rect">
            <a:avLst/>
          </a:prstGeom>
          <a:solidFill>
            <a:srgbClr val="BFBFBF"/>
          </a:solidFill>
          <a:ln w="25400" cap="flat" cmpd="sng">
            <a:solidFill>
              <a:srgbClr val="A5A5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51" name="Google Shape;651;p27"/>
          <p:cNvSpPr txBox="1"/>
          <p:nvPr/>
        </p:nvSpPr>
        <p:spPr>
          <a:xfrm>
            <a:off x="304800" y="4247107"/>
            <a:ext cx="6858000" cy="1380300"/>
          </a:xfrm>
          <a:prstGeom prst="rect">
            <a:avLst/>
          </a:prstGeom>
          <a:solidFill>
            <a:srgbClr val="FFFF00"/>
          </a:solidFill>
          <a:ln>
            <a:noFill/>
          </a:ln>
        </p:spPr>
        <p:txBody>
          <a:bodyPr spcFirstLastPara="1" wrap="square" lIns="25400" tIns="12700" rIns="25400" bIns="12700" anchor="t" anchorCtr="0">
            <a:spAutoFit/>
          </a:bodyPr>
          <a:lstStyle/>
          <a:p>
            <a:pPr marL="0" lvl="0" indent="0" algn="l" rtl="0">
              <a:spcBef>
                <a:spcPts val="0"/>
              </a:spcBef>
              <a:spcAft>
                <a:spcPts val="0"/>
              </a:spcAft>
              <a:buNone/>
            </a:pPr>
            <a:r>
              <a:rPr lang="en-US" sz="1200" i="1">
                <a:solidFill>
                  <a:srgbClr val="A5A5A5"/>
                </a:solidFill>
              </a:rPr>
              <a:t>„Makrophagen, die das TM verstopfen“ sollten an eine andere Form des sekundären </a:t>
            </a:r>
            <a:r>
              <a:rPr lang="en-US" sz="1200" i="1">
                <a:solidFill>
                  <a:srgbClr val="A5A5A5"/>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6"/>
                  </a:ext>
                </a:extLst>
              </a:rPr>
              <a:t>OWG</a:t>
            </a:r>
            <a:r>
              <a:rPr lang="en-US" sz="1200" i="1">
                <a:solidFill>
                  <a:srgbClr val="A5A5A5"/>
                </a:solidFill>
              </a:rPr>
              <a:t> erinnern – welche ist gemeint?</a:t>
            </a:r>
            <a:endParaRPr>
              <a:solidFill>
                <a:srgbClr val="A5A5A5"/>
              </a:solidFill>
            </a:endParaRPr>
          </a:p>
          <a:p>
            <a:pPr marL="0" lvl="0" indent="0" algn="l" rtl="0">
              <a:spcBef>
                <a:spcPts val="0"/>
              </a:spcBef>
              <a:spcAft>
                <a:spcPts val="0"/>
              </a:spcAft>
              <a:buClr>
                <a:schemeClr val="dk1"/>
              </a:buClr>
              <a:buFont typeface="Arial"/>
              <a:buNone/>
            </a:pPr>
            <a:r>
              <a:rPr lang="en-US" sz="1200" b="1">
                <a:solidFill>
                  <a:srgbClr val="0000FF"/>
                </a:solidFill>
              </a:rPr>
              <a:t>Phakolytisches Glaukom</a:t>
            </a:r>
            <a:endParaRPr sz="1200" i="1">
              <a:solidFill>
                <a:srgbClr val="A5A5A5"/>
              </a:solidFill>
            </a:endParaRPr>
          </a:p>
          <a:p>
            <a:pPr marL="0" lvl="0" indent="0" algn="l" rtl="0">
              <a:spcBef>
                <a:spcPts val="0"/>
              </a:spcBef>
              <a:spcAft>
                <a:spcPts val="0"/>
              </a:spcAft>
              <a:buClr>
                <a:schemeClr val="dk1"/>
              </a:buClr>
              <a:buFont typeface="Arial"/>
              <a:buNone/>
            </a:pPr>
            <a:endParaRPr sz="1600">
              <a:solidFill>
                <a:srgbClr val="0000FF"/>
              </a:solidFill>
            </a:endParaRPr>
          </a:p>
          <a:p>
            <a:pPr marL="0" lvl="0" indent="0" algn="l" rtl="0">
              <a:spcBef>
                <a:spcPts val="0"/>
              </a:spcBef>
              <a:spcAft>
                <a:spcPts val="0"/>
              </a:spcAft>
              <a:buClr>
                <a:schemeClr val="dk1"/>
              </a:buClr>
              <a:buFont typeface="Arial"/>
              <a:buNone/>
            </a:pPr>
            <a:r>
              <a:rPr lang="en-US" sz="1200" i="1">
                <a:solidFill>
                  <a:srgbClr val="A5A5A5"/>
                </a:solidFill>
              </a:rPr>
              <a:t>Beim phakolytischen Glaukom enthalten die Makrophagen nicht viel Hämoglobin. Womit sind sie stattdessen beladen?</a:t>
            </a:r>
            <a:endParaRPr sz="1200" i="1">
              <a:solidFill>
                <a:srgbClr val="A5A5A5"/>
              </a:solidFill>
            </a:endParaRPr>
          </a:p>
          <a:p>
            <a:pPr marL="0" lvl="0" indent="0" algn="l" rtl="0">
              <a:spcBef>
                <a:spcPts val="0"/>
              </a:spcBef>
              <a:spcAft>
                <a:spcPts val="0"/>
              </a:spcAft>
              <a:buClr>
                <a:schemeClr val="dk1"/>
              </a:buClr>
              <a:buFont typeface="Arial"/>
              <a:buNone/>
            </a:pPr>
            <a:r>
              <a:rPr lang="en-US" sz="1200">
                <a:solidFill>
                  <a:srgbClr val="A5A5A5"/>
                </a:solidFill>
              </a:rPr>
              <a:t>Denaturierte Linsenproteine</a:t>
            </a:r>
            <a:endParaRPr sz="1200" i="1">
              <a:solidFill>
                <a:srgbClr val="A5A5A5"/>
              </a:solidFill>
            </a:endParaRPr>
          </a:p>
        </p:txBody>
      </p:sp>
      <p:sp>
        <p:nvSpPr>
          <p:cNvPr id="652" name="Google Shape;652;p27"/>
          <p:cNvSpPr txBox="1"/>
          <p:nvPr/>
        </p:nvSpPr>
        <p:spPr>
          <a:xfrm>
            <a:off x="3909145" y="3562094"/>
            <a:ext cx="2433680" cy="307777"/>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a:solidFill>
                  <a:srgbClr val="0000FF"/>
                </a:solidFill>
                <a:latin typeface="Caveat"/>
                <a:ea typeface="Caveat"/>
                <a:cs typeface="Caveat"/>
                <a:sym typeface="Caveat"/>
              </a:rPr>
              <a:t>Denaturierte Linsenproteine</a:t>
            </a:r>
            <a:endParaRPr/>
          </a:p>
        </p:txBody>
      </p:sp>
      <p:sp>
        <p:nvSpPr>
          <p:cNvPr id="653" name="Google Shape;653;p27"/>
          <p:cNvSpPr txBox="1"/>
          <p:nvPr/>
        </p:nvSpPr>
        <p:spPr>
          <a:xfrm>
            <a:off x="2573285" y="3920915"/>
            <a:ext cx="5105400" cy="1503300"/>
          </a:xfrm>
          <a:prstGeom prst="rect">
            <a:avLst/>
          </a:prstGeom>
          <a:solidFill>
            <a:srgbClr val="C8C86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rPr>
              <a:t>Welcher pathologische Mechanismus liegt dem phakolytischen Glaukom zugrunde?</a:t>
            </a:r>
            <a:endParaRPr/>
          </a:p>
          <a:p>
            <a:pPr marL="0" marR="0" lvl="0" indent="0" algn="l" rtl="0">
              <a:spcBef>
                <a:spcPts val="0"/>
              </a:spcBef>
              <a:spcAft>
                <a:spcPts val="0"/>
              </a:spcAft>
              <a:buNone/>
            </a:pPr>
            <a:r>
              <a:rPr lang="en-US" sz="1200">
                <a:solidFill>
                  <a:srgbClr val="C8C860"/>
                </a:solidFill>
                <a:latin typeface="Arial"/>
                <a:ea typeface="Arial"/>
                <a:cs typeface="Arial"/>
                <a:sym typeface="Arial"/>
              </a:rPr>
              <a:t>Eine reife oder (häufiger) überreife Katarakt setzt denaturierte Linsenproteine durch die Linsenkapsel frei. Die Proteine ziehen Makrophagen an, die versuchen, das Protein aus der Kammerwasserraum zu entfernen. Die mit Protein beladenen Makrophagen (und das Protein) werden in den Kammerwinkel gespült, wo sie das Trabekelwerk verstopfen und einen Anstieg des Augeninnendrucks verursachen.</a:t>
            </a:r>
            <a:endParaRPr/>
          </a:p>
        </p:txBody>
      </p:sp>
      <p:sp>
        <p:nvSpPr>
          <p:cNvPr id="654" name="Google Shape;654;p27"/>
          <p:cNvSpPr/>
          <p:nvPr/>
        </p:nvSpPr>
        <p:spPr>
          <a:xfrm>
            <a:off x="155481" y="4435695"/>
            <a:ext cx="2350362" cy="573823"/>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658"/>
        <p:cNvGrpSpPr/>
        <p:nvPr/>
      </p:nvGrpSpPr>
      <p:grpSpPr>
        <a:xfrm>
          <a:off x="0" y="0"/>
          <a:ext cx="0" cy="0"/>
          <a:chOff x="0" y="0"/>
          <a:chExt cx="0" cy="0"/>
        </a:xfrm>
      </p:grpSpPr>
      <p:sp>
        <p:nvSpPr>
          <p:cNvPr id="659" name="Google Shape;659;p28"/>
          <p:cNvSpPr txBox="1"/>
          <p:nvPr/>
        </p:nvSpPr>
        <p:spPr>
          <a:xfrm>
            <a:off x="609600" y="4035705"/>
            <a:ext cx="8386800" cy="15033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BFBFBF"/>
                </a:solidFill>
              </a:rPr>
              <a:t>Was hat es mit den Makrophagen auf sich? Welche Rolle spielen sie in diesem Zusammenhang?</a:t>
            </a:r>
            <a:endParaRPr>
              <a:solidFill>
                <a:srgbClr val="BFBFBF"/>
              </a:solidFill>
            </a:endParaRPr>
          </a:p>
          <a:p>
            <a:pPr marL="0" lvl="0" indent="0" algn="l" rtl="0">
              <a:spcBef>
                <a:spcPts val="0"/>
              </a:spcBef>
              <a:spcAft>
                <a:spcPts val="0"/>
              </a:spcAft>
              <a:buClr>
                <a:schemeClr val="dk1"/>
              </a:buClr>
              <a:buFont typeface="Arial"/>
              <a:buNone/>
            </a:pPr>
            <a:r>
              <a:rPr lang="en-US" sz="1200">
                <a:solidFill>
                  <a:srgbClr val="BFBFBF"/>
                </a:solidFill>
              </a:rPr>
              <a:t>Bei einer Glaskörperblutung beginnen die Erythrozyten nach etwa ein bis zwei Wochen zu degenerieren. Die Degeneration dieser Zellen führt zur Rekrutierung von Makrophagen, welche die zerfallenden Erythrozyten sowie freigesetzte </a:t>
            </a:r>
            <a:r>
              <a:rPr lang="en-US" sz="1200" b="1">
                <a:solidFill>
                  <a:srgbClr val="0000FF"/>
                </a:solidFill>
              </a:rPr>
              <a:t>Hämoglobinabbauprodukte</a:t>
            </a:r>
            <a:r>
              <a:rPr lang="en-US" sz="1200">
                <a:solidFill>
                  <a:srgbClr val="BFBFBF"/>
                </a:solidFill>
              </a:rPr>
              <a:t> phagozytieren. Diese mit Hämoglobinglobuli und weiteren Erythrozytenfragmenten beladenen Makrophagen wandern in die Vorderkammer und schließlich in den Kammerwinkel ein.</a:t>
            </a:r>
            <a:endParaRPr sz="1200" i="1">
              <a:solidFill>
                <a:srgbClr val="BFBFBF"/>
              </a:solidFill>
            </a:endParaRPr>
          </a:p>
          <a:p>
            <a:pPr marL="0" lvl="0" indent="0" algn="l" rtl="0">
              <a:spcBef>
                <a:spcPts val="0"/>
              </a:spcBef>
              <a:spcAft>
                <a:spcPts val="0"/>
              </a:spcAft>
              <a:buClr>
                <a:schemeClr val="dk1"/>
              </a:buClr>
              <a:buFont typeface="Arial"/>
              <a:buNone/>
            </a:pPr>
            <a:endParaRPr sz="1200" i="1">
              <a:solidFill>
                <a:srgbClr val="BFBFBF"/>
              </a:solidFill>
            </a:endParaRPr>
          </a:p>
          <a:p>
            <a:pPr marL="0" lvl="0" indent="0" algn="l" rtl="0">
              <a:spcBef>
                <a:spcPts val="0"/>
              </a:spcBef>
              <a:spcAft>
                <a:spcPts val="0"/>
              </a:spcAft>
              <a:buClr>
                <a:schemeClr val="dk1"/>
              </a:buClr>
              <a:buFont typeface="Arial"/>
              <a:buNone/>
            </a:pPr>
            <a:endParaRPr sz="1200" i="1">
              <a:solidFill>
                <a:srgbClr val="BFBFBF"/>
              </a:solidFill>
            </a:endParaRPr>
          </a:p>
          <a:p>
            <a:pPr marL="0" marR="0" lvl="0" indent="0" algn="l" rtl="0">
              <a:spcBef>
                <a:spcPts val="0"/>
              </a:spcBef>
              <a:spcAft>
                <a:spcPts val="0"/>
              </a:spcAft>
              <a:buNone/>
            </a:pPr>
            <a:endParaRPr sz="1200" i="1">
              <a:solidFill>
                <a:srgbClr val="BFBFBF"/>
              </a:solidFill>
            </a:endParaRPr>
          </a:p>
        </p:txBody>
      </p:sp>
      <p:sp>
        <p:nvSpPr>
          <p:cNvPr id="660" name="Google Shape;660;p28"/>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661" name="Google Shape;661;p28"/>
          <p:cNvSpPr txBox="1"/>
          <p:nvPr/>
        </p:nvSpPr>
        <p:spPr>
          <a:xfrm>
            <a:off x="6239438" y="1981200"/>
            <a:ext cx="2454519"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rgbClr val="BFBFBF"/>
                </a:solidFill>
                <a:latin typeface="Arial"/>
                <a:ea typeface="Arial"/>
                <a:cs typeface="Arial"/>
                <a:sym typeface="Arial"/>
              </a:rPr>
              <a:t>Geisterzellglaukom</a:t>
            </a:r>
            <a:endParaRPr/>
          </a:p>
        </p:txBody>
      </p:sp>
      <p:sp>
        <p:nvSpPr>
          <p:cNvPr id="662" name="Google Shape;662;p28"/>
          <p:cNvSpPr txBox="1"/>
          <p:nvPr/>
        </p:nvSpPr>
        <p:spPr>
          <a:xfrm>
            <a:off x="2361390" y="395288"/>
            <a:ext cx="4389471" cy="400110"/>
          </a:xfrm>
          <a:prstGeom prst="rect">
            <a:avLst/>
          </a:prstGeom>
          <a:solidFill>
            <a:srgbClr val="CCFFFF"/>
          </a:solid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FF0000"/>
              </a:buClr>
              <a:buSzPts val="1200"/>
              <a:buFont typeface="Noto Sans Symbols"/>
              <a:buNone/>
            </a:pPr>
            <a:r>
              <a:rPr lang="en-US" sz="1200" b="1">
                <a:solidFill>
                  <a:srgbClr val="FF0000"/>
                </a:solidFill>
                <a:latin typeface="Arial"/>
                <a:ea typeface="Arial"/>
                <a:cs typeface="Arial"/>
                <a:sym typeface="Arial"/>
              </a:rPr>
              <a:t>Glaukom nach intraokularer Blutung</a:t>
            </a:r>
            <a:endParaRPr/>
          </a:p>
        </p:txBody>
      </p:sp>
      <p:sp>
        <p:nvSpPr>
          <p:cNvPr id="663" name="Google Shape;663;p28"/>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28</a:t>
            </a:fld>
            <a:endParaRPr sz="1000">
              <a:solidFill>
                <a:schemeClr val="dk1"/>
              </a:solidFill>
              <a:latin typeface="Arial"/>
              <a:ea typeface="Arial"/>
              <a:cs typeface="Arial"/>
              <a:sym typeface="Arial"/>
            </a:endParaRPr>
          </a:p>
        </p:txBody>
      </p:sp>
      <p:sp>
        <p:nvSpPr>
          <p:cNvPr id="664" name="Google Shape;664;p28"/>
          <p:cNvSpPr txBox="1"/>
          <p:nvPr/>
        </p:nvSpPr>
        <p:spPr>
          <a:xfrm>
            <a:off x="3674286" y="1981200"/>
            <a:ext cx="2428871"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rgbClr val="BFBFBF"/>
                </a:solidFill>
                <a:latin typeface="Arial"/>
                <a:ea typeface="Arial"/>
                <a:cs typeface="Arial"/>
                <a:sym typeface="Arial"/>
              </a:rPr>
              <a:t>Hämolytisches Glaukom</a:t>
            </a:r>
            <a:endParaRPr/>
          </a:p>
        </p:txBody>
      </p:sp>
      <p:sp>
        <p:nvSpPr>
          <p:cNvPr id="665" name="Google Shape;665;p28"/>
          <p:cNvSpPr txBox="1"/>
          <p:nvPr/>
        </p:nvSpPr>
        <p:spPr>
          <a:xfrm>
            <a:off x="304800" y="1981200"/>
            <a:ext cx="3147000" cy="2103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2"/>
              </a:buClr>
              <a:buSzPts val="840"/>
              <a:buFont typeface="Noto Sans Symbols"/>
              <a:buNone/>
            </a:pPr>
            <a:r>
              <a:rPr lang="en-US" sz="1200" u="sng">
                <a:solidFill>
                  <a:srgbClr val="BFBFBF"/>
                </a:solidFill>
                <a:latin typeface="Arial"/>
                <a:ea typeface="Arial"/>
                <a:cs typeface="Arial"/>
                <a:sym typeface="Arial"/>
              </a:rPr>
              <a:t>Glaukom als Folge eines Hyph</a:t>
            </a:r>
            <a:r>
              <a:rPr lang="en-US" sz="1200" u="sng">
                <a:solidFill>
                  <a:srgbClr val="BFBFBF"/>
                </a:solidFill>
              </a:rPr>
              <a:t>ä</a:t>
            </a:r>
            <a:r>
              <a:rPr lang="en-US" sz="1200" u="sng">
                <a:solidFill>
                  <a:srgbClr val="BFBFBF"/>
                </a:solidFill>
                <a:latin typeface="Arial"/>
                <a:ea typeface="Arial"/>
                <a:cs typeface="Arial"/>
                <a:sym typeface="Arial"/>
              </a:rPr>
              <a:t>mas</a:t>
            </a:r>
            <a:endParaRPr sz="1800" u="sng">
              <a:solidFill>
                <a:srgbClr val="BFBFBF"/>
              </a:solidFill>
              <a:latin typeface="Arial"/>
              <a:ea typeface="Arial"/>
              <a:cs typeface="Arial"/>
              <a:sym typeface="Arial"/>
            </a:endParaRPr>
          </a:p>
        </p:txBody>
      </p:sp>
      <p:sp>
        <p:nvSpPr>
          <p:cNvPr id="666" name="Google Shape;666;p28"/>
          <p:cNvSpPr txBox="1"/>
          <p:nvPr/>
        </p:nvSpPr>
        <p:spPr>
          <a:xfrm>
            <a:off x="920750" y="2681288"/>
            <a:ext cx="1974900" cy="3951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Folgt </a:t>
            </a:r>
            <a:r>
              <a:rPr lang="en-US" sz="1200">
                <a:solidFill>
                  <a:srgbClr val="BFBFBF"/>
                </a:solidFill>
              </a:rPr>
              <a:t>auf</a:t>
            </a:r>
            <a:r>
              <a:rPr lang="en-US" sz="1200" b="1" i="1">
                <a:solidFill>
                  <a:srgbClr val="BFBFBF"/>
                </a:solidFill>
                <a:latin typeface="Arial"/>
                <a:ea typeface="Arial"/>
                <a:cs typeface="Arial"/>
                <a:sym typeface="Arial"/>
              </a:rPr>
              <a:t> </a:t>
            </a:r>
            <a:r>
              <a:rPr lang="en-US" sz="1200">
                <a:solidFill>
                  <a:srgbClr val="BFBFBF"/>
                </a:solidFill>
                <a:latin typeface="Arial"/>
                <a:ea typeface="Arial"/>
                <a:cs typeface="Arial"/>
                <a:sym typeface="Arial"/>
              </a:rPr>
              <a:t>eine </a:t>
            </a:r>
            <a:r>
              <a:rPr lang="en-US" sz="1200" b="1" i="1">
                <a:solidFill>
                  <a:srgbClr val="BFBFBF"/>
                </a:solidFill>
              </a:rPr>
              <a:t>Vorderkammerblutung</a:t>
            </a:r>
            <a:endParaRPr b="1" i="1"/>
          </a:p>
        </p:txBody>
      </p:sp>
      <p:cxnSp>
        <p:nvCxnSpPr>
          <p:cNvPr id="667" name="Google Shape;667;p28"/>
          <p:cNvCxnSpPr/>
          <p:nvPr/>
        </p:nvCxnSpPr>
        <p:spPr>
          <a:xfrm rot="10800000">
            <a:off x="1892300" y="2286000"/>
            <a:ext cx="0" cy="381000"/>
          </a:xfrm>
          <a:prstGeom prst="straightConnector1">
            <a:avLst/>
          </a:prstGeom>
          <a:noFill/>
          <a:ln w="9525" cap="flat" cmpd="sng">
            <a:solidFill>
              <a:srgbClr val="BFBFBF"/>
            </a:solidFill>
            <a:prstDash val="solid"/>
            <a:round/>
            <a:headEnd type="none" w="med" len="med"/>
            <a:tailEnd type="triangle" w="med" len="med"/>
          </a:ln>
        </p:spPr>
      </p:cxnSp>
      <p:sp>
        <p:nvSpPr>
          <p:cNvPr id="668" name="Google Shape;668;p28"/>
          <p:cNvSpPr txBox="1"/>
          <p:nvPr/>
        </p:nvSpPr>
        <p:spPr>
          <a:xfrm>
            <a:off x="3581400" y="2995613"/>
            <a:ext cx="2564400" cy="5799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TM verstopft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    mit…              </a:t>
            </a:r>
            <a:endParaRPr/>
          </a:p>
          <a:p>
            <a:pPr marL="0" marR="0" lvl="0" indent="0" algn="ctr" rtl="0">
              <a:spcBef>
                <a:spcPts val="0"/>
              </a:spcBef>
              <a:spcAft>
                <a:spcPts val="0"/>
              </a:spcAft>
              <a:buClr>
                <a:srgbClr val="0000FF"/>
              </a:buClr>
              <a:buSzPts val="1200"/>
              <a:buFont typeface="Noto Sans Symbols"/>
              <a:buNone/>
            </a:pPr>
            <a:r>
              <a:rPr lang="en-US" sz="1200" b="1" i="1">
                <a:solidFill>
                  <a:srgbClr val="0000FF"/>
                </a:solidFill>
                <a:latin typeface="Arial"/>
                <a:ea typeface="Arial"/>
                <a:cs typeface="Arial"/>
                <a:sym typeface="Arial"/>
              </a:rPr>
              <a:t>-beladenen Makrophagen</a:t>
            </a:r>
            <a:endParaRPr/>
          </a:p>
        </p:txBody>
      </p:sp>
      <p:sp>
        <p:nvSpPr>
          <p:cNvPr id="669" name="Google Shape;669;p28"/>
          <p:cNvSpPr txBox="1"/>
          <p:nvPr/>
        </p:nvSpPr>
        <p:spPr>
          <a:xfrm>
            <a:off x="6425127" y="2995613"/>
            <a:ext cx="2109273" cy="830997"/>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TM verstopft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    mit…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degenerierten Erythrozyten</a:t>
            </a:r>
            <a:endParaRPr/>
          </a:p>
        </p:txBody>
      </p:sp>
      <p:cxnSp>
        <p:nvCxnSpPr>
          <p:cNvPr id="670" name="Google Shape;670;p28"/>
          <p:cNvCxnSpPr/>
          <p:nvPr/>
        </p:nvCxnSpPr>
        <p:spPr>
          <a:xfrm rot="10800000">
            <a:off x="4876800" y="2438400"/>
            <a:ext cx="0" cy="533400"/>
          </a:xfrm>
          <a:prstGeom prst="straightConnector1">
            <a:avLst/>
          </a:prstGeom>
          <a:noFill/>
          <a:ln w="9525" cap="flat" cmpd="sng">
            <a:solidFill>
              <a:srgbClr val="BFBFBF"/>
            </a:solidFill>
            <a:prstDash val="solid"/>
            <a:round/>
            <a:headEnd type="triangle" w="med" len="med"/>
            <a:tailEnd type="none" w="sm" len="sm"/>
          </a:ln>
        </p:spPr>
      </p:cxnSp>
      <p:cxnSp>
        <p:nvCxnSpPr>
          <p:cNvPr id="671" name="Google Shape;671;p28"/>
          <p:cNvCxnSpPr/>
          <p:nvPr/>
        </p:nvCxnSpPr>
        <p:spPr>
          <a:xfrm rot="10800000">
            <a:off x="7467600" y="2438400"/>
            <a:ext cx="0" cy="533400"/>
          </a:xfrm>
          <a:prstGeom prst="straightConnector1">
            <a:avLst/>
          </a:prstGeom>
          <a:noFill/>
          <a:ln w="9525" cap="flat" cmpd="sng">
            <a:solidFill>
              <a:srgbClr val="BFBFBF"/>
            </a:solidFill>
            <a:prstDash val="solid"/>
            <a:round/>
            <a:headEnd type="triangle" w="med" len="med"/>
            <a:tailEnd type="none" w="sm" len="sm"/>
          </a:ln>
        </p:spPr>
      </p:cxnSp>
      <p:sp>
        <p:nvSpPr>
          <p:cNvPr id="672" name="Google Shape;672;p28"/>
          <p:cNvSpPr txBox="1"/>
          <p:nvPr/>
        </p:nvSpPr>
        <p:spPr>
          <a:xfrm>
            <a:off x="2502762" y="4595336"/>
            <a:ext cx="3452676" cy="738664"/>
          </a:xfrm>
          <a:prstGeom prst="rect">
            <a:avLst/>
          </a:prstGeom>
          <a:solidFill>
            <a:srgbClr val="FEFF83"/>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A5A5A5"/>
                </a:solidFill>
                <a:latin typeface="Arial"/>
                <a:ea typeface="Arial"/>
                <a:cs typeface="Arial"/>
                <a:sym typeface="Arial"/>
              </a:rPr>
              <a:t>Unter welchem namensgebenden Begriff sind „Kügelchen aus degeneriertem Hämoglobin“ bekannt?</a:t>
            </a:r>
            <a:endParaRPr/>
          </a:p>
          <a:p>
            <a:pPr marL="0" marR="0" lvl="0" indent="0" algn="l" rtl="0">
              <a:spcBef>
                <a:spcPts val="0"/>
              </a:spcBef>
              <a:spcAft>
                <a:spcPts val="0"/>
              </a:spcAft>
              <a:buNone/>
            </a:pPr>
            <a:r>
              <a:rPr lang="en-US" sz="1200" b="1">
                <a:solidFill>
                  <a:srgbClr val="A5A5A5"/>
                </a:solidFill>
                <a:latin typeface="Arial"/>
                <a:ea typeface="Arial"/>
                <a:cs typeface="Arial"/>
                <a:sym typeface="Arial"/>
              </a:rPr>
              <a:t>Heinz-Körper</a:t>
            </a:r>
            <a:endParaRPr/>
          </a:p>
        </p:txBody>
      </p:sp>
      <p:sp>
        <p:nvSpPr>
          <p:cNvPr id="673" name="Google Shape;673;p28"/>
          <p:cNvSpPr/>
          <p:nvPr/>
        </p:nvSpPr>
        <p:spPr>
          <a:xfrm>
            <a:off x="5867400" y="4656973"/>
            <a:ext cx="3209069" cy="573823"/>
          </a:xfrm>
          <a:prstGeom prst="ellipse">
            <a:avLst/>
          </a:prstGeom>
          <a:noFill/>
          <a:ln w="25400"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74" name="Google Shape;674;p28"/>
          <p:cNvSpPr/>
          <p:nvPr/>
        </p:nvSpPr>
        <p:spPr>
          <a:xfrm>
            <a:off x="2438400" y="4953000"/>
            <a:ext cx="1371600" cy="415479"/>
          </a:xfrm>
          <a:prstGeom prst="ellipse">
            <a:avLst/>
          </a:prstGeom>
          <a:noFill/>
          <a:ln w="25400" cap="flat" cmpd="sng">
            <a:solidFill>
              <a:srgbClr val="A5A5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75" name="Google Shape;675;p28"/>
          <p:cNvSpPr txBox="1"/>
          <p:nvPr/>
        </p:nvSpPr>
        <p:spPr>
          <a:xfrm>
            <a:off x="576312" y="5478214"/>
            <a:ext cx="5595900" cy="1134000"/>
          </a:xfrm>
          <a:prstGeom prst="rect">
            <a:avLst/>
          </a:prstGeom>
          <a:solidFill>
            <a:srgbClr val="0070C0"/>
          </a:solidFill>
          <a:ln>
            <a:noFill/>
          </a:ln>
        </p:spPr>
        <p:txBody>
          <a:bodyPr spcFirstLastPara="1" wrap="square" lIns="25400" tIns="12700" rIns="25400" bIns="12700" anchor="t" anchorCtr="0">
            <a:spAutoFit/>
          </a:bodyPr>
          <a:lstStyle/>
          <a:p>
            <a:pPr marL="0" lvl="0" indent="0" algn="l" rtl="0">
              <a:spcBef>
                <a:spcPts val="0"/>
              </a:spcBef>
              <a:spcAft>
                <a:spcPts val="0"/>
              </a:spcAft>
              <a:buNone/>
            </a:pPr>
            <a:r>
              <a:rPr lang="en-US" sz="1200">
                <a:solidFill>
                  <a:srgbClr val="A5A5A5"/>
                </a:solidFill>
              </a:rPr>
              <a:t>Heinz-Körperchen“? Das BCSC-Glaukom-Buch erwähnt diesen Begriff überhaupt nicht. Warum fügst du Details hinzu, die für diesen Lerninhalt </a:t>
            </a:r>
            <a:r>
              <a:rPr lang="en-US" sz="1200">
                <a:solidFill>
                  <a:srgbClr val="A5A5A5"/>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7"/>
                  </a:ext>
                </a:extLst>
              </a:rPr>
              <a:t>nicht</a:t>
            </a:r>
            <a:r>
              <a:rPr lang="en-US" sz="1200">
                <a:solidFill>
                  <a:srgbClr val="A5A5A5"/>
                </a:solidFill>
              </a:rPr>
              <a:t> relevant sind?</a:t>
            </a:r>
            <a:endParaRPr>
              <a:solidFill>
                <a:srgbClr val="A5A5A5"/>
              </a:solidFill>
            </a:endParaRPr>
          </a:p>
          <a:p>
            <a:pPr marL="0" lvl="0" indent="0" algn="l" rtl="0">
              <a:spcBef>
                <a:spcPts val="0"/>
              </a:spcBef>
              <a:spcAft>
                <a:spcPts val="0"/>
              </a:spcAft>
              <a:buClr>
                <a:schemeClr val="dk1"/>
              </a:buClr>
              <a:buFont typeface="Arial"/>
              <a:buNone/>
            </a:pPr>
            <a:r>
              <a:rPr lang="en-US" sz="1200">
                <a:solidFill>
                  <a:srgbClr val="A5A5A5"/>
                </a:solidFill>
              </a:rPr>
              <a:t>Keine Sorge, ich würde Sie nicht mit unnötigen Details quälen – das Pathologie-</a:t>
            </a:r>
            <a:r>
              <a:rPr lang="en-US" sz="1200">
                <a:solidFill>
                  <a:srgbClr val="A5A5A5"/>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8"/>
                  </a:ext>
                </a:extLst>
              </a:rPr>
              <a:t>Buch</a:t>
            </a:r>
            <a:r>
              <a:rPr lang="en-US" sz="1200">
                <a:solidFill>
                  <a:srgbClr val="A5A5A5"/>
                </a:solidFill>
              </a:rPr>
              <a:t> erwähnt Heinz-Körperchen im Zusammenhang mit dem hämolytischen Glaukom und dem Geisterzellglaukom, deshalb können sie durchaus Stoff für das </a:t>
            </a:r>
            <a:r>
              <a:rPr lang="en-US" sz="1200">
                <a:solidFill>
                  <a:srgbClr val="A5A5A5"/>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9"/>
                  </a:ext>
                </a:extLst>
              </a:rPr>
              <a:t>OKAP</a:t>
            </a:r>
            <a:r>
              <a:rPr lang="en-US" sz="1200">
                <a:solidFill>
                  <a:srgbClr val="A5A5A5"/>
                </a:solidFill>
              </a:rPr>
              <a:t> sein.</a:t>
            </a:r>
            <a:endParaRPr sz="1200">
              <a:solidFill>
                <a:srgbClr val="A5A5A5"/>
              </a:solidFill>
            </a:endParaRPr>
          </a:p>
        </p:txBody>
      </p:sp>
      <p:sp>
        <p:nvSpPr>
          <p:cNvPr id="676" name="Google Shape;676;p28"/>
          <p:cNvSpPr/>
          <p:nvPr/>
        </p:nvSpPr>
        <p:spPr>
          <a:xfrm>
            <a:off x="3505200" y="1219200"/>
            <a:ext cx="76200" cy="2178050"/>
          </a:xfrm>
          <a:prstGeom prst="rect">
            <a:avLst/>
          </a:prstGeom>
          <a:solidFill>
            <a:srgbClr val="BFBFBF"/>
          </a:solidFill>
          <a:ln w="25400" cap="flat" cmpd="sng">
            <a:solidFill>
              <a:srgbClr val="A5A5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77" name="Google Shape;677;p28"/>
          <p:cNvSpPr txBox="1"/>
          <p:nvPr/>
        </p:nvSpPr>
        <p:spPr>
          <a:xfrm>
            <a:off x="304800" y="4247107"/>
            <a:ext cx="6858000" cy="1380300"/>
          </a:xfrm>
          <a:prstGeom prst="rect">
            <a:avLst/>
          </a:prstGeom>
          <a:solidFill>
            <a:srgbClr val="FFFF0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dirty="0">
                <a:solidFill>
                  <a:srgbClr val="A5A5A5"/>
                </a:solidFill>
              </a:rPr>
              <a:t>„</a:t>
            </a:r>
            <a:r>
              <a:rPr lang="en-US" sz="1200" i="1" dirty="0" err="1">
                <a:solidFill>
                  <a:srgbClr val="A5A5A5"/>
                </a:solidFill>
              </a:rPr>
              <a:t>Makrophagen</a:t>
            </a:r>
            <a:r>
              <a:rPr lang="en-US" sz="1200" i="1" dirty="0">
                <a:solidFill>
                  <a:srgbClr val="A5A5A5"/>
                </a:solidFill>
              </a:rPr>
              <a:t>, die die TM </a:t>
            </a:r>
            <a:r>
              <a:rPr lang="en-US" sz="1200" i="1" dirty="0" err="1">
                <a:solidFill>
                  <a:srgbClr val="A5A5A5"/>
                </a:solidFill>
              </a:rPr>
              <a:t>verstopfen</a:t>
            </a:r>
            <a:r>
              <a:rPr lang="en-US" sz="1200" i="1" dirty="0">
                <a:solidFill>
                  <a:srgbClr val="A5A5A5"/>
                </a:solidFill>
              </a:rPr>
              <a:t>“ </a:t>
            </a:r>
            <a:r>
              <a:rPr lang="en-US" sz="1200" i="1" dirty="0" err="1">
                <a:solidFill>
                  <a:srgbClr val="A5A5A5"/>
                </a:solidFill>
              </a:rPr>
              <a:t>sollten</a:t>
            </a:r>
            <a:r>
              <a:rPr lang="en-US" sz="1200" i="1" dirty="0">
                <a:solidFill>
                  <a:srgbClr val="A5A5A5"/>
                </a:solidFill>
              </a:rPr>
              <a:t> an </a:t>
            </a:r>
            <a:r>
              <a:rPr lang="en-US" sz="1200" i="1" dirty="0" err="1">
                <a:solidFill>
                  <a:srgbClr val="A5A5A5"/>
                </a:solidFill>
              </a:rPr>
              <a:t>eine</a:t>
            </a:r>
            <a:r>
              <a:rPr lang="en-US" sz="1200" i="1" dirty="0">
                <a:solidFill>
                  <a:srgbClr val="A5A5A5"/>
                </a:solidFill>
              </a:rPr>
              <a:t> </a:t>
            </a:r>
            <a:r>
              <a:rPr lang="en-US" sz="1200" i="1" dirty="0" err="1">
                <a:solidFill>
                  <a:srgbClr val="A5A5A5"/>
                </a:solidFill>
              </a:rPr>
              <a:t>andere</a:t>
            </a:r>
            <a:r>
              <a:rPr lang="en-US" sz="1200" i="1" dirty="0">
                <a:solidFill>
                  <a:srgbClr val="A5A5A5"/>
                </a:solidFill>
              </a:rPr>
              <a:t> Form des </a:t>
            </a:r>
            <a:r>
              <a:rPr lang="en-US" sz="1200" i="1" dirty="0" err="1">
                <a:solidFill>
                  <a:srgbClr val="A5A5A5"/>
                </a:solidFill>
              </a:rPr>
              <a:t>sekundären</a:t>
            </a:r>
            <a:r>
              <a:rPr lang="en-US" sz="1200" i="1" dirty="0">
                <a:solidFill>
                  <a:srgbClr val="A5A5A5"/>
                </a:solidFill>
              </a:rPr>
              <a:t> </a:t>
            </a:r>
            <a:r>
              <a:rPr lang="en-US" sz="1200" i="1" dirty="0">
                <a:solidFill>
                  <a:srgbClr val="A5A5A5"/>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0"/>
                  </a:ext>
                </a:extLst>
              </a:rPr>
              <a:t>OWG</a:t>
            </a:r>
            <a:r>
              <a:rPr lang="en-US" sz="1200" i="1" dirty="0">
                <a:solidFill>
                  <a:srgbClr val="A5A5A5"/>
                </a:solidFill>
              </a:rPr>
              <a:t> </a:t>
            </a:r>
            <a:r>
              <a:rPr lang="en-US" sz="1200" i="1" dirty="0" err="1">
                <a:solidFill>
                  <a:srgbClr val="A5A5A5"/>
                </a:solidFill>
              </a:rPr>
              <a:t>erinnern</a:t>
            </a:r>
            <a:r>
              <a:rPr lang="en-US" sz="1200" i="1" dirty="0">
                <a:solidFill>
                  <a:srgbClr val="A5A5A5"/>
                </a:solidFill>
              </a:rPr>
              <a:t> – </a:t>
            </a:r>
            <a:r>
              <a:rPr lang="en-US" sz="1200" i="1" dirty="0" err="1">
                <a:solidFill>
                  <a:srgbClr val="A5A5A5"/>
                </a:solidFill>
              </a:rPr>
              <a:t>welche</a:t>
            </a:r>
            <a:r>
              <a:rPr lang="en-US" sz="1200" i="1" dirty="0">
                <a:solidFill>
                  <a:srgbClr val="A5A5A5"/>
                </a:solidFill>
              </a:rPr>
              <a:t> </a:t>
            </a:r>
            <a:r>
              <a:rPr lang="en-US" sz="1200" i="1" dirty="0" err="1">
                <a:solidFill>
                  <a:srgbClr val="A5A5A5"/>
                </a:solidFill>
              </a:rPr>
              <a:t>ist</a:t>
            </a:r>
            <a:r>
              <a:rPr lang="en-US" sz="1200" i="1" dirty="0">
                <a:solidFill>
                  <a:srgbClr val="A5A5A5"/>
                </a:solidFill>
              </a:rPr>
              <a:t> </a:t>
            </a:r>
            <a:r>
              <a:rPr lang="en-US" sz="1200" i="1" dirty="0" err="1">
                <a:solidFill>
                  <a:srgbClr val="A5A5A5"/>
                </a:solidFill>
              </a:rPr>
              <a:t>gemeint</a:t>
            </a:r>
            <a:r>
              <a:rPr lang="en-US" sz="1200" i="1" dirty="0">
                <a:solidFill>
                  <a:srgbClr val="A5A5A5"/>
                </a:solidFill>
              </a:rPr>
              <a:t>?</a:t>
            </a:r>
            <a:endParaRPr sz="1200" i="1" dirty="0">
              <a:solidFill>
                <a:srgbClr val="A5A5A5"/>
              </a:solidFill>
            </a:endParaRPr>
          </a:p>
          <a:p>
            <a:pPr marL="0" lvl="0" indent="0" algn="l" rtl="0">
              <a:spcBef>
                <a:spcPts val="0"/>
              </a:spcBef>
              <a:spcAft>
                <a:spcPts val="0"/>
              </a:spcAft>
              <a:buClr>
                <a:schemeClr val="dk1"/>
              </a:buClr>
              <a:buFont typeface="Arial"/>
              <a:buNone/>
            </a:pPr>
            <a:r>
              <a:rPr lang="en-US" sz="1200" b="1" dirty="0" err="1">
                <a:solidFill>
                  <a:srgbClr val="0000FF"/>
                </a:solidFill>
              </a:rPr>
              <a:t>Phakolytisches</a:t>
            </a:r>
            <a:r>
              <a:rPr lang="en-US" sz="1200" b="1" dirty="0">
                <a:solidFill>
                  <a:srgbClr val="0000FF"/>
                </a:solidFill>
              </a:rPr>
              <a:t> </a:t>
            </a:r>
            <a:r>
              <a:rPr lang="en-US" sz="1200" b="1" dirty="0" err="1">
                <a:solidFill>
                  <a:srgbClr val="0000FF"/>
                </a:solidFill>
              </a:rPr>
              <a:t>Glaukom</a:t>
            </a:r>
            <a:endParaRPr sz="1200" i="1" dirty="0">
              <a:solidFill>
                <a:srgbClr val="0000FF"/>
              </a:solidFill>
            </a:endParaRPr>
          </a:p>
          <a:p>
            <a:pPr marL="0" lvl="0" indent="0" algn="l" rtl="0">
              <a:spcBef>
                <a:spcPts val="0"/>
              </a:spcBef>
              <a:spcAft>
                <a:spcPts val="0"/>
              </a:spcAft>
              <a:buClr>
                <a:schemeClr val="dk1"/>
              </a:buClr>
              <a:buFont typeface="Arial"/>
              <a:buNone/>
            </a:pPr>
            <a:endParaRPr sz="1600" dirty="0">
              <a:solidFill>
                <a:srgbClr val="0000FF"/>
              </a:solidFill>
            </a:endParaRPr>
          </a:p>
          <a:p>
            <a:pPr marL="0" lvl="0" indent="0" algn="l" rtl="0">
              <a:spcBef>
                <a:spcPts val="0"/>
              </a:spcBef>
              <a:spcAft>
                <a:spcPts val="0"/>
              </a:spcAft>
              <a:buClr>
                <a:schemeClr val="dk1"/>
              </a:buClr>
              <a:buFont typeface="Arial"/>
              <a:buNone/>
            </a:pPr>
            <a:r>
              <a:rPr lang="en-US" sz="1200" i="1" dirty="0">
                <a:solidFill>
                  <a:srgbClr val="A5A5A5"/>
                </a:solidFill>
              </a:rPr>
              <a:t>Beim </a:t>
            </a:r>
            <a:r>
              <a:rPr lang="en-US" sz="1200" i="1" dirty="0" err="1">
                <a:solidFill>
                  <a:srgbClr val="A5A5A5"/>
                </a:solidFill>
              </a:rPr>
              <a:t>phakolytischen</a:t>
            </a:r>
            <a:r>
              <a:rPr lang="en-US" sz="1200" i="1" dirty="0">
                <a:solidFill>
                  <a:srgbClr val="A5A5A5"/>
                </a:solidFill>
              </a:rPr>
              <a:t> </a:t>
            </a:r>
            <a:r>
              <a:rPr lang="en-US" sz="1200" i="1" dirty="0" err="1">
                <a:solidFill>
                  <a:srgbClr val="A5A5A5"/>
                </a:solidFill>
              </a:rPr>
              <a:t>Glaukom</a:t>
            </a:r>
            <a:r>
              <a:rPr lang="en-US" sz="1200" i="1" dirty="0">
                <a:solidFill>
                  <a:srgbClr val="A5A5A5"/>
                </a:solidFill>
              </a:rPr>
              <a:t> </a:t>
            </a:r>
            <a:r>
              <a:rPr lang="en-US" sz="1200" i="1" dirty="0" err="1">
                <a:solidFill>
                  <a:srgbClr val="A5A5A5"/>
                </a:solidFill>
              </a:rPr>
              <a:t>enthalten</a:t>
            </a:r>
            <a:r>
              <a:rPr lang="en-US" sz="1200" i="1" dirty="0">
                <a:solidFill>
                  <a:srgbClr val="A5A5A5"/>
                </a:solidFill>
              </a:rPr>
              <a:t> die </a:t>
            </a:r>
            <a:r>
              <a:rPr lang="en-US" sz="1200" i="1" dirty="0" err="1">
                <a:solidFill>
                  <a:srgbClr val="A5A5A5"/>
                </a:solidFill>
              </a:rPr>
              <a:t>Makrophagen</a:t>
            </a:r>
            <a:r>
              <a:rPr lang="en-US" sz="1200" i="1" dirty="0">
                <a:solidFill>
                  <a:srgbClr val="A5A5A5"/>
                </a:solidFill>
              </a:rPr>
              <a:t> nicht </a:t>
            </a:r>
            <a:r>
              <a:rPr lang="en-US" sz="1200" i="1" dirty="0" err="1">
                <a:solidFill>
                  <a:srgbClr val="A5A5A5"/>
                </a:solidFill>
              </a:rPr>
              <a:t>viel</a:t>
            </a:r>
            <a:r>
              <a:rPr lang="en-US" sz="1200" i="1" dirty="0">
                <a:solidFill>
                  <a:srgbClr val="A5A5A5"/>
                </a:solidFill>
              </a:rPr>
              <a:t> </a:t>
            </a:r>
            <a:r>
              <a:rPr lang="en-US" sz="1200" i="1" dirty="0" err="1">
                <a:solidFill>
                  <a:srgbClr val="A5A5A5"/>
                </a:solidFill>
              </a:rPr>
              <a:t>Hämoglobin</a:t>
            </a:r>
            <a:r>
              <a:rPr lang="en-US" sz="1200" i="1" dirty="0">
                <a:solidFill>
                  <a:srgbClr val="A5A5A5"/>
                </a:solidFill>
              </a:rPr>
              <a:t>. </a:t>
            </a:r>
            <a:r>
              <a:rPr lang="en-US" sz="1200" i="1" dirty="0" err="1">
                <a:solidFill>
                  <a:srgbClr val="A5A5A5"/>
                </a:solidFill>
              </a:rPr>
              <a:t>Womit</a:t>
            </a:r>
            <a:r>
              <a:rPr lang="en-US" sz="1200" i="1" dirty="0">
                <a:solidFill>
                  <a:srgbClr val="A5A5A5"/>
                </a:solidFill>
              </a:rPr>
              <a:t> </a:t>
            </a:r>
            <a:r>
              <a:rPr lang="en-US" sz="1200" i="1" dirty="0" err="1">
                <a:solidFill>
                  <a:srgbClr val="A5A5A5"/>
                </a:solidFill>
              </a:rPr>
              <a:t>sind</a:t>
            </a:r>
            <a:r>
              <a:rPr lang="en-US" sz="1200" i="1" dirty="0">
                <a:solidFill>
                  <a:srgbClr val="A5A5A5"/>
                </a:solidFill>
              </a:rPr>
              <a:t> </a:t>
            </a:r>
            <a:r>
              <a:rPr lang="en-US" sz="1200" i="1" dirty="0" err="1">
                <a:solidFill>
                  <a:srgbClr val="A5A5A5"/>
                </a:solidFill>
              </a:rPr>
              <a:t>sie</a:t>
            </a:r>
            <a:r>
              <a:rPr lang="en-US" sz="1200" i="1" dirty="0">
                <a:solidFill>
                  <a:srgbClr val="A5A5A5"/>
                </a:solidFill>
              </a:rPr>
              <a:t> </a:t>
            </a:r>
            <a:r>
              <a:rPr lang="en-US" sz="1200" i="1" dirty="0" err="1">
                <a:solidFill>
                  <a:srgbClr val="A5A5A5"/>
                </a:solidFill>
              </a:rPr>
              <a:t>stattdessen</a:t>
            </a:r>
            <a:r>
              <a:rPr lang="en-US" sz="1200" i="1" dirty="0">
                <a:solidFill>
                  <a:srgbClr val="A5A5A5"/>
                </a:solidFill>
              </a:rPr>
              <a:t> </a:t>
            </a:r>
            <a:r>
              <a:rPr lang="en-US" sz="1200" i="1" dirty="0" err="1">
                <a:solidFill>
                  <a:srgbClr val="A5A5A5"/>
                </a:solidFill>
              </a:rPr>
              <a:t>beladen</a:t>
            </a:r>
            <a:r>
              <a:rPr lang="en-US" sz="1200" i="1" dirty="0">
                <a:solidFill>
                  <a:srgbClr val="A5A5A5"/>
                </a:solidFill>
              </a:rPr>
              <a:t>?</a:t>
            </a:r>
            <a:endParaRPr sz="1200" i="1" dirty="0">
              <a:solidFill>
                <a:srgbClr val="A5A5A5"/>
              </a:solidFill>
            </a:endParaRPr>
          </a:p>
          <a:p>
            <a:pPr marL="0" lvl="0" indent="0" algn="l" rtl="0">
              <a:spcBef>
                <a:spcPts val="0"/>
              </a:spcBef>
              <a:spcAft>
                <a:spcPts val="0"/>
              </a:spcAft>
              <a:buClr>
                <a:schemeClr val="dk1"/>
              </a:buClr>
              <a:buFont typeface="Arial"/>
              <a:buNone/>
            </a:pPr>
            <a:r>
              <a:rPr lang="en-US" sz="1200" dirty="0" err="1">
                <a:solidFill>
                  <a:srgbClr val="A5A5A5"/>
                </a:solidFill>
              </a:rPr>
              <a:t>Denaturierte</a:t>
            </a:r>
            <a:r>
              <a:rPr lang="en-US" sz="1200" dirty="0">
                <a:solidFill>
                  <a:srgbClr val="A5A5A5"/>
                </a:solidFill>
              </a:rPr>
              <a:t> </a:t>
            </a:r>
            <a:r>
              <a:rPr lang="en-US" sz="1200" dirty="0" err="1">
                <a:solidFill>
                  <a:srgbClr val="A5A5A5"/>
                </a:solidFill>
              </a:rPr>
              <a:t>Linsenproteine</a:t>
            </a:r>
            <a:endParaRPr sz="1200" i="1" dirty="0">
              <a:solidFill>
                <a:srgbClr val="A5A5A5"/>
              </a:solidFill>
            </a:endParaRPr>
          </a:p>
        </p:txBody>
      </p:sp>
      <p:sp>
        <p:nvSpPr>
          <p:cNvPr id="678" name="Google Shape;678;p28"/>
          <p:cNvSpPr txBox="1"/>
          <p:nvPr/>
        </p:nvSpPr>
        <p:spPr>
          <a:xfrm>
            <a:off x="3909145" y="3573607"/>
            <a:ext cx="2433680" cy="307777"/>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dirty="0" err="1">
                <a:solidFill>
                  <a:srgbClr val="0000FF"/>
                </a:solidFill>
                <a:latin typeface="Caveat"/>
                <a:ea typeface="Caveat"/>
                <a:cs typeface="Caveat"/>
                <a:sym typeface="Caveat"/>
              </a:rPr>
              <a:t>Denaturierte</a:t>
            </a:r>
            <a:r>
              <a:rPr lang="en-US" sz="1200" dirty="0">
                <a:solidFill>
                  <a:srgbClr val="0000FF"/>
                </a:solidFill>
                <a:latin typeface="Caveat"/>
                <a:ea typeface="Caveat"/>
                <a:cs typeface="Caveat"/>
                <a:sym typeface="Caveat"/>
              </a:rPr>
              <a:t> </a:t>
            </a:r>
            <a:r>
              <a:rPr lang="en-US" sz="1200" dirty="0" err="1">
                <a:solidFill>
                  <a:srgbClr val="0000FF"/>
                </a:solidFill>
                <a:latin typeface="Caveat"/>
                <a:ea typeface="Caveat"/>
                <a:cs typeface="Caveat"/>
                <a:sym typeface="Caveat"/>
              </a:rPr>
              <a:t>Linsenproteine</a:t>
            </a:r>
            <a:endParaRPr dirty="0"/>
          </a:p>
        </p:txBody>
      </p:sp>
      <p:sp>
        <p:nvSpPr>
          <p:cNvPr id="679" name="Google Shape;679;p28"/>
          <p:cNvSpPr txBox="1"/>
          <p:nvPr/>
        </p:nvSpPr>
        <p:spPr>
          <a:xfrm>
            <a:off x="2573285" y="3920915"/>
            <a:ext cx="5105400" cy="1688100"/>
          </a:xfrm>
          <a:prstGeom prst="rect">
            <a:avLst/>
          </a:prstGeom>
          <a:solidFill>
            <a:srgbClr val="C8C86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rPr>
              <a:t>Welcher pathologische Mechanismus liegt dem phakolytischen Glaukom zugrunde?</a:t>
            </a:r>
            <a:endParaRPr/>
          </a:p>
          <a:p>
            <a:pPr marL="0" marR="0" lvl="0" indent="0" algn="l" rtl="0">
              <a:spcBef>
                <a:spcPts val="0"/>
              </a:spcBef>
              <a:spcAft>
                <a:spcPts val="0"/>
              </a:spcAft>
              <a:buNone/>
            </a:pPr>
            <a:r>
              <a:rPr lang="en-US" sz="1200">
                <a:solidFill>
                  <a:srgbClr val="0000FF"/>
                </a:solidFill>
              </a:rPr>
              <a:t>Bei einer reifen oder insbesondere hypermaturen Katarakt treten denaturierte Linsenproteine durch die Linsenkapsel in die Vorderkammer über. Diese führen zur Rekrutierung von Makrophagen, welche versuchen, das Proteinmaterial aus der Vorderkammer zu beseitigen. Die dann proteinbeladenen Makrophagen sowie freies Linsenprotein gelangen in den Kammerwinkel, verlegen dort das Trabekelmaschenwerk und führen zu einem akuten Anstieg des Augeninnendrucks.</a:t>
            </a:r>
            <a:endParaRPr/>
          </a:p>
        </p:txBody>
      </p:sp>
      <p:sp>
        <p:nvSpPr>
          <p:cNvPr id="680" name="Google Shape;680;p28"/>
          <p:cNvSpPr/>
          <p:nvPr/>
        </p:nvSpPr>
        <p:spPr>
          <a:xfrm>
            <a:off x="152400" y="4474649"/>
            <a:ext cx="2350362" cy="573823"/>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684"/>
        <p:cNvGrpSpPr/>
        <p:nvPr/>
      </p:nvGrpSpPr>
      <p:grpSpPr>
        <a:xfrm>
          <a:off x="0" y="0"/>
          <a:ext cx="0" cy="0"/>
          <a:chOff x="0" y="0"/>
          <a:chExt cx="0" cy="0"/>
        </a:xfrm>
      </p:grpSpPr>
      <p:sp>
        <p:nvSpPr>
          <p:cNvPr id="685" name="Google Shape;685;p29"/>
          <p:cNvSpPr txBox="1"/>
          <p:nvPr/>
        </p:nvSpPr>
        <p:spPr>
          <a:xfrm>
            <a:off x="609600" y="4035705"/>
            <a:ext cx="8386800" cy="15033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BFBFBF"/>
                </a:solidFill>
              </a:rPr>
              <a:t>Was hat es mit den Makrophagen auf sich? Welche Rolle spielen sie in diesem Zusammenhang?</a:t>
            </a:r>
            <a:endParaRPr>
              <a:solidFill>
                <a:srgbClr val="BFBFBF"/>
              </a:solidFill>
            </a:endParaRPr>
          </a:p>
          <a:p>
            <a:pPr marL="0" lvl="0" indent="0" algn="l" rtl="0">
              <a:spcBef>
                <a:spcPts val="0"/>
              </a:spcBef>
              <a:spcAft>
                <a:spcPts val="0"/>
              </a:spcAft>
              <a:buClr>
                <a:schemeClr val="dk1"/>
              </a:buClr>
              <a:buFont typeface="Arial"/>
              <a:buNone/>
            </a:pPr>
            <a:r>
              <a:rPr lang="en-US" sz="1200">
                <a:solidFill>
                  <a:srgbClr val="BFBFBF"/>
                </a:solidFill>
              </a:rPr>
              <a:t>Bei einer Glaskörperblutung beginnen die Erythrozyten nach etwa ein bis zwei Wochen zu degenerieren. Die Degeneration dieser Zellen führt zur Rekrutierung von Makrophagen, welche die zerfallenden Erythrozyten sowie freigesetzte </a:t>
            </a:r>
            <a:r>
              <a:rPr lang="en-US" sz="1200" b="1">
                <a:solidFill>
                  <a:srgbClr val="0000FF"/>
                </a:solidFill>
              </a:rPr>
              <a:t>Hämoglobinabbauprodukte</a:t>
            </a:r>
            <a:r>
              <a:rPr lang="en-US" sz="1200">
                <a:solidFill>
                  <a:srgbClr val="BFBFBF"/>
                </a:solidFill>
              </a:rPr>
              <a:t> phagozytieren. Diese mit Hämoglobinglobuli und weiteren Erythrozytenfragmenten beladenen Makrophagen wandern in die Vorderkammer und schließlich in den Kammerwinkel ein.</a:t>
            </a:r>
            <a:endParaRPr sz="1200" i="1">
              <a:solidFill>
                <a:srgbClr val="BFBFBF"/>
              </a:solidFill>
            </a:endParaRPr>
          </a:p>
          <a:p>
            <a:pPr marL="0" lvl="0" indent="0" algn="l" rtl="0">
              <a:spcBef>
                <a:spcPts val="0"/>
              </a:spcBef>
              <a:spcAft>
                <a:spcPts val="0"/>
              </a:spcAft>
              <a:buClr>
                <a:schemeClr val="dk1"/>
              </a:buClr>
              <a:buFont typeface="Arial"/>
              <a:buNone/>
            </a:pPr>
            <a:endParaRPr sz="1200" i="1">
              <a:solidFill>
                <a:srgbClr val="BFBFBF"/>
              </a:solidFill>
            </a:endParaRPr>
          </a:p>
          <a:p>
            <a:pPr marL="0" lvl="0" indent="0" algn="l" rtl="0">
              <a:spcBef>
                <a:spcPts val="0"/>
              </a:spcBef>
              <a:spcAft>
                <a:spcPts val="0"/>
              </a:spcAft>
              <a:buClr>
                <a:schemeClr val="dk1"/>
              </a:buClr>
              <a:buFont typeface="Arial"/>
              <a:buNone/>
            </a:pPr>
            <a:endParaRPr sz="1200" i="1">
              <a:solidFill>
                <a:srgbClr val="BFBFBF"/>
              </a:solidFill>
            </a:endParaRPr>
          </a:p>
          <a:p>
            <a:pPr marL="0" marR="0" lvl="0" indent="0" algn="l" rtl="0">
              <a:spcBef>
                <a:spcPts val="0"/>
              </a:spcBef>
              <a:spcAft>
                <a:spcPts val="0"/>
              </a:spcAft>
              <a:buNone/>
            </a:pPr>
            <a:endParaRPr sz="1200" i="1">
              <a:solidFill>
                <a:srgbClr val="BFBFBF"/>
              </a:solidFill>
            </a:endParaRPr>
          </a:p>
        </p:txBody>
      </p:sp>
      <p:sp>
        <p:nvSpPr>
          <p:cNvPr id="686" name="Google Shape;686;p29"/>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687" name="Google Shape;687;p29"/>
          <p:cNvSpPr txBox="1"/>
          <p:nvPr/>
        </p:nvSpPr>
        <p:spPr>
          <a:xfrm>
            <a:off x="6239438" y="1981200"/>
            <a:ext cx="2454519"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rgbClr val="BFBFBF"/>
                </a:solidFill>
                <a:latin typeface="Arial"/>
                <a:ea typeface="Arial"/>
                <a:cs typeface="Arial"/>
                <a:sym typeface="Arial"/>
              </a:rPr>
              <a:t>Geisterzellglaukom</a:t>
            </a:r>
            <a:endParaRPr/>
          </a:p>
        </p:txBody>
      </p:sp>
      <p:sp>
        <p:nvSpPr>
          <p:cNvPr id="688" name="Google Shape;688;p29"/>
          <p:cNvSpPr txBox="1"/>
          <p:nvPr/>
        </p:nvSpPr>
        <p:spPr>
          <a:xfrm>
            <a:off x="2361390" y="395288"/>
            <a:ext cx="4389471" cy="400110"/>
          </a:xfrm>
          <a:prstGeom prst="rect">
            <a:avLst/>
          </a:prstGeom>
          <a:solidFill>
            <a:srgbClr val="CCFFFF"/>
          </a:solid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FF0000"/>
              </a:buClr>
              <a:buSzPts val="1200"/>
              <a:buFont typeface="Noto Sans Symbols"/>
              <a:buNone/>
            </a:pPr>
            <a:r>
              <a:rPr lang="en-US" sz="1200" b="1">
                <a:solidFill>
                  <a:srgbClr val="FF0000"/>
                </a:solidFill>
                <a:latin typeface="Arial"/>
                <a:ea typeface="Arial"/>
                <a:cs typeface="Arial"/>
                <a:sym typeface="Arial"/>
              </a:rPr>
              <a:t>Glaukom nach intraokularer Blutung</a:t>
            </a:r>
            <a:endParaRPr/>
          </a:p>
        </p:txBody>
      </p:sp>
      <p:sp>
        <p:nvSpPr>
          <p:cNvPr id="689" name="Google Shape;689;p29"/>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29</a:t>
            </a:fld>
            <a:endParaRPr sz="1000">
              <a:solidFill>
                <a:schemeClr val="dk1"/>
              </a:solidFill>
              <a:latin typeface="Arial"/>
              <a:ea typeface="Arial"/>
              <a:cs typeface="Arial"/>
              <a:sym typeface="Arial"/>
            </a:endParaRPr>
          </a:p>
        </p:txBody>
      </p:sp>
      <p:sp>
        <p:nvSpPr>
          <p:cNvPr id="690" name="Google Shape;690;p29"/>
          <p:cNvSpPr txBox="1"/>
          <p:nvPr/>
        </p:nvSpPr>
        <p:spPr>
          <a:xfrm>
            <a:off x="3674286" y="1981200"/>
            <a:ext cx="2428871"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rgbClr val="BFBFBF"/>
                </a:solidFill>
                <a:latin typeface="Arial"/>
                <a:ea typeface="Arial"/>
                <a:cs typeface="Arial"/>
                <a:sym typeface="Arial"/>
              </a:rPr>
              <a:t>Hämolytisches Glaukom</a:t>
            </a:r>
            <a:endParaRPr/>
          </a:p>
        </p:txBody>
      </p:sp>
      <p:sp>
        <p:nvSpPr>
          <p:cNvPr id="691" name="Google Shape;691;p29"/>
          <p:cNvSpPr txBox="1"/>
          <p:nvPr/>
        </p:nvSpPr>
        <p:spPr>
          <a:xfrm>
            <a:off x="304800" y="1981200"/>
            <a:ext cx="3147000" cy="2103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2"/>
              </a:buClr>
              <a:buSzPts val="840"/>
              <a:buFont typeface="Noto Sans Symbols"/>
              <a:buNone/>
            </a:pPr>
            <a:r>
              <a:rPr lang="en-US" sz="1200" u="sng">
                <a:solidFill>
                  <a:srgbClr val="BFBFBF"/>
                </a:solidFill>
                <a:latin typeface="Arial"/>
                <a:ea typeface="Arial"/>
                <a:cs typeface="Arial"/>
                <a:sym typeface="Arial"/>
              </a:rPr>
              <a:t>Glaukom als Folge eines Hyph</a:t>
            </a:r>
            <a:r>
              <a:rPr lang="en-US" sz="1200" u="sng">
                <a:solidFill>
                  <a:srgbClr val="BFBFBF"/>
                </a:solidFill>
              </a:rPr>
              <a:t>ä</a:t>
            </a:r>
            <a:r>
              <a:rPr lang="en-US" sz="1200" u="sng">
                <a:solidFill>
                  <a:srgbClr val="BFBFBF"/>
                </a:solidFill>
                <a:latin typeface="Arial"/>
                <a:ea typeface="Arial"/>
                <a:cs typeface="Arial"/>
                <a:sym typeface="Arial"/>
              </a:rPr>
              <a:t>mas</a:t>
            </a:r>
            <a:endParaRPr sz="1800" u="sng">
              <a:solidFill>
                <a:srgbClr val="BFBFBF"/>
              </a:solidFill>
              <a:latin typeface="Arial"/>
              <a:ea typeface="Arial"/>
              <a:cs typeface="Arial"/>
              <a:sym typeface="Arial"/>
            </a:endParaRPr>
          </a:p>
        </p:txBody>
      </p:sp>
      <p:sp>
        <p:nvSpPr>
          <p:cNvPr id="692" name="Google Shape;692;p29"/>
          <p:cNvSpPr txBox="1"/>
          <p:nvPr/>
        </p:nvSpPr>
        <p:spPr>
          <a:xfrm>
            <a:off x="920750" y="2681288"/>
            <a:ext cx="1974900" cy="3951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Folgt </a:t>
            </a:r>
            <a:r>
              <a:rPr lang="en-US" sz="1200">
                <a:solidFill>
                  <a:srgbClr val="BFBFBF"/>
                </a:solidFill>
              </a:rPr>
              <a:t>auf</a:t>
            </a:r>
            <a:r>
              <a:rPr lang="en-US" sz="1200" b="1" i="1">
                <a:solidFill>
                  <a:srgbClr val="BFBFBF"/>
                </a:solidFill>
                <a:latin typeface="Arial"/>
                <a:ea typeface="Arial"/>
                <a:cs typeface="Arial"/>
                <a:sym typeface="Arial"/>
              </a:rPr>
              <a:t> </a:t>
            </a:r>
            <a:r>
              <a:rPr lang="en-US" sz="1200">
                <a:solidFill>
                  <a:srgbClr val="BFBFBF"/>
                </a:solidFill>
                <a:latin typeface="Arial"/>
                <a:ea typeface="Arial"/>
                <a:cs typeface="Arial"/>
                <a:sym typeface="Arial"/>
              </a:rPr>
              <a:t>eine </a:t>
            </a:r>
            <a:r>
              <a:rPr lang="en-US" sz="1200" b="1" i="1">
                <a:solidFill>
                  <a:srgbClr val="BFBFBF"/>
                </a:solidFill>
              </a:rPr>
              <a:t>Vorderkammerblutung</a:t>
            </a:r>
            <a:endParaRPr b="1" i="1"/>
          </a:p>
        </p:txBody>
      </p:sp>
      <p:cxnSp>
        <p:nvCxnSpPr>
          <p:cNvPr id="693" name="Google Shape;693;p29"/>
          <p:cNvCxnSpPr/>
          <p:nvPr/>
        </p:nvCxnSpPr>
        <p:spPr>
          <a:xfrm rot="10800000">
            <a:off x="1892300" y="2286000"/>
            <a:ext cx="0" cy="381000"/>
          </a:xfrm>
          <a:prstGeom prst="straightConnector1">
            <a:avLst/>
          </a:prstGeom>
          <a:noFill/>
          <a:ln w="9525" cap="flat" cmpd="sng">
            <a:solidFill>
              <a:srgbClr val="BFBFBF"/>
            </a:solidFill>
            <a:prstDash val="solid"/>
            <a:round/>
            <a:headEnd type="none" w="med" len="med"/>
            <a:tailEnd type="triangle" w="med" len="med"/>
          </a:ln>
        </p:spPr>
      </p:cxnSp>
      <p:sp>
        <p:nvSpPr>
          <p:cNvPr id="694" name="Google Shape;694;p29"/>
          <p:cNvSpPr txBox="1"/>
          <p:nvPr/>
        </p:nvSpPr>
        <p:spPr>
          <a:xfrm>
            <a:off x="3581400" y="2995613"/>
            <a:ext cx="2564400" cy="5799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TM verstopft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    mit…              </a:t>
            </a:r>
            <a:endParaRPr/>
          </a:p>
          <a:p>
            <a:pPr marL="0" marR="0" lvl="0" indent="0" algn="ctr" rtl="0">
              <a:spcBef>
                <a:spcPts val="0"/>
              </a:spcBef>
              <a:spcAft>
                <a:spcPts val="0"/>
              </a:spcAft>
              <a:buClr>
                <a:srgbClr val="BFBFBF"/>
              </a:buClr>
              <a:buSzPts val="1200"/>
              <a:buFont typeface="Noto Sans Symbols"/>
              <a:buNone/>
            </a:pPr>
            <a:r>
              <a:rPr lang="en-US" sz="1200" b="1" i="1">
                <a:solidFill>
                  <a:srgbClr val="BFBFBF"/>
                </a:solidFill>
                <a:latin typeface="Arial"/>
                <a:ea typeface="Arial"/>
                <a:cs typeface="Arial"/>
                <a:sym typeface="Arial"/>
              </a:rPr>
              <a:t>-beladenen Makrophagen</a:t>
            </a:r>
            <a:endParaRPr/>
          </a:p>
        </p:txBody>
      </p:sp>
      <p:sp>
        <p:nvSpPr>
          <p:cNvPr id="695" name="Google Shape;695;p29"/>
          <p:cNvSpPr txBox="1"/>
          <p:nvPr/>
        </p:nvSpPr>
        <p:spPr>
          <a:xfrm>
            <a:off x="6425127" y="2995613"/>
            <a:ext cx="2109273" cy="830997"/>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TM verstopft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    mit…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degenerierten Erythrozyten</a:t>
            </a:r>
            <a:endParaRPr/>
          </a:p>
        </p:txBody>
      </p:sp>
      <p:cxnSp>
        <p:nvCxnSpPr>
          <p:cNvPr id="696" name="Google Shape;696;p29"/>
          <p:cNvCxnSpPr/>
          <p:nvPr/>
        </p:nvCxnSpPr>
        <p:spPr>
          <a:xfrm rot="10800000">
            <a:off x="4876800" y="2438400"/>
            <a:ext cx="0" cy="533400"/>
          </a:xfrm>
          <a:prstGeom prst="straightConnector1">
            <a:avLst/>
          </a:prstGeom>
          <a:noFill/>
          <a:ln w="9525" cap="flat" cmpd="sng">
            <a:solidFill>
              <a:srgbClr val="BFBFBF"/>
            </a:solidFill>
            <a:prstDash val="solid"/>
            <a:round/>
            <a:headEnd type="triangle" w="med" len="med"/>
            <a:tailEnd type="none" w="sm" len="sm"/>
          </a:ln>
        </p:spPr>
      </p:cxnSp>
      <p:cxnSp>
        <p:nvCxnSpPr>
          <p:cNvPr id="697" name="Google Shape;697;p29"/>
          <p:cNvCxnSpPr/>
          <p:nvPr/>
        </p:nvCxnSpPr>
        <p:spPr>
          <a:xfrm rot="10800000">
            <a:off x="7467600" y="2438400"/>
            <a:ext cx="0" cy="533400"/>
          </a:xfrm>
          <a:prstGeom prst="straightConnector1">
            <a:avLst/>
          </a:prstGeom>
          <a:noFill/>
          <a:ln w="9525" cap="flat" cmpd="sng">
            <a:solidFill>
              <a:srgbClr val="BFBFBF"/>
            </a:solidFill>
            <a:prstDash val="solid"/>
            <a:round/>
            <a:headEnd type="triangle" w="med" len="med"/>
            <a:tailEnd type="none" w="sm" len="sm"/>
          </a:ln>
        </p:spPr>
      </p:cxnSp>
      <p:sp>
        <p:nvSpPr>
          <p:cNvPr id="698" name="Google Shape;698;p29"/>
          <p:cNvSpPr txBox="1"/>
          <p:nvPr/>
        </p:nvSpPr>
        <p:spPr>
          <a:xfrm>
            <a:off x="2502762" y="4595336"/>
            <a:ext cx="3452676" cy="738664"/>
          </a:xfrm>
          <a:prstGeom prst="rect">
            <a:avLst/>
          </a:prstGeom>
          <a:solidFill>
            <a:srgbClr val="FEFF83"/>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A5A5A5"/>
                </a:solidFill>
                <a:latin typeface="Arial"/>
                <a:ea typeface="Arial"/>
                <a:cs typeface="Arial"/>
                <a:sym typeface="Arial"/>
              </a:rPr>
              <a:t>Unter welchem gleichnamigen Begriff sind „Kügelchen aus degeneriertem Hämoglobin“ bekannt?</a:t>
            </a:r>
            <a:endParaRPr/>
          </a:p>
          <a:p>
            <a:pPr marL="0" marR="0" lvl="0" indent="0" algn="l" rtl="0">
              <a:spcBef>
                <a:spcPts val="0"/>
              </a:spcBef>
              <a:spcAft>
                <a:spcPts val="0"/>
              </a:spcAft>
              <a:buNone/>
            </a:pPr>
            <a:r>
              <a:rPr lang="en-US" sz="1200" b="1">
                <a:solidFill>
                  <a:srgbClr val="A5A5A5"/>
                </a:solidFill>
                <a:latin typeface="Arial"/>
                <a:ea typeface="Arial"/>
                <a:cs typeface="Arial"/>
                <a:sym typeface="Arial"/>
              </a:rPr>
              <a:t>Heinz-Körper</a:t>
            </a:r>
            <a:endParaRPr/>
          </a:p>
        </p:txBody>
      </p:sp>
      <p:sp>
        <p:nvSpPr>
          <p:cNvPr id="699" name="Google Shape;699;p29"/>
          <p:cNvSpPr/>
          <p:nvPr/>
        </p:nvSpPr>
        <p:spPr>
          <a:xfrm>
            <a:off x="5867400" y="4656973"/>
            <a:ext cx="3209069" cy="573823"/>
          </a:xfrm>
          <a:prstGeom prst="ellipse">
            <a:avLst/>
          </a:prstGeom>
          <a:noFill/>
          <a:ln w="25400"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700" name="Google Shape;700;p29"/>
          <p:cNvSpPr/>
          <p:nvPr/>
        </p:nvSpPr>
        <p:spPr>
          <a:xfrm>
            <a:off x="2438400" y="4953000"/>
            <a:ext cx="1371600" cy="415479"/>
          </a:xfrm>
          <a:prstGeom prst="ellipse">
            <a:avLst/>
          </a:prstGeom>
          <a:noFill/>
          <a:ln w="25400" cap="flat" cmpd="sng">
            <a:solidFill>
              <a:srgbClr val="A5A5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701" name="Google Shape;701;p29"/>
          <p:cNvSpPr txBox="1"/>
          <p:nvPr/>
        </p:nvSpPr>
        <p:spPr>
          <a:xfrm>
            <a:off x="576312" y="5478214"/>
            <a:ext cx="5595900" cy="1134000"/>
          </a:xfrm>
          <a:prstGeom prst="rect">
            <a:avLst/>
          </a:prstGeom>
          <a:solidFill>
            <a:srgbClr val="0070C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a:solidFill>
                  <a:srgbClr val="A5A5A5"/>
                </a:solidFill>
              </a:rPr>
              <a:t>Heinz-Körperchen“? Das BCSC-Glaukom-Buch erwähnt diesen Begriff überhaupt nicht. Warum fügst du Details hinzu, die für diesen Lerninhalt </a:t>
            </a:r>
            <a:r>
              <a:rPr lang="en-US" sz="1200">
                <a:solidFill>
                  <a:srgbClr val="A5A5A5"/>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1"/>
                  </a:ext>
                </a:extLst>
              </a:rPr>
              <a:t>nicht</a:t>
            </a:r>
            <a:r>
              <a:rPr lang="en-US" sz="1200">
                <a:solidFill>
                  <a:srgbClr val="A5A5A5"/>
                </a:solidFill>
              </a:rPr>
              <a:t> relevant sind?</a:t>
            </a:r>
            <a:endParaRPr>
              <a:solidFill>
                <a:srgbClr val="A5A5A5"/>
              </a:solidFill>
            </a:endParaRPr>
          </a:p>
          <a:p>
            <a:pPr marL="0" lvl="0" indent="0" algn="l" rtl="0">
              <a:spcBef>
                <a:spcPts val="0"/>
              </a:spcBef>
              <a:spcAft>
                <a:spcPts val="0"/>
              </a:spcAft>
              <a:buClr>
                <a:schemeClr val="dk1"/>
              </a:buClr>
              <a:buFont typeface="Arial"/>
              <a:buNone/>
            </a:pPr>
            <a:r>
              <a:rPr lang="en-US" sz="1200">
                <a:solidFill>
                  <a:srgbClr val="A5A5A5"/>
                </a:solidFill>
              </a:rPr>
              <a:t>Keine Sorge, ich würde Sie nicht mit unnötigen Details quälen – das Pathologie-</a:t>
            </a:r>
            <a:r>
              <a:rPr lang="en-US" sz="1200">
                <a:solidFill>
                  <a:srgbClr val="A5A5A5"/>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2"/>
                  </a:ext>
                </a:extLst>
              </a:rPr>
              <a:t>Buch</a:t>
            </a:r>
            <a:r>
              <a:rPr lang="en-US" sz="1200">
                <a:solidFill>
                  <a:srgbClr val="A5A5A5"/>
                </a:solidFill>
              </a:rPr>
              <a:t> erwähnt Heinz-Körperchen im Zusammenhang mit dem hämolytischen Glaukom und dem Geisterzellglaukom, deshalb können sie durchaus Stoff für das </a:t>
            </a:r>
            <a:r>
              <a:rPr lang="en-US" sz="1200">
                <a:solidFill>
                  <a:srgbClr val="A5A5A5"/>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3"/>
                  </a:ext>
                </a:extLst>
              </a:rPr>
              <a:t>OKAP</a:t>
            </a:r>
            <a:r>
              <a:rPr lang="en-US" sz="1200">
                <a:solidFill>
                  <a:srgbClr val="A5A5A5"/>
                </a:solidFill>
              </a:rPr>
              <a:t> sein.</a:t>
            </a:r>
            <a:endParaRPr sz="1200">
              <a:solidFill>
                <a:srgbClr val="A5A5A5"/>
              </a:solidFill>
            </a:endParaRPr>
          </a:p>
        </p:txBody>
      </p:sp>
      <p:sp>
        <p:nvSpPr>
          <p:cNvPr id="702" name="Google Shape;702;p29"/>
          <p:cNvSpPr/>
          <p:nvPr/>
        </p:nvSpPr>
        <p:spPr>
          <a:xfrm>
            <a:off x="3505200" y="1219200"/>
            <a:ext cx="76200" cy="2178050"/>
          </a:xfrm>
          <a:prstGeom prst="rect">
            <a:avLst/>
          </a:prstGeom>
          <a:solidFill>
            <a:srgbClr val="BFBFBF"/>
          </a:solidFill>
          <a:ln w="25400" cap="flat" cmpd="sng">
            <a:solidFill>
              <a:srgbClr val="A5A5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703" name="Google Shape;703;p29"/>
          <p:cNvSpPr txBox="1"/>
          <p:nvPr/>
        </p:nvSpPr>
        <p:spPr>
          <a:xfrm>
            <a:off x="304800" y="4247107"/>
            <a:ext cx="6858000" cy="1380300"/>
          </a:xfrm>
          <a:prstGeom prst="rect">
            <a:avLst/>
          </a:prstGeom>
          <a:solidFill>
            <a:srgbClr val="FFFF00"/>
          </a:solidFill>
          <a:ln>
            <a:noFill/>
          </a:ln>
        </p:spPr>
        <p:txBody>
          <a:bodyPr spcFirstLastPara="1" wrap="square" lIns="25400" tIns="12700" rIns="25400" bIns="12700" anchor="t" anchorCtr="0">
            <a:spAutoFit/>
          </a:bodyPr>
          <a:lstStyle/>
          <a:p>
            <a:pPr marL="0" lvl="0" indent="0" algn="l" rtl="0">
              <a:spcBef>
                <a:spcPts val="0"/>
              </a:spcBef>
              <a:spcAft>
                <a:spcPts val="0"/>
              </a:spcAft>
              <a:buNone/>
            </a:pPr>
            <a:r>
              <a:rPr lang="en-US" sz="1200" i="1">
                <a:solidFill>
                  <a:srgbClr val="A5A5A5"/>
                </a:solidFill>
              </a:rPr>
              <a:t>„Makrophagen, die die TM verstopfen“ sollten an eine andere Form des sekundären </a:t>
            </a:r>
            <a:r>
              <a:rPr lang="en-US" sz="1200" i="1">
                <a:solidFill>
                  <a:srgbClr val="A5A5A5"/>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4"/>
                  </a:ext>
                </a:extLst>
              </a:rPr>
              <a:t>OWG</a:t>
            </a:r>
            <a:r>
              <a:rPr lang="en-US" sz="1200" i="1">
                <a:solidFill>
                  <a:srgbClr val="A5A5A5"/>
                </a:solidFill>
              </a:rPr>
              <a:t> erinnern – welche ist gemeint?</a:t>
            </a:r>
            <a:endParaRPr sz="1200" i="1">
              <a:solidFill>
                <a:srgbClr val="A5A5A5"/>
              </a:solidFill>
            </a:endParaRPr>
          </a:p>
          <a:p>
            <a:pPr marL="0" marR="0" lvl="0" indent="0" algn="l" rtl="0">
              <a:spcBef>
                <a:spcPts val="0"/>
              </a:spcBef>
              <a:spcAft>
                <a:spcPts val="0"/>
              </a:spcAft>
              <a:buNone/>
            </a:pPr>
            <a:r>
              <a:rPr lang="en-US" sz="1200" b="1">
                <a:solidFill>
                  <a:srgbClr val="A5A5A5"/>
                </a:solidFill>
                <a:latin typeface="Arial"/>
                <a:ea typeface="Arial"/>
                <a:cs typeface="Arial"/>
                <a:sym typeface="Arial"/>
              </a:rPr>
              <a:t>Phakolytisches Glaukom</a:t>
            </a:r>
            <a:endParaRPr/>
          </a:p>
          <a:p>
            <a:pPr marL="0" marR="0" lvl="0" indent="0" algn="l" rtl="0">
              <a:spcBef>
                <a:spcPts val="0"/>
              </a:spcBef>
              <a:spcAft>
                <a:spcPts val="0"/>
              </a:spcAft>
              <a:buNone/>
            </a:pPr>
            <a:endParaRPr sz="1600">
              <a:solidFill>
                <a:srgbClr val="A5A5A5"/>
              </a:solidFill>
              <a:latin typeface="Arial"/>
              <a:ea typeface="Arial"/>
              <a:cs typeface="Arial"/>
              <a:sym typeface="Arial"/>
            </a:endParaRPr>
          </a:p>
          <a:p>
            <a:pPr marL="0" marR="0" lvl="0" indent="0" algn="l" rtl="0">
              <a:spcBef>
                <a:spcPts val="0"/>
              </a:spcBef>
              <a:spcAft>
                <a:spcPts val="0"/>
              </a:spcAft>
              <a:buNone/>
            </a:pPr>
            <a:r>
              <a:rPr lang="en-US" sz="1200" i="1">
                <a:solidFill>
                  <a:srgbClr val="A5A5A5"/>
                </a:solidFill>
                <a:latin typeface="Arial"/>
                <a:ea typeface="Arial"/>
                <a:cs typeface="Arial"/>
                <a:sym typeface="Arial"/>
              </a:rPr>
              <a:t>Beim phakolytischen Glaukom sind die Makrophagen nicht stark mit Hämoglobin beladen. Mit welcher Substanz sind sie stattdessen beladen?</a:t>
            </a:r>
            <a:endParaRPr/>
          </a:p>
          <a:p>
            <a:pPr marL="0" marR="0" lvl="0" indent="0" algn="l" rtl="0">
              <a:spcBef>
                <a:spcPts val="0"/>
              </a:spcBef>
              <a:spcAft>
                <a:spcPts val="0"/>
              </a:spcAft>
              <a:buNone/>
            </a:pPr>
            <a:r>
              <a:rPr lang="en-US" sz="1200">
                <a:solidFill>
                  <a:srgbClr val="A5A5A5"/>
                </a:solidFill>
                <a:latin typeface="Arial"/>
                <a:ea typeface="Arial"/>
                <a:cs typeface="Arial"/>
                <a:sym typeface="Arial"/>
              </a:rPr>
              <a:t>Denaturierte Linsenprotein</a:t>
            </a:r>
            <a:endParaRPr/>
          </a:p>
        </p:txBody>
      </p:sp>
      <p:sp>
        <p:nvSpPr>
          <p:cNvPr id="704" name="Google Shape;704;p29"/>
          <p:cNvSpPr txBox="1"/>
          <p:nvPr/>
        </p:nvSpPr>
        <p:spPr>
          <a:xfrm>
            <a:off x="3909145" y="3593069"/>
            <a:ext cx="2433680" cy="307777"/>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dirty="0" err="1">
                <a:solidFill>
                  <a:srgbClr val="BFBFBF"/>
                </a:solidFill>
                <a:latin typeface="Caveat"/>
                <a:ea typeface="Caveat"/>
                <a:cs typeface="Caveat"/>
                <a:sym typeface="Caveat"/>
              </a:rPr>
              <a:t>Denaturierte</a:t>
            </a:r>
            <a:r>
              <a:rPr lang="en-US" sz="1200" dirty="0">
                <a:solidFill>
                  <a:srgbClr val="BFBFBF"/>
                </a:solidFill>
                <a:latin typeface="Caveat"/>
                <a:ea typeface="Caveat"/>
                <a:cs typeface="Caveat"/>
                <a:sym typeface="Caveat"/>
              </a:rPr>
              <a:t> </a:t>
            </a:r>
            <a:r>
              <a:rPr lang="en-US" sz="1200" dirty="0" err="1">
                <a:solidFill>
                  <a:srgbClr val="BFBFBF"/>
                </a:solidFill>
                <a:latin typeface="Caveat"/>
                <a:ea typeface="Caveat"/>
                <a:cs typeface="Caveat"/>
                <a:sym typeface="Caveat"/>
              </a:rPr>
              <a:t>Linsenproteine</a:t>
            </a:r>
            <a:endParaRPr dirty="0"/>
          </a:p>
        </p:txBody>
      </p:sp>
      <p:sp>
        <p:nvSpPr>
          <p:cNvPr id="705" name="Google Shape;705;p29"/>
          <p:cNvSpPr txBox="1"/>
          <p:nvPr/>
        </p:nvSpPr>
        <p:spPr>
          <a:xfrm>
            <a:off x="2573285" y="3920915"/>
            <a:ext cx="5105400" cy="1688100"/>
          </a:xfrm>
          <a:prstGeom prst="rect">
            <a:avLst/>
          </a:prstGeom>
          <a:solidFill>
            <a:srgbClr val="C8C86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7F7F7F"/>
                </a:solidFill>
              </a:rPr>
              <a:t>Welcher pathologische Mechanismus liegt dem </a:t>
            </a:r>
            <a:r>
              <a:rPr lang="en-US" sz="1200" i="1">
                <a:solidFill>
                  <a:srgbClr val="7F7F7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5"/>
                  </a:ext>
                </a:extLst>
              </a:rPr>
              <a:t>phakolytischen</a:t>
            </a:r>
            <a:r>
              <a:rPr lang="en-US" sz="1200" i="1">
                <a:solidFill>
                  <a:srgbClr val="7F7F7F"/>
                </a:solidFill>
              </a:rPr>
              <a:t> Glaukom zugrunde?</a:t>
            </a:r>
            <a:endParaRPr>
              <a:solidFill>
                <a:srgbClr val="7F7F7F"/>
              </a:solidFill>
            </a:endParaRPr>
          </a:p>
          <a:p>
            <a:pPr marL="0" lvl="0" indent="0" algn="l" rtl="0">
              <a:spcBef>
                <a:spcPts val="0"/>
              </a:spcBef>
              <a:spcAft>
                <a:spcPts val="0"/>
              </a:spcAft>
              <a:buNone/>
            </a:pPr>
            <a:r>
              <a:rPr lang="en-US" sz="1200">
                <a:solidFill>
                  <a:srgbClr val="7F7F7F"/>
                </a:solidFill>
              </a:rPr>
              <a:t>Bei einer reifen oder insbesondere hypermaturen Katarakt treten denaturierte Linsenproteine durch die Linsenkapsel in die Vorderkammer über. Diese führen zur Rekrutierung von Makrophagen, welche versuchen, das Proteinmaterial aus der Vorderkammer zu beseitigen. Die dann proteinbeladenen Makrophagen sowie freies Linsenprotein gelangen in den Kammerwinkel, verlegen dort das Trabekelmaschenwerk und führen zu einem akuten Anstieg des Augeninnendrucks.</a:t>
            </a:r>
            <a:endParaRPr sz="1200" i="1">
              <a:solidFill>
                <a:srgbClr val="7F7F7F"/>
              </a:solidFill>
            </a:endParaRPr>
          </a:p>
        </p:txBody>
      </p:sp>
      <p:sp>
        <p:nvSpPr>
          <p:cNvPr id="706" name="Google Shape;706;p29"/>
          <p:cNvSpPr/>
          <p:nvPr/>
        </p:nvSpPr>
        <p:spPr>
          <a:xfrm>
            <a:off x="196419" y="4643673"/>
            <a:ext cx="2350362" cy="573823"/>
          </a:xfrm>
          <a:prstGeom prst="ellipse">
            <a:avLst/>
          </a:prstGeom>
          <a:noFill/>
          <a:ln w="25400" cap="flat" cmpd="sng">
            <a:solidFill>
              <a:srgbClr val="A5A5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707" name="Google Shape;707;p29"/>
          <p:cNvSpPr txBox="1"/>
          <p:nvPr/>
        </p:nvSpPr>
        <p:spPr>
          <a:xfrm>
            <a:off x="990600" y="4267200"/>
            <a:ext cx="7086600" cy="949200"/>
          </a:xfrm>
          <a:prstGeom prst="rect">
            <a:avLst/>
          </a:prstGeom>
          <a:solidFill>
            <a:srgbClr val="00206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lt1"/>
                </a:solidFill>
                <a:latin typeface="Arial"/>
                <a:ea typeface="Arial"/>
                <a:cs typeface="Arial"/>
                <a:sym typeface="Arial"/>
              </a:rPr>
              <a:t>„Linsenproteine, die ein sekundäres Offenwinkelglaukom auslösen“ – ist das nicht das </a:t>
            </a:r>
            <a:r>
              <a:rPr lang="en-US" sz="1200" b="1">
                <a:solidFill>
                  <a:schemeClr val="lt1"/>
                </a:solidFill>
                <a:latin typeface="Arial"/>
                <a:ea typeface="Arial"/>
                <a:cs typeface="Arial"/>
                <a:sym typeface="Arial"/>
              </a:rPr>
              <a:t>phakoantigene </a:t>
            </a:r>
            <a:r>
              <a:rPr lang="en-US" sz="1200" i="1">
                <a:solidFill>
                  <a:schemeClr val="lt1"/>
                </a:solidFill>
                <a:latin typeface="Arial"/>
                <a:ea typeface="Arial"/>
                <a:cs typeface="Arial"/>
                <a:sym typeface="Arial"/>
              </a:rPr>
              <a:t>Glaukom?</a:t>
            </a:r>
            <a:endParaRPr/>
          </a:p>
          <a:p>
            <a:pPr marL="0" marR="0" lvl="0" indent="0" algn="l" rtl="0">
              <a:spcBef>
                <a:spcPts val="0"/>
              </a:spcBef>
              <a:spcAft>
                <a:spcPts val="0"/>
              </a:spcAft>
              <a:buNone/>
            </a:pPr>
            <a:r>
              <a:rPr lang="en-US" sz="1200">
                <a:solidFill>
                  <a:srgbClr val="002060"/>
                </a:solidFill>
                <a:latin typeface="Arial"/>
                <a:ea typeface="Arial"/>
                <a:cs typeface="Arial"/>
                <a:sym typeface="Arial"/>
              </a:rPr>
              <a:t>Nein. Das phakoantigene Glaukom ist eine seltene Erkrankung, bei der das Auftreten </a:t>
            </a:r>
            <a:r>
              <a:rPr lang="en-US" sz="1200" i="1">
                <a:solidFill>
                  <a:srgbClr val="002060"/>
                </a:solidFill>
                <a:latin typeface="Arial"/>
                <a:ea typeface="Arial"/>
                <a:cs typeface="Arial"/>
                <a:sym typeface="Arial"/>
              </a:rPr>
              <a:t>  normaler </a:t>
            </a:r>
            <a:r>
              <a:rPr lang="en-US" sz="1200">
                <a:solidFill>
                  <a:srgbClr val="002060"/>
                </a:solidFill>
                <a:latin typeface="Arial"/>
                <a:ea typeface="Arial"/>
                <a:cs typeface="Arial"/>
                <a:sym typeface="Arial"/>
              </a:rPr>
              <a:t>(d. h. nicht denaturierter) Linsenproteine im Vorderkammerwasser nach einer Verletzung der vorderen Linsekapsel (entweder traumatisch oder chirurgisch) eine </a:t>
            </a:r>
            <a:r>
              <a:rPr lang="en-US" sz="1200" b="1">
                <a:solidFill>
                  <a:srgbClr val="002060"/>
                </a:solidFill>
                <a:latin typeface="Arial"/>
                <a:ea typeface="Arial"/>
                <a:cs typeface="Arial"/>
                <a:sym typeface="Arial"/>
              </a:rPr>
              <a:t>granulomatöse </a:t>
            </a:r>
            <a:r>
              <a:rPr lang="en-US" sz="1200">
                <a:solidFill>
                  <a:srgbClr val="002060"/>
                </a:solidFill>
                <a:latin typeface="Arial"/>
                <a:ea typeface="Arial"/>
                <a:cs typeface="Arial"/>
                <a:sym typeface="Arial"/>
              </a:rPr>
              <a:t>Immunreaktion auslöst.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3"/>
          <p:cNvSpPr/>
          <p:nvPr/>
        </p:nvSpPr>
        <p:spPr>
          <a:xfrm>
            <a:off x="304800" y="1981200"/>
            <a:ext cx="3147015" cy="1052513"/>
          </a:xfrm>
          <a:prstGeom prst="rect">
            <a:avLst/>
          </a:prstGeom>
          <a:solidFill>
            <a:srgbClr val="DCE8E8"/>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84" name="Google Shape;184;p3"/>
          <p:cNvSpPr txBox="1"/>
          <p:nvPr/>
        </p:nvSpPr>
        <p:spPr>
          <a:xfrm>
            <a:off x="6322794" y="1981200"/>
            <a:ext cx="2287800" cy="2103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0" i="0" u="sng" strike="noStrike" cap="none">
                <a:solidFill>
                  <a:srgbClr val="BFBFBF"/>
                </a:solidFill>
                <a:latin typeface="Arial"/>
                <a:ea typeface="Arial"/>
                <a:cs typeface="Arial"/>
                <a:sym typeface="Arial"/>
              </a:rPr>
              <a:t>Geisterzellglaukom</a:t>
            </a:r>
            <a:endParaRPr/>
          </a:p>
        </p:txBody>
      </p:sp>
      <p:sp>
        <p:nvSpPr>
          <p:cNvPr id="185" name="Google Shape;185;p3"/>
          <p:cNvSpPr txBox="1"/>
          <p:nvPr/>
        </p:nvSpPr>
        <p:spPr>
          <a:xfrm>
            <a:off x="2361390" y="395288"/>
            <a:ext cx="4389471" cy="400110"/>
          </a:xfrm>
          <a:prstGeom prst="rect">
            <a:avLst/>
          </a:prstGeom>
          <a:solidFill>
            <a:srgbClr val="CCFFFF"/>
          </a:solid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FF0000"/>
              </a:buClr>
              <a:buSzPts val="1200"/>
              <a:buFont typeface="Noto Sans Symbols"/>
              <a:buNone/>
            </a:pPr>
            <a:r>
              <a:rPr lang="en-US" sz="1200" b="1" i="0" u="none" strike="noStrike" cap="none">
                <a:solidFill>
                  <a:srgbClr val="FF0000"/>
                </a:solidFill>
                <a:latin typeface="Arial"/>
                <a:ea typeface="Arial"/>
                <a:cs typeface="Arial"/>
                <a:sym typeface="Arial"/>
              </a:rPr>
              <a:t>Glaukom nach intraokularer Blutung</a:t>
            </a:r>
            <a:endParaRPr/>
          </a:p>
        </p:txBody>
      </p:sp>
      <p:sp>
        <p:nvSpPr>
          <p:cNvPr id="186" name="Google Shape;186;p3"/>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b="0" i="0" u="none" strike="noStrike" cap="none">
                <a:solidFill>
                  <a:schemeClr val="dk1"/>
                </a:solidFill>
                <a:latin typeface="Arial"/>
                <a:ea typeface="Arial"/>
                <a:cs typeface="Arial"/>
                <a:sym typeface="Arial"/>
              </a:rPr>
              <a:t>3</a:t>
            </a:fld>
            <a:endParaRPr sz="1000" b="0" i="0" u="none" strike="noStrike" cap="none">
              <a:solidFill>
                <a:schemeClr val="dk1"/>
              </a:solidFill>
              <a:latin typeface="Arial"/>
              <a:ea typeface="Arial"/>
              <a:cs typeface="Arial"/>
              <a:sym typeface="Arial"/>
            </a:endParaRPr>
          </a:p>
        </p:txBody>
      </p:sp>
      <p:sp>
        <p:nvSpPr>
          <p:cNvPr id="187" name="Google Shape;187;p3"/>
          <p:cNvSpPr txBox="1"/>
          <p:nvPr/>
        </p:nvSpPr>
        <p:spPr>
          <a:xfrm>
            <a:off x="3757642" y="1981200"/>
            <a:ext cx="2262158"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0" i="0" u="sng" strike="noStrike" cap="none">
                <a:solidFill>
                  <a:srgbClr val="BFBFBF"/>
                </a:solidFill>
                <a:latin typeface="Arial"/>
                <a:ea typeface="Arial"/>
                <a:cs typeface="Arial"/>
                <a:sym typeface="Arial"/>
              </a:rPr>
              <a:t>Hämolytisches Glaukom</a:t>
            </a:r>
            <a:endParaRPr/>
          </a:p>
        </p:txBody>
      </p:sp>
      <p:sp>
        <p:nvSpPr>
          <p:cNvPr id="188" name="Google Shape;188;p3"/>
          <p:cNvSpPr txBox="1"/>
          <p:nvPr/>
        </p:nvSpPr>
        <p:spPr>
          <a:xfrm>
            <a:off x="304800" y="1981200"/>
            <a:ext cx="3147000" cy="2103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2"/>
              </a:buClr>
              <a:buSzPts val="840"/>
              <a:buFont typeface="Noto Sans Symbols"/>
              <a:buNone/>
            </a:pPr>
            <a:r>
              <a:rPr lang="en-US" sz="1200" b="0" i="0" u="sng" strike="noStrike" cap="none">
                <a:solidFill>
                  <a:schemeClr val="dk1"/>
                </a:solidFill>
                <a:latin typeface="Arial"/>
                <a:ea typeface="Arial"/>
                <a:cs typeface="Arial"/>
                <a:sym typeface="Arial"/>
              </a:rPr>
              <a:t>Glaukom als Folge eines Hyph</a:t>
            </a:r>
            <a:r>
              <a:rPr lang="en-US" sz="1200" u="sng">
                <a:solidFill>
                  <a:schemeClr val="dk1"/>
                </a:solidFill>
              </a:rPr>
              <a:t>ä</a:t>
            </a:r>
            <a:r>
              <a:rPr lang="en-US" sz="1200" b="0" i="0" u="sng" strike="noStrike" cap="none">
                <a:solidFill>
                  <a:schemeClr val="dk1"/>
                </a:solidFill>
                <a:latin typeface="Arial"/>
                <a:ea typeface="Arial"/>
                <a:cs typeface="Arial"/>
                <a:sym typeface="Arial"/>
              </a:rPr>
              <a:t>mas</a:t>
            </a:r>
            <a:endParaRPr sz="1800" b="0" i="0" u="sng" strike="noStrike" cap="none">
              <a:solidFill>
                <a:schemeClr val="dk1"/>
              </a:solidFill>
              <a:latin typeface="Arial"/>
              <a:ea typeface="Arial"/>
              <a:cs typeface="Arial"/>
              <a:sym typeface="Arial"/>
            </a:endParaRPr>
          </a:p>
        </p:txBody>
      </p:sp>
      <p:sp>
        <p:nvSpPr>
          <p:cNvPr id="189" name="Google Shape;189;p3"/>
          <p:cNvSpPr txBox="1"/>
          <p:nvPr/>
        </p:nvSpPr>
        <p:spPr>
          <a:xfrm>
            <a:off x="920750" y="2617497"/>
            <a:ext cx="2130921" cy="3951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b="0" i="0" u="none" strike="noStrike" cap="none" dirty="0" err="1">
                <a:solidFill>
                  <a:schemeClr val="dk1"/>
                </a:solidFill>
                <a:latin typeface="Arial"/>
                <a:ea typeface="Arial"/>
                <a:cs typeface="Arial"/>
                <a:sym typeface="Arial"/>
              </a:rPr>
              <a:t>Folgt</a:t>
            </a:r>
            <a:r>
              <a:rPr lang="en-US" sz="1200" b="0" i="0" u="none" strike="noStrike" cap="none" dirty="0">
                <a:solidFill>
                  <a:schemeClr val="dk1"/>
                </a:solidFill>
                <a:latin typeface="Arial"/>
                <a:ea typeface="Arial"/>
                <a:cs typeface="Arial"/>
                <a:sym typeface="Arial"/>
              </a:rPr>
              <a:t> </a:t>
            </a:r>
            <a:r>
              <a:rPr lang="en-US" sz="1200" u="none" strike="noStrike" cap="none" dirty="0">
                <a:solidFill>
                  <a:schemeClr val="dk1"/>
                </a:solidFill>
              </a:rPr>
              <a:t>auf </a:t>
            </a:r>
            <a:r>
              <a:rPr lang="en-US" sz="1200" b="0" i="0" u="none" strike="noStrike" cap="none" dirty="0" err="1">
                <a:solidFill>
                  <a:schemeClr val="dk1"/>
                </a:solidFill>
                <a:latin typeface="Arial"/>
                <a:ea typeface="Arial"/>
                <a:cs typeface="Arial"/>
                <a:sym typeface="Arial"/>
              </a:rPr>
              <a:t>eine</a:t>
            </a:r>
            <a:r>
              <a:rPr lang="en-US" sz="1200" b="0" i="0" u="none" strike="noStrike" cap="none" dirty="0">
                <a:solidFill>
                  <a:schemeClr val="dk1"/>
                </a:solidFill>
                <a:latin typeface="Arial"/>
                <a:ea typeface="Arial"/>
                <a:cs typeface="Arial"/>
                <a:sym typeface="Arial"/>
              </a:rPr>
              <a:t> </a:t>
            </a:r>
            <a:r>
              <a:rPr lang="en-US" sz="1200" b="1" i="1" u="none" strike="noStrike" cap="none" dirty="0" err="1">
                <a:solidFill>
                  <a:schemeClr val="dk1"/>
                </a:solidFill>
              </a:rPr>
              <a:t>Vorderkammerblutung</a:t>
            </a:r>
            <a:endParaRPr b="1" i="1" dirty="0"/>
          </a:p>
        </p:txBody>
      </p:sp>
      <p:cxnSp>
        <p:nvCxnSpPr>
          <p:cNvPr id="190" name="Google Shape;190;p3"/>
          <p:cNvCxnSpPr/>
          <p:nvPr/>
        </p:nvCxnSpPr>
        <p:spPr>
          <a:xfrm rot="10800000">
            <a:off x="1892300" y="2219898"/>
            <a:ext cx="0" cy="381000"/>
          </a:xfrm>
          <a:prstGeom prst="straightConnector1">
            <a:avLst/>
          </a:prstGeom>
          <a:noFill/>
          <a:ln w="9525" cap="flat" cmpd="sng">
            <a:solidFill>
              <a:schemeClr val="dk1"/>
            </a:solidFill>
            <a:prstDash val="solid"/>
            <a:round/>
            <a:headEnd type="none" w="med" len="med"/>
            <a:tailEnd type="triangle" w="med" len="med"/>
          </a:ln>
        </p:spPr>
      </p:cxnSp>
      <p:cxnSp>
        <p:nvCxnSpPr>
          <p:cNvPr id="191" name="Google Shape;191;p3"/>
          <p:cNvCxnSpPr/>
          <p:nvPr/>
        </p:nvCxnSpPr>
        <p:spPr>
          <a:xfrm rot="10800000" flipH="1">
            <a:off x="6172200" y="2362200"/>
            <a:ext cx="1219200" cy="304800"/>
          </a:xfrm>
          <a:prstGeom prst="straightConnector1">
            <a:avLst/>
          </a:prstGeom>
          <a:noFill/>
          <a:ln w="9525" cap="flat" cmpd="sng">
            <a:solidFill>
              <a:srgbClr val="BFBFBF"/>
            </a:solidFill>
            <a:prstDash val="solid"/>
            <a:round/>
            <a:headEnd type="none" w="med" len="med"/>
            <a:tailEnd type="triangle" w="med" len="med"/>
          </a:ln>
        </p:spPr>
      </p:cxnSp>
      <p:cxnSp>
        <p:nvCxnSpPr>
          <p:cNvPr id="192" name="Google Shape;192;p3"/>
          <p:cNvCxnSpPr/>
          <p:nvPr/>
        </p:nvCxnSpPr>
        <p:spPr>
          <a:xfrm rot="10800000">
            <a:off x="5029200" y="2362200"/>
            <a:ext cx="1143000" cy="304800"/>
          </a:xfrm>
          <a:prstGeom prst="straightConnector1">
            <a:avLst/>
          </a:prstGeom>
          <a:noFill/>
          <a:ln w="9525" cap="flat" cmpd="sng">
            <a:solidFill>
              <a:srgbClr val="BFBFBF"/>
            </a:solidFill>
            <a:prstDash val="solid"/>
            <a:round/>
            <a:headEnd type="none" w="med" len="med"/>
            <a:tailEnd type="triangle" w="med" len="med"/>
          </a:ln>
        </p:spPr>
      </p:cxnSp>
      <p:sp>
        <p:nvSpPr>
          <p:cNvPr id="193" name="Google Shape;193;p3"/>
          <p:cNvSpPr txBox="1"/>
          <p:nvPr/>
        </p:nvSpPr>
        <p:spPr>
          <a:xfrm>
            <a:off x="4962525" y="2667000"/>
            <a:ext cx="2419500" cy="395100"/>
          </a:xfrm>
          <a:prstGeom prst="rect">
            <a:avLst/>
          </a:prstGeom>
          <a:noFill/>
          <a:ln>
            <a:noFill/>
          </a:ln>
        </p:spPr>
        <p:txBody>
          <a:bodyPr spcFirstLastPara="1" wrap="square" lIns="25400" tIns="12700" rIns="25400" bIns="12700" anchor="t" anchorCtr="0">
            <a:spAutoFit/>
          </a:bodyPr>
          <a:lstStyle/>
          <a:p>
            <a:pPr marL="0" lvl="0" indent="0" algn="ctr" rtl="0">
              <a:spcBef>
                <a:spcPts val="0"/>
              </a:spcBef>
              <a:spcAft>
                <a:spcPts val="0"/>
              </a:spcAft>
              <a:buClr>
                <a:schemeClr val="dk1"/>
              </a:buClr>
              <a:buSzPts val="1200"/>
              <a:buFont typeface="Noto Sans Symbols"/>
              <a:buNone/>
            </a:pPr>
            <a:r>
              <a:rPr lang="en-US" sz="1200">
                <a:solidFill>
                  <a:srgbClr val="BFBFBF"/>
                </a:solidFill>
              </a:rPr>
              <a:t>Folgen auf eine </a:t>
            </a:r>
            <a:r>
              <a:rPr lang="en-US" sz="1200" b="1" i="1">
                <a:solidFill>
                  <a:srgbClr val="BFBFBF"/>
                </a:solidFill>
              </a:rPr>
              <a:t>Glaskörperblutung</a:t>
            </a:r>
            <a:endParaRPr b="1" i="1">
              <a:solidFill>
                <a:srgbClr val="B7B7B7"/>
              </a:solidFill>
            </a:endParaRPr>
          </a:p>
        </p:txBody>
      </p:sp>
      <p:sp>
        <p:nvSpPr>
          <p:cNvPr id="194" name="Google Shape;194;p3"/>
          <p:cNvSpPr txBox="1"/>
          <p:nvPr/>
        </p:nvSpPr>
        <p:spPr>
          <a:xfrm>
            <a:off x="482600" y="3105834"/>
            <a:ext cx="2819400" cy="3951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b="0" i="1" u="none" strike="noStrike" cap="none">
                <a:solidFill>
                  <a:schemeClr val="dk1"/>
                </a:solidFill>
                <a:latin typeface="Arial"/>
                <a:ea typeface="Arial"/>
                <a:cs typeface="Arial"/>
                <a:sym typeface="Arial"/>
              </a:rPr>
              <a:t>Das Hyph</a:t>
            </a:r>
            <a:r>
              <a:rPr lang="en-US" sz="1200" i="1">
                <a:solidFill>
                  <a:schemeClr val="dk1"/>
                </a:solidFill>
              </a:rPr>
              <a:t>ä</a:t>
            </a:r>
            <a:r>
              <a:rPr lang="en-US" sz="1200" b="0" i="1" u="none" strike="noStrike" cap="none">
                <a:solidFill>
                  <a:schemeClr val="dk1"/>
                </a:solidFill>
                <a:latin typeface="Arial"/>
                <a:ea typeface="Arial"/>
                <a:cs typeface="Arial"/>
                <a:sym typeface="Arial"/>
              </a:rPr>
              <a:t>ma wird in einem eigenen Foliensatz </a:t>
            </a:r>
            <a:r>
              <a:rPr lang="en-US" sz="1200" b="0" i="1" u="none" strike="noStrike" cap="none">
                <a:solidFill>
                  <a:schemeClr val="dk1"/>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
                  </a:ext>
                </a:extLst>
              </a:rPr>
              <a:t>behandelt</a:t>
            </a:r>
            <a:r>
              <a:rPr lang="en-US" sz="1200" b="0" i="1" u="none" strike="noStrike" cap="none">
                <a:solidFill>
                  <a:schemeClr val="dk1"/>
                </a:solidFill>
                <a:latin typeface="Arial"/>
                <a:ea typeface="Arial"/>
                <a:cs typeface="Arial"/>
                <a:sym typeface="Arial"/>
              </a:rPr>
              <a:t> </a:t>
            </a:r>
            <a:r>
              <a:rPr lang="en-US" sz="1200" b="0" i="0" u="none" strike="noStrike" cap="none">
                <a:solidFill>
                  <a:schemeClr val="dk1"/>
                </a:solidFill>
                <a:latin typeface="Arial"/>
                <a:ea typeface="Arial"/>
                <a:cs typeface="Arial"/>
                <a:sym typeface="Arial"/>
              </a:rPr>
              <a:t>(FELT12).</a:t>
            </a:r>
            <a:endParaRPr/>
          </a:p>
        </p:txBody>
      </p:sp>
      <p:sp>
        <p:nvSpPr>
          <p:cNvPr id="195" name="Google Shape;195;p3"/>
          <p:cNvSpPr/>
          <p:nvPr/>
        </p:nvSpPr>
        <p:spPr>
          <a:xfrm>
            <a:off x="3505200" y="1219200"/>
            <a:ext cx="76200" cy="2178050"/>
          </a:xfrm>
          <a:prstGeom prst="rect">
            <a:avLst/>
          </a:prstGeom>
          <a:solidFill>
            <a:schemeClr val="dk1"/>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711"/>
        <p:cNvGrpSpPr/>
        <p:nvPr/>
      </p:nvGrpSpPr>
      <p:grpSpPr>
        <a:xfrm>
          <a:off x="0" y="0"/>
          <a:ext cx="0" cy="0"/>
          <a:chOff x="0" y="0"/>
          <a:chExt cx="0" cy="0"/>
        </a:xfrm>
      </p:grpSpPr>
      <p:sp>
        <p:nvSpPr>
          <p:cNvPr id="712" name="Google Shape;712;p30"/>
          <p:cNvSpPr txBox="1"/>
          <p:nvPr/>
        </p:nvSpPr>
        <p:spPr>
          <a:xfrm>
            <a:off x="609600" y="4035705"/>
            <a:ext cx="8386800" cy="15033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BFBFBF"/>
                </a:solidFill>
              </a:rPr>
              <a:t>Was hat es mit den Makrophagen auf sich? Welche Rolle spielen sie in diesem Zusammenhang?</a:t>
            </a:r>
            <a:endParaRPr>
              <a:solidFill>
                <a:srgbClr val="BFBFBF"/>
              </a:solidFill>
            </a:endParaRPr>
          </a:p>
          <a:p>
            <a:pPr marL="0" lvl="0" indent="0" algn="l" rtl="0">
              <a:spcBef>
                <a:spcPts val="0"/>
              </a:spcBef>
              <a:spcAft>
                <a:spcPts val="0"/>
              </a:spcAft>
              <a:buClr>
                <a:schemeClr val="dk1"/>
              </a:buClr>
              <a:buFont typeface="Arial"/>
              <a:buNone/>
            </a:pPr>
            <a:r>
              <a:rPr lang="en-US" sz="1200">
                <a:solidFill>
                  <a:srgbClr val="BFBFBF"/>
                </a:solidFill>
              </a:rPr>
              <a:t>Bei einer Glaskörperblutung beginnen die Erythrozyten nach etwa ein bis zwei Wochen zu degenerieren. Die Degeneration dieser Zellen führt zur Rekrutierung von Makrophagen, welche die zerfallenden Erythrozyten sowie freigesetzte </a:t>
            </a:r>
            <a:r>
              <a:rPr lang="en-US" sz="1200" b="1">
                <a:solidFill>
                  <a:srgbClr val="0000FF"/>
                </a:solidFill>
              </a:rPr>
              <a:t>Hämoglobinabbauprodukte</a:t>
            </a:r>
            <a:r>
              <a:rPr lang="en-US" sz="1200">
                <a:solidFill>
                  <a:srgbClr val="BFBFBF"/>
                </a:solidFill>
              </a:rPr>
              <a:t> phagozytieren. Diese mit Hämoglobinglobuli und weiteren Erythrozytenfragmenten beladenen Makrophagen wandern in die Vorderkammer und schließlich in den Kammerwinkel ein.</a:t>
            </a:r>
            <a:endParaRPr sz="1200" i="1">
              <a:solidFill>
                <a:srgbClr val="BFBFBF"/>
              </a:solidFill>
            </a:endParaRPr>
          </a:p>
          <a:p>
            <a:pPr marL="0" lvl="0" indent="0" algn="l" rtl="0">
              <a:spcBef>
                <a:spcPts val="0"/>
              </a:spcBef>
              <a:spcAft>
                <a:spcPts val="0"/>
              </a:spcAft>
              <a:buClr>
                <a:schemeClr val="dk1"/>
              </a:buClr>
              <a:buFont typeface="Arial"/>
              <a:buNone/>
            </a:pPr>
            <a:endParaRPr sz="1200" i="1">
              <a:solidFill>
                <a:srgbClr val="BFBFBF"/>
              </a:solidFill>
            </a:endParaRPr>
          </a:p>
          <a:p>
            <a:pPr marL="0" lvl="0" indent="0" algn="l" rtl="0">
              <a:spcBef>
                <a:spcPts val="0"/>
              </a:spcBef>
              <a:spcAft>
                <a:spcPts val="0"/>
              </a:spcAft>
              <a:buClr>
                <a:schemeClr val="dk1"/>
              </a:buClr>
              <a:buFont typeface="Arial"/>
              <a:buNone/>
            </a:pPr>
            <a:endParaRPr sz="1200" i="1">
              <a:solidFill>
                <a:srgbClr val="BFBFBF"/>
              </a:solidFill>
            </a:endParaRPr>
          </a:p>
          <a:p>
            <a:pPr marL="0" marR="0" lvl="0" indent="0" algn="l" rtl="0">
              <a:spcBef>
                <a:spcPts val="0"/>
              </a:spcBef>
              <a:spcAft>
                <a:spcPts val="0"/>
              </a:spcAft>
              <a:buNone/>
            </a:pPr>
            <a:endParaRPr sz="1200" i="1">
              <a:solidFill>
                <a:srgbClr val="BFBFBF"/>
              </a:solidFill>
            </a:endParaRPr>
          </a:p>
        </p:txBody>
      </p:sp>
      <p:sp>
        <p:nvSpPr>
          <p:cNvPr id="713" name="Google Shape;713;p30"/>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714" name="Google Shape;714;p30"/>
          <p:cNvSpPr txBox="1"/>
          <p:nvPr/>
        </p:nvSpPr>
        <p:spPr>
          <a:xfrm>
            <a:off x="6239438" y="1981200"/>
            <a:ext cx="2454519"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rgbClr val="BFBFBF"/>
                </a:solidFill>
                <a:latin typeface="Arial"/>
                <a:ea typeface="Arial"/>
                <a:cs typeface="Arial"/>
                <a:sym typeface="Arial"/>
              </a:rPr>
              <a:t>Geisterzellglaukom</a:t>
            </a:r>
            <a:endParaRPr/>
          </a:p>
        </p:txBody>
      </p:sp>
      <p:sp>
        <p:nvSpPr>
          <p:cNvPr id="715" name="Google Shape;715;p30"/>
          <p:cNvSpPr txBox="1"/>
          <p:nvPr/>
        </p:nvSpPr>
        <p:spPr>
          <a:xfrm>
            <a:off x="2361390" y="395288"/>
            <a:ext cx="4389471" cy="400110"/>
          </a:xfrm>
          <a:prstGeom prst="rect">
            <a:avLst/>
          </a:prstGeom>
          <a:solidFill>
            <a:srgbClr val="CCFFFF"/>
          </a:solid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FF0000"/>
              </a:buClr>
              <a:buSzPts val="1200"/>
              <a:buFont typeface="Noto Sans Symbols"/>
              <a:buNone/>
            </a:pPr>
            <a:r>
              <a:rPr lang="en-US" sz="1200" b="1">
                <a:solidFill>
                  <a:srgbClr val="FF0000"/>
                </a:solidFill>
                <a:latin typeface="Arial"/>
                <a:ea typeface="Arial"/>
                <a:cs typeface="Arial"/>
                <a:sym typeface="Arial"/>
              </a:rPr>
              <a:t>Glaukom nach intraokularer Blutung</a:t>
            </a:r>
            <a:endParaRPr/>
          </a:p>
        </p:txBody>
      </p:sp>
      <p:sp>
        <p:nvSpPr>
          <p:cNvPr id="716" name="Google Shape;716;p30"/>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30</a:t>
            </a:fld>
            <a:endParaRPr sz="1000">
              <a:solidFill>
                <a:schemeClr val="dk1"/>
              </a:solidFill>
              <a:latin typeface="Arial"/>
              <a:ea typeface="Arial"/>
              <a:cs typeface="Arial"/>
              <a:sym typeface="Arial"/>
            </a:endParaRPr>
          </a:p>
        </p:txBody>
      </p:sp>
      <p:sp>
        <p:nvSpPr>
          <p:cNvPr id="717" name="Google Shape;717;p30"/>
          <p:cNvSpPr txBox="1"/>
          <p:nvPr/>
        </p:nvSpPr>
        <p:spPr>
          <a:xfrm>
            <a:off x="3674286" y="1981200"/>
            <a:ext cx="2428871"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rgbClr val="BFBFBF"/>
                </a:solidFill>
                <a:latin typeface="Arial"/>
                <a:ea typeface="Arial"/>
                <a:cs typeface="Arial"/>
                <a:sym typeface="Arial"/>
              </a:rPr>
              <a:t>Hämolytisches Glaukom</a:t>
            </a:r>
            <a:endParaRPr/>
          </a:p>
        </p:txBody>
      </p:sp>
      <p:sp>
        <p:nvSpPr>
          <p:cNvPr id="718" name="Google Shape;718;p30"/>
          <p:cNvSpPr txBox="1"/>
          <p:nvPr/>
        </p:nvSpPr>
        <p:spPr>
          <a:xfrm>
            <a:off x="304800" y="1981200"/>
            <a:ext cx="3147000" cy="2103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2"/>
              </a:buClr>
              <a:buSzPts val="840"/>
              <a:buFont typeface="Noto Sans Symbols"/>
              <a:buNone/>
            </a:pPr>
            <a:r>
              <a:rPr lang="en-US" sz="1200" u="sng">
                <a:solidFill>
                  <a:srgbClr val="BFBFBF"/>
                </a:solidFill>
                <a:latin typeface="Arial"/>
                <a:ea typeface="Arial"/>
                <a:cs typeface="Arial"/>
                <a:sym typeface="Arial"/>
              </a:rPr>
              <a:t>Glaukom als Folge eines Hyph</a:t>
            </a:r>
            <a:r>
              <a:rPr lang="en-US" sz="1200" u="sng">
                <a:solidFill>
                  <a:srgbClr val="BFBFBF"/>
                </a:solidFill>
              </a:rPr>
              <a:t>ä</a:t>
            </a:r>
            <a:r>
              <a:rPr lang="en-US" sz="1200" u="sng">
                <a:solidFill>
                  <a:srgbClr val="BFBFBF"/>
                </a:solidFill>
                <a:latin typeface="Arial"/>
                <a:ea typeface="Arial"/>
                <a:cs typeface="Arial"/>
                <a:sym typeface="Arial"/>
              </a:rPr>
              <a:t>mas</a:t>
            </a:r>
            <a:endParaRPr sz="1800" u="sng">
              <a:solidFill>
                <a:srgbClr val="BFBFBF"/>
              </a:solidFill>
              <a:latin typeface="Arial"/>
              <a:ea typeface="Arial"/>
              <a:cs typeface="Arial"/>
              <a:sym typeface="Arial"/>
            </a:endParaRPr>
          </a:p>
        </p:txBody>
      </p:sp>
      <p:sp>
        <p:nvSpPr>
          <p:cNvPr id="719" name="Google Shape;719;p30"/>
          <p:cNvSpPr txBox="1"/>
          <p:nvPr/>
        </p:nvSpPr>
        <p:spPr>
          <a:xfrm>
            <a:off x="920750" y="2681288"/>
            <a:ext cx="1974900" cy="3951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Folgt </a:t>
            </a:r>
            <a:r>
              <a:rPr lang="en-US" sz="1200">
                <a:solidFill>
                  <a:srgbClr val="BFBFBF"/>
                </a:solidFill>
              </a:rPr>
              <a:t>auf</a:t>
            </a:r>
            <a:r>
              <a:rPr lang="en-US" sz="1200" b="1" i="1">
                <a:solidFill>
                  <a:srgbClr val="BFBFBF"/>
                </a:solidFill>
                <a:latin typeface="Arial"/>
                <a:ea typeface="Arial"/>
                <a:cs typeface="Arial"/>
                <a:sym typeface="Arial"/>
              </a:rPr>
              <a:t> </a:t>
            </a:r>
            <a:r>
              <a:rPr lang="en-US" sz="1200">
                <a:solidFill>
                  <a:srgbClr val="BFBFBF"/>
                </a:solidFill>
                <a:latin typeface="Arial"/>
                <a:ea typeface="Arial"/>
                <a:cs typeface="Arial"/>
                <a:sym typeface="Arial"/>
              </a:rPr>
              <a:t>eine </a:t>
            </a:r>
            <a:r>
              <a:rPr lang="en-US" sz="1200" b="1" i="1">
                <a:solidFill>
                  <a:srgbClr val="BFBFBF"/>
                </a:solidFill>
              </a:rPr>
              <a:t>Vorderkammerblutung</a:t>
            </a:r>
            <a:endParaRPr b="1" i="1"/>
          </a:p>
        </p:txBody>
      </p:sp>
      <p:cxnSp>
        <p:nvCxnSpPr>
          <p:cNvPr id="720" name="Google Shape;720;p30"/>
          <p:cNvCxnSpPr/>
          <p:nvPr/>
        </p:nvCxnSpPr>
        <p:spPr>
          <a:xfrm rot="10800000">
            <a:off x="1892300" y="2286000"/>
            <a:ext cx="0" cy="381000"/>
          </a:xfrm>
          <a:prstGeom prst="straightConnector1">
            <a:avLst/>
          </a:prstGeom>
          <a:noFill/>
          <a:ln w="9525" cap="flat" cmpd="sng">
            <a:solidFill>
              <a:srgbClr val="BFBFBF"/>
            </a:solidFill>
            <a:prstDash val="solid"/>
            <a:round/>
            <a:headEnd type="none" w="med" len="med"/>
            <a:tailEnd type="triangle" w="med" len="med"/>
          </a:ln>
        </p:spPr>
      </p:cxnSp>
      <p:sp>
        <p:nvSpPr>
          <p:cNvPr id="721" name="Google Shape;721;p30"/>
          <p:cNvSpPr txBox="1"/>
          <p:nvPr/>
        </p:nvSpPr>
        <p:spPr>
          <a:xfrm>
            <a:off x="3581400" y="2995613"/>
            <a:ext cx="2564400" cy="5799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a:solidFill>
                  <a:srgbClr val="BFBFBF"/>
                </a:solidFill>
              </a:rPr>
              <a:t>TM verstopft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    </a:t>
            </a:r>
            <a:r>
              <a:rPr lang="en-US" sz="1200">
                <a:solidFill>
                  <a:srgbClr val="BFBFBF"/>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6"/>
                  </a:ext>
                </a:extLst>
              </a:rPr>
              <a:t>mit…</a:t>
            </a:r>
            <a:r>
              <a:rPr lang="en-US" sz="1200">
                <a:solidFill>
                  <a:srgbClr val="BFBFBF"/>
                </a:solidFill>
                <a:latin typeface="Arial"/>
                <a:ea typeface="Arial"/>
                <a:cs typeface="Arial"/>
                <a:sym typeface="Arial"/>
              </a:rPr>
              <a:t>              </a:t>
            </a:r>
            <a:endParaRPr/>
          </a:p>
          <a:p>
            <a:pPr marL="0" marR="0" lvl="0" indent="0" algn="ctr" rtl="0">
              <a:spcBef>
                <a:spcPts val="0"/>
              </a:spcBef>
              <a:spcAft>
                <a:spcPts val="0"/>
              </a:spcAft>
              <a:buClr>
                <a:srgbClr val="BFBFBF"/>
              </a:buClr>
              <a:buSzPts val="1200"/>
              <a:buFont typeface="Noto Sans Symbols"/>
              <a:buNone/>
            </a:pPr>
            <a:r>
              <a:rPr lang="en-US" sz="1200" b="1" i="1">
                <a:solidFill>
                  <a:srgbClr val="BFBFBF"/>
                </a:solidFill>
                <a:latin typeface="Arial"/>
                <a:ea typeface="Arial"/>
                <a:cs typeface="Arial"/>
                <a:sym typeface="Arial"/>
              </a:rPr>
              <a:t>-beladenen </a:t>
            </a:r>
            <a:r>
              <a:rPr lang="en-US" sz="1200" b="1" i="1">
                <a:solidFill>
                  <a:srgbClr val="BFBFBF"/>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7"/>
                  </a:ext>
                </a:extLst>
              </a:rPr>
              <a:t>Makrophagen</a:t>
            </a:r>
            <a:endParaRPr/>
          </a:p>
        </p:txBody>
      </p:sp>
      <p:sp>
        <p:nvSpPr>
          <p:cNvPr id="722" name="Google Shape;722;p30"/>
          <p:cNvSpPr txBox="1"/>
          <p:nvPr/>
        </p:nvSpPr>
        <p:spPr>
          <a:xfrm>
            <a:off x="6425127" y="2995613"/>
            <a:ext cx="2109273" cy="830997"/>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TM verstopft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    mit…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degenerierten Erythrozyten</a:t>
            </a:r>
            <a:endParaRPr/>
          </a:p>
        </p:txBody>
      </p:sp>
      <p:cxnSp>
        <p:nvCxnSpPr>
          <p:cNvPr id="723" name="Google Shape;723;p30"/>
          <p:cNvCxnSpPr/>
          <p:nvPr/>
        </p:nvCxnSpPr>
        <p:spPr>
          <a:xfrm rot="10800000">
            <a:off x="4876800" y="2438400"/>
            <a:ext cx="0" cy="533400"/>
          </a:xfrm>
          <a:prstGeom prst="straightConnector1">
            <a:avLst/>
          </a:prstGeom>
          <a:noFill/>
          <a:ln w="9525" cap="flat" cmpd="sng">
            <a:solidFill>
              <a:srgbClr val="BFBFBF"/>
            </a:solidFill>
            <a:prstDash val="solid"/>
            <a:round/>
            <a:headEnd type="triangle" w="med" len="med"/>
            <a:tailEnd type="none" w="sm" len="sm"/>
          </a:ln>
        </p:spPr>
      </p:cxnSp>
      <p:cxnSp>
        <p:nvCxnSpPr>
          <p:cNvPr id="724" name="Google Shape;724;p30"/>
          <p:cNvCxnSpPr/>
          <p:nvPr/>
        </p:nvCxnSpPr>
        <p:spPr>
          <a:xfrm rot="10800000">
            <a:off x="7467600" y="2438400"/>
            <a:ext cx="0" cy="533400"/>
          </a:xfrm>
          <a:prstGeom prst="straightConnector1">
            <a:avLst/>
          </a:prstGeom>
          <a:noFill/>
          <a:ln w="9525" cap="flat" cmpd="sng">
            <a:solidFill>
              <a:srgbClr val="BFBFBF"/>
            </a:solidFill>
            <a:prstDash val="solid"/>
            <a:round/>
            <a:headEnd type="triangle" w="med" len="med"/>
            <a:tailEnd type="none" w="sm" len="sm"/>
          </a:ln>
        </p:spPr>
      </p:cxnSp>
      <p:sp>
        <p:nvSpPr>
          <p:cNvPr id="725" name="Google Shape;725;p30"/>
          <p:cNvSpPr txBox="1"/>
          <p:nvPr/>
        </p:nvSpPr>
        <p:spPr>
          <a:xfrm>
            <a:off x="2502762" y="4595336"/>
            <a:ext cx="3452676" cy="738664"/>
          </a:xfrm>
          <a:prstGeom prst="rect">
            <a:avLst/>
          </a:prstGeom>
          <a:solidFill>
            <a:srgbClr val="FEFF83"/>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A5A5A5"/>
                </a:solidFill>
                <a:latin typeface="Arial"/>
                <a:ea typeface="Arial"/>
                <a:cs typeface="Arial"/>
                <a:sym typeface="Arial"/>
              </a:rPr>
              <a:t>Unter welchem namensgebenden Begriff sind „Kügelchen aus degeneriertem Hämoglobin“ bekannt?</a:t>
            </a:r>
            <a:endParaRPr/>
          </a:p>
          <a:p>
            <a:pPr marL="0" marR="0" lvl="0" indent="0" algn="l" rtl="0">
              <a:spcBef>
                <a:spcPts val="0"/>
              </a:spcBef>
              <a:spcAft>
                <a:spcPts val="0"/>
              </a:spcAft>
              <a:buNone/>
            </a:pPr>
            <a:r>
              <a:rPr lang="en-US" sz="1200" b="1">
                <a:solidFill>
                  <a:srgbClr val="A5A5A5"/>
                </a:solidFill>
                <a:latin typeface="Arial"/>
                <a:ea typeface="Arial"/>
                <a:cs typeface="Arial"/>
                <a:sym typeface="Arial"/>
              </a:rPr>
              <a:t>Heinz-Körper</a:t>
            </a:r>
            <a:endParaRPr/>
          </a:p>
        </p:txBody>
      </p:sp>
      <p:sp>
        <p:nvSpPr>
          <p:cNvPr id="726" name="Google Shape;726;p30"/>
          <p:cNvSpPr/>
          <p:nvPr/>
        </p:nvSpPr>
        <p:spPr>
          <a:xfrm>
            <a:off x="5867400" y="4656973"/>
            <a:ext cx="3209069" cy="573823"/>
          </a:xfrm>
          <a:prstGeom prst="ellipse">
            <a:avLst/>
          </a:prstGeom>
          <a:noFill/>
          <a:ln w="25400"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727" name="Google Shape;727;p30"/>
          <p:cNvSpPr/>
          <p:nvPr/>
        </p:nvSpPr>
        <p:spPr>
          <a:xfrm>
            <a:off x="2438400" y="4953000"/>
            <a:ext cx="1371600" cy="415479"/>
          </a:xfrm>
          <a:prstGeom prst="ellipse">
            <a:avLst/>
          </a:prstGeom>
          <a:noFill/>
          <a:ln w="25400" cap="flat" cmpd="sng">
            <a:solidFill>
              <a:srgbClr val="A5A5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728" name="Google Shape;728;p30"/>
          <p:cNvSpPr txBox="1"/>
          <p:nvPr/>
        </p:nvSpPr>
        <p:spPr>
          <a:xfrm>
            <a:off x="576312" y="5478214"/>
            <a:ext cx="5595900" cy="1134000"/>
          </a:xfrm>
          <a:prstGeom prst="rect">
            <a:avLst/>
          </a:prstGeom>
          <a:solidFill>
            <a:srgbClr val="0070C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a:solidFill>
                  <a:srgbClr val="A5A5A5"/>
                </a:solidFill>
              </a:rPr>
              <a:t>Heinz-Körperchen“? Das BCSC-Glaukom-Buch erwähnt diesen Begriff überhaupt nicht. Warum fügst du Details hinzu, die für diesen Lerninhalt </a:t>
            </a:r>
            <a:r>
              <a:rPr lang="en-US" sz="1200">
                <a:solidFill>
                  <a:srgbClr val="A5A5A5"/>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8"/>
                  </a:ext>
                </a:extLst>
              </a:rPr>
              <a:t>nicht</a:t>
            </a:r>
            <a:r>
              <a:rPr lang="en-US" sz="1200">
                <a:solidFill>
                  <a:srgbClr val="A5A5A5"/>
                </a:solidFill>
              </a:rPr>
              <a:t> relevant sind?</a:t>
            </a:r>
            <a:endParaRPr>
              <a:solidFill>
                <a:srgbClr val="A5A5A5"/>
              </a:solidFill>
            </a:endParaRPr>
          </a:p>
          <a:p>
            <a:pPr marL="0" lvl="0" indent="0" algn="l" rtl="0">
              <a:spcBef>
                <a:spcPts val="0"/>
              </a:spcBef>
              <a:spcAft>
                <a:spcPts val="0"/>
              </a:spcAft>
              <a:buClr>
                <a:schemeClr val="dk1"/>
              </a:buClr>
              <a:buFont typeface="Arial"/>
              <a:buNone/>
            </a:pPr>
            <a:r>
              <a:rPr lang="en-US" sz="1200">
                <a:solidFill>
                  <a:srgbClr val="A5A5A5"/>
                </a:solidFill>
              </a:rPr>
              <a:t>Keine Sorge, ich würde Sie nicht mit unnötigen Details quälen – das Pathologie-</a:t>
            </a:r>
            <a:r>
              <a:rPr lang="en-US" sz="1200">
                <a:solidFill>
                  <a:srgbClr val="A5A5A5"/>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9"/>
                  </a:ext>
                </a:extLst>
              </a:rPr>
              <a:t>Buch</a:t>
            </a:r>
            <a:r>
              <a:rPr lang="en-US" sz="1200">
                <a:solidFill>
                  <a:srgbClr val="A5A5A5"/>
                </a:solidFill>
              </a:rPr>
              <a:t> erwähnt Heinz-Körperchen im Zusammenhang mit dem hämolytischen Glaukom und dem Geisterzellglaukom, deshalb können sie durchaus Stoff für das </a:t>
            </a:r>
            <a:r>
              <a:rPr lang="en-US" sz="1200">
                <a:solidFill>
                  <a:srgbClr val="A5A5A5"/>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0"/>
                  </a:ext>
                </a:extLst>
              </a:rPr>
              <a:t>OKAP</a:t>
            </a:r>
            <a:r>
              <a:rPr lang="en-US" sz="1200">
                <a:solidFill>
                  <a:srgbClr val="A5A5A5"/>
                </a:solidFill>
              </a:rPr>
              <a:t> sein.</a:t>
            </a:r>
            <a:endParaRPr sz="1200">
              <a:solidFill>
                <a:srgbClr val="A5A5A5"/>
              </a:solidFill>
            </a:endParaRPr>
          </a:p>
        </p:txBody>
      </p:sp>
      <p:sp>
        <p:nvSpPr>
          <p:cNvPr id="729" name="Google Shape;729;p30"/>
          <p:cNvSpPr/>
          <p:nvPr/>
        </p:nvSpPr>
        <p:spPr>
          <a:xfrm>
            <a:off x="3505200" y="1219200"/>
            <a:ext cx="76200" cy="2178050"/>
          </a:xfrm>
          <a:prstGeom prst="rect">
            <a:avLst/>
          </a:prstGeom>
          <a:solidFill>
            <a:srgbClr val="BFBFBF"/>
          </a:solidFill>
          <a:ln w="25400" cap="flat" cmpd="sng">
            <a:solidFill>
              <a:srgbClr val="A5A5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730" name="Google Shape;730;p30"/>
          <p:cNvSpPr txBox="1"/>
          <p:nvPr/>
        </p:nvSpPr>
        <p:spPr>
          <a:xfrm>
            <a:off x="304800" y="4247107"/>
            <a:ext cx="6858000" cy="1380300"/>
          </a:xfrm>
          <a:prstGeom prst="rect">
            <a:avLst/>
          </a:prstGeom>
          <a:solidFill>
            <a:srgbClr val="FFFF00"/>
          </a:solidFill>
          <a:ln>
            <a:noFill/>
          </a:ln>
        </p:spPr>
        <p:txBody>
          <a:bodyPr spcFirstLastPara="1" wrap="square" lIns="25400" tIns="12700" rIns="25400" bIns="12700" anchor="t" anchorCtr="0">
            <a:spAutoFit/>
          </a:bodyPr>
          <a:lstStyle/>
          <a:p>
            <a:pPr marL="0" lvl="0" indent="0" algn="l" rtl="0">
              <a:spcBef>
                <a:spcPts val="0"/>
              </a:spcBef>
              <a:spcAft>
                <a:spcPts val="0"/>
              </a:spcAft>
              <a:buNone/>
            </a:pPr>
            <a:r>
              <a:rPr lang="en-US" sz="1200" i="1">
                <a:solidFill>
                  <a:srgbClr val="A5A5A5"/>
                </a:solidFill>
              </a:rPr>
              <a:t>„Makrophagen, die die TM verstopfen“ sollten an eine andere Form des sekundären </a:t>
            </a:r>
            <a:r>
              <a:rPr lang="en-US" sz="1200" i="1">
                <a:solidFill>
                  <a:srgbClr val="A5A5A5"/>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1"/>
                  </a:ext>
                </a:extLst>
              </a:rPr>
              <a:t>OWG</a:t>
            </a:r>
            <a:r>
              <a:rPr lang="en-US" sz="1200" i="1">
                <a:solidFill>
                  <a:srgbClr val="A5A5A5"/>
                </a:solidFill>
              </a:rPr>
              <a:t> erinnern – welche ist gemeint?</a:t>
            </a:r>
            <a:endParaRPr sz="1200" i="1">
              <a:solidFill>
                <a:srgbClr val="A5A5A5"/>
              </a:solidFill>
            </a:endParaRPr>
          </a:p>
          <a:p>
            <a:pPr marL="0" lvl="0" indent="0" algn="l" rtl="0">
              <a:spcBef>
                <a:spcPts val="0"/>
              </a:spcBef>
              <a:spcAft>
                <a:spcPts val="0"/>
              </a:spcAft>
              <a:buNone/>
            </a:pPr>
            <a:r>
              <a:rPr lang="en-US" sz="1200" b="1">
                <a:solidFill>
                  <a:srgbClr val="A5A5A5"/>
                </a:solidFill>
              </a:rPr>
              <a:t>Phakolytisches Glaukom</a:t>
            </a:r>
            <a:endParaRPr>
              <a:solidFill>
                <a:schemeClr val="dk1"/>
              </a:solidFill>
            </a:endParaRPr>
          </a:p>
          <a:p>
            <a:pPr marL="0" lvl="0" indent="0" algn="l" rtl="0">
              <a:spcBef>
                <a:spcPts val="0"/>
              </a:spcBef>
              <a:spcAft>
                <a:spcPts val="0"/>
              </a:spcAft>
              <a:buNone/>
            </a:pPr>
            <a:endParaRPr sz="1600">
              <a:solidFill>
                <a:srgbClr val="A5A5A5"/>
              </a:solidFill>
            </a:endParaRPr>
          </a:p>
          <a:p>
            <a:pPr marL="0" lvl="0" indent="0" algn="l" rtl="0">
              <a:spcBef>
                <a:spcPts val="0"/>
              </a:spcBef>
              <a:spcAft>
                <a:spcPts val="0"/>
              </a:spcAft>
              <a:buNone/>
            </a:pPr>
            <a:r>
              <a:rPr lang="en-US" sz="1200" i="1">
                <a:solidFill>
                  <a:srgbClr val="A5A5A5"/>
                </a:solidFill>
              </a:rPr>
              <a:t>Beim phakolytischen Glaukom sind die Makrophagen nicht stark mit Hämoglobin beladen. Mit welcher Substanz sind sie stattdessen beladen?</a:t>
            </a:r>
            <a:endParaRPr>
              <a:solidFill>
                <a:schemeClr val="dk1"/>
              </a:solidFill>
            </a:endParaRPr>
          </a:p>
          <a:p>
            <a:pPr marL="0" lvl="0" indent="0" algn="l" rtl="0">
              <a:spcBef>
                <a:spcPts val="0"/>
              </a:spcBef>
              <a:spcAft>
                <a:spcPts val="0"/>
              </a:spcAft>
              <a:buNone/>
            </a:pPr>
            <a:r>
              <a:rPr lang="en-US" sz="1200">
                <a:solidFill>
                  <a:srgbClr val="A5A5A5"/>
                </a:solidFill>
              </a:rPr>
              <a:t>Denaturierte Linsenprotein</a:t>
            </a:r>
            <a:endParaRPr sz="1200" i="1">
              <a:solidFill>
                <a:srgbClr val="A5A5A5"/>
              </a:solidFill>
            </a:endParaRPr>
          </a:p>
        </p:txBody>
      </p:sp>
      <p:sp>
        <p:nvSpPr>
          <p:cNvPr id="731" name="Google Shape;731;p30"/>
          <p:cNvSpPr txBox="1"/>
          <p:nvPr/>
        </p:nvSpPr>
        <p:spPr>
          <a:xfrm>
            <a:off x="3936363" y="3578659"/>
            <a:ext cx="2433680" cy="307777"/>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dirty="0" err="1">
                <a:solidFill>
                  <a:srgbClr val="BFBFBF"/>
                </a:solidFill>
                <a:latin typeface="Caveat"/>
                <a:ea typeface="Caveat"/>
                <a:cs typeface="Caveat"/>
                <a:sym typeface="Caveat"/>
              </a:rPr>
              <a:t>Denaturierte</a:t>
            </a:r>
            <a:r>
              <a:rPr lang="en-US" sz="1200" dirty="0">
                <a:solidFill>
                  <a:srgbClr val="BFBFBF"/>
                </a:solidFill>
                <a:latin typeface="Caveat"/>
                <a:ea typeface="Caveat"/>
                <a:cs typeface="Caveat"/>
                <a:sym typeface="Caveat"/>
              </a:rPr>
              <a:t> </a:t>
            </a:r>
            <a:r>
              <a:rPr lang="en-US" sz="1200" dirty="0" err="1">
                <a:solidFill>
                  <a:srgbClr val="BFBFBF"/>
                </a:solidFill>
                <a:latin typeface="Caveat"/>
                <a:ea typeface="Caveat"/>
                <a:cs typeface="Caveat"/>
                <a:sym typeface="Caveat"/>
              </a:rPr>
              <a:t>Linsenproteine</a:t>
            </a:r>
            <a:endParaRPr dirty="0"/>
          </a:p>
        </p:txBody>
      </p:sp>
      <p:sp>
        <p:nvSpPr>
          <p:cNvPr id="732" name="Google Shape;732;p30"/>
          <p:cNvSpPr txBox="1"/>
          <p:nvPr/>
        </p:nvSpPr>
        <p:spPr>
          <a:xfrm>
            <a:off x="2573285" y="3920915"/>
            <a:ext cx="5105400" cy="1872600"/>
          </a:xfrm>
          <a:prstGeom prst="rect">
            <a:avLst/>
          </a:prstGeom>
          <a:solidFill>
            <a:srgbClr val="C8C86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7F7F7F"/>
                </a:solidFill>
              </a:rPr>
              <a:t>Welcher pathologische Mechanismus liegt dem </a:t>
            </a:r>
            <a:r>
              <a:rPr lang="en-US" sz="1200" i="1">
                <a:solidFill>
                  <a:srgbClr val="7F7F7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2"/>
                  </a:ext>
                </a:extLst>
              </a:rPr>
              <a:t>phakolytischen</a:t>
            </a:r>
            <a:r>
              <a:rPr lang="en-US" sz="1200" i="1">
                <a:solidFill>
                  <a:srgbClr val="7F7F7F"/>
                </a:solidFill>
              </a:rPr>
              <a:t> Glaukom zugrunde?</a:t>
            </a:r>
            <a:endParaRPr>
              <a:solidFill>
                <a:srgbClr val="7F7F7F"/>
              </a:solidFill>
            </a:endParaRPr>
          </a:p>
          <a:p>
            <a:pPr marL="0" lvl="0" indent="0" algn="l" rtl="0">
              <a:spcBef>
                <a:spcPts val="0"/>
              </a:spcBef>
              <a:spcAft>
                <a:spcPts val="0"/>
              </a:spcAft>
              <a:buClr>
                <a:schemeClr val="dk1"/>
              </a:buClr>
              <a:buFont typeface="Arial"/>
              <a:buNone/>
            </a:pPr>
            <a:r>
              <a:rPr lang="en-US" sz="1200">
                <a:solidFill>
                  <a:srgbClr val="7F7F7F"/>
                </a:solidFill>
              </a:rPr>
              <a:t>Bei einer reifen oder insbesondere hypermaturen Katarakt treten denaturierte Linsenproteine durch die Linsenkapsel in die Vorderkammer über. Diese führen zur Rekrutierung von Makrophagen, welche versuchen, das Proteinmaterial aus der Vorderkammer zu beseitigen. Die dann proteinbeladenen Makrophagen sowie freies Linsenprotein gelangen in den Kammerwinkel, verlegen dort das Trabekelmaschenwerk und führen zu einem akuten Anstieg des Augeninnendrucks.</a:t>
            </a:r>
            <a:endParaRPr sz="1200" i="1">
              <a:solidFill>
                <a:srgbClr val="7F7F7F"/>
              </a:solidFill>
            </a:endParaRPr>
          </a:p>
          <a:p>
            <a:pPr marL="0" marR="0" lvl="0" indent="0" algn="l" rtl="0">
              <a:spcBef>
                <a:spcPts val="0"/>
              </a:spcBef>
              <a:spcAft>
                <a:spcPts val="0"/>
              </a:spcAft>
              <a:buNone/>
            </a:pPr>
            <a:endParaRPr sz="1200" i="1">
              <a:solidFill>
                <a:srgbClr val="7F7F7F"/>
              </a:solidFill>
            </a:endParaRPr>
          </a:p>
        </p:txBody>
      </p:sp>
      <p:sp>
        <p:nvSpPr>
          <p:cNvPr id="733" name="Google Shape;733;p30"/>
          <p:cNvSpPr/>
          <p:nvPr/>
        </p:nvSpPr>
        <p:spPr>
          <a:xfrm>
            <a:off x="196419" y="4643673"/>
            <a:ext cx="2350362" cy="573823"/>
          </a:xfrm>
          <a:prstGeom prst="ellipse">
            <a:avLst/>
          </a:prstGeom>
          <a:noFill/>
          <a:ln w="25400" cap="flat" cmpd="sng">
            <a:solidFill>
              <a:srgbClr val="A5A5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734" name="Google Shape;734;p30"/>
          <p:cNvSpPr txBox="1"/>
          <p:nvPr/>
        </p:nvSpPr>
        <p:spPr>
          <a:xfrm>
            <a:off x="990600" y="4267200"/>
            <a:ext cx="7086600" cy="949200"/>
          </a:xfrm>
          <a:prstGeom prst="rect">
            <a:avLst/>
          </a:prstGeom>
          <a:solidFill>
            <a:srgbClr val="00206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lt1"/>
                </a:solidFill>
                <a:latin typeface="Arial"/>
                <a:ea typeface="Arial"/>
                <a:cs typeface="Arial"/>
                <a:sym typeface="Arial"/>
              </a:rPr>
              <a:t>„</a:t>
            </a:r>
            <a:r>
              <a:rPr lang="en-US" sz="1200" i="1">
                <a:solidFill>
                  <a:schemeClr val="lt1"/>
                </a:solidFill>
              </a:rPr>
              <a:t>Linsenproteine, die ein sekundäres Offenwinkelglaukom auslösen“ – ist das nicht das </a:t>
            </a:r>
            <a:r>
              <a:rPr lang="en-US" sz="1200" b="1">
                <a:solidFill>
                  <a:schemeClr val="lt1"/>
                </a:solidFill>
              </a:rPr>
              <a:t>phakoantigene </a:t>
            </a:r>
            <a:r>
              <a:rPr lang="en-US" sz="1200" i="1">
                <a:solidFill>
                  <a:schemeClr val="lt1"/>
                </a:solidFill>
              </a:rPr>
              <a:t>Glaukom?</a:t>
            </a:r>
            <a:endParaRPr/>
          </a:p>
          <a:p>
            <a:pPr marL="0" marR="0" lvl="0" indent="0" algn="l" rtl="0">
              <a:spcBef>
                <a:spcPts val="0"/>
              </a:spcBef>
              <a:spcAft>
                <a:spcPts val="0"/>
              </a:spcAft>
              <a:buNone/>
            </a:pPr>
            <a:r>
              <a:rPr lang="en-US" sz="1200">
                <a:solidFill>
                  <a:schemeClr val="lt1"/>
                </a:solidFill>
                <a:latin typeface="Arial"/>
                <a:ea typeface="Arial"/>
                <a:cs typeface="Arial"/>
                <a:sym typeface="Arial"/>
              </a:rPr>
              <a:t>Nein. </a:t>
            </a:r>
            <a:r>
              <a:rPr lang="en-US" sz="1200">
                <a:solidFill>
                  <a:schemeClr val="lt1"/>
                </a:solidFill>
              </a:rPr>
              <a:t>Das phakoantigene Glaukom ist eine seltene Form des Glaukoms, bei der nach einer traumatischen oder operativen Eröffnung der vorderen Linsenkapsel normale, nicht denaturierte Linsenproteine in die Vorderkammer gelangen und dort eine granulomatöse Immunantwort induzieren.</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738"/>
        <p:cNvGrpSpPr/>
        <p:nvPr/>
      </p:nvGrpSpPr>
      <p:grpSpPr>
        <a:xfrm>
          <a:off x="0" y="0"/>
          <a:ext cx="0" cy="0"/>
          <a:chOff x="0" y="0"/>
          <a:chExt cx="0" cy="0"/>
        </a:xfrm>
      </p:grpSpPr>
      <p:sp>
        <p:nvSpPr>
          <p:cNvPr id="739" name="Google Shape;739;p31"/>
          <p:cNvSpPr txBox="1"/>
          <p:nvPr/>
        </p:nvSpPr>
        <p:spPr>
          <a:xfrm>
            <a:off x="609600" y="4035705"/>
            <a:ext cx="8386800" cy="15033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BFBFBF"/>
                </a:solidFill>
              </a:rPr>
              <a:t>Was hat es mit den Makrophagen auf sich? Welche Rolle spielen sie in diesem Zusammenhang?</a:t>
            </a:r>
            <a:endParaRPr>
              <a:solidFill>
                <a:srgbClr val="BFBFBF"/>
              </a:solidFill>
            </a:endParaRPr>
          </a:p>
          <a:p>
            <a:pPr marL="0" lvl="0" indent="0" algn="l" rtl="0">
              <a:spcBef>
                <a:spcPts val="0"/>
              </a:spcBef>
              <a:spcAft>
                <a:spcPts val="0"/>
              </a:spcAft>
              <a:buClr>
                <a:schemeClr val="dk1"/>
              </a:buClr>
              <a:buFont typeface="Arial"/>
              <a:buNone/>
            </a:pPr>
            <a:r>
              <a:rPr lang="en-US" sz="1200">
                <a:solidFill>
                  <a:srgbClr val="BFBFBF"/>
                </a:solidFill>
              </a:rPr>
              <a:t>Bei einer Glaskörperblutung beginnen die Erythrozyten nach etwa ein bis zwei Wochen zu degenerieren. Die Degeneration dieser Zellen führt zur Rekrutierung von Makrophagen, welche die zerfallenden Erythrozyten sowie freigesetzte </a:t>
            </a:r>
            <a:r>
              <a:rPr lang="en-US" sz="1200" b="1">
                <a:solidFill>
                  <a:srgbClr val="0000FF"/>
                </a:solidFill>
              </a:rPr>
              <a:t>Hämoglobinabbauprodukte</a:t>
            </a:r>
            <a:r>
              <a:rPr lang="en-US" sz="1200">
                <a:solidFill>
                  <a:srgbClr val="BFBFBF"/>
                </a:solidFill>
              </a:rPr>
              <a:t> phagozytieren. Diese mit Hämoglobinglobuli und weiteren Erythrozytenfragmenten beladenen Makrophagen wandern in die Vorderkammer und schließlich in den Kammerwinkel ein.</a:t>
            </a:r>
            <a:endParaRPr sz="1200" i="1">
              <a:solidFill>
                <a:srgbClr val="BFBFBF"/>
              </a:solidFill>
            </a:endParaRPr>
          </a:p>
          <a:p>
            <a:pPr marL="0" lvl="0" indent="0" algn="l" rtl="0">
              <a:spcBef>
                <a:spcPts val="0"/>
              </a:spcBef>
              <a:spcAft>
                <a:spcPts val="0"/>
              </a:spcAft>
              <a:buClr>
                <a:schemeClr val="dk1"/>
              </a:buClr>
              <a:buFont typeface="Arial"/>
              <a:buNone/>
            </a:pPr>
            <a:endParaRPr sz="1200" i="1">
              <a:solidFill>
                <a:srgbClr val="BFBFBF"/>
              </a:solidFill>
            </a:endParaRPr>
          </a:p>
          <a:p>
            <a:pPr marL="0" lvl="0" indent="0" algn="l" rtl="0">
              <a:spcBef>
                <a:spcPts val="0"/>
              </a:spcBef>
              <a:spcAft>
                <a:spcPts val="0"/>
              </a:spcAft>
              <a:buClr>
                <a:schemeClr val="dk1"/>
              </a:buClr>
              <a:buFont typeface="Arial"/>
              <a:buNone/>
            </a:pPr>
            <a:endParaRPr sz="1200" i="1">
              <a:solidFill>
                <a:srgbClr val="BFBFBF"/>
              </a:solidFill>
            </a:endParaRPr>
          </a:p>
          <a:p>
            <a:pPr marL="0" marR="0" lvl="0" indent="0" algn="l" rtl="0">
              <a:spcBef>
                <a:spcPts val="0"/>
              </a:spcBef>
              <a:spcAft>
                <a:spcPts val="0"/>
              </a:spcAft>
              <a:buNone/>
            </a:pPr>
            <a:endParaRPr sz="1200" i="1">
              <a:solidFill>
                <a:srgbClr val="BFBFBF"/>
              </a:solidFill>
            </a:endParaRPr>
          </a:p>
        </p:txBody>
      </p:sp>
      <p:sp>
        <p:nvSpPr>
          <p:cNvPr id="740" name="Google Shape;740;p31"/>
          <p:cNvSpPr txBox="1"/>
          <p:nvPr/>
        </p:nvSpPr>
        <p:spPr>
          <a:xfrm>
            <a:off x="6239438" y="1981200"/>
            <a:ext cx="2454600" cy="2103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rgbClr val="BFBFBF"/>
                </a:solidFill>
                <a:latin typeface="Arial"/>
                <a:ea typeface="Arial"/>
                <a:cs typeface="Arial"/>
                <a:sym typeface="Arial"/>
              </a:rPr>
              <a:t>Geisterzellglaukom</a:t>
            </a:r>
            <a:endParaRPr/>
          </a:p>
        </p:txBody>
      </p:sp>
      <p:sp>
        <p:nvSpPr>
          <p:cNvPr id="741" name="Google Shape;741;p31"/>
          <p:cNvSpPr txBox="1"/>
          <p:nvPr/>
        </p:nvSpPr>
        <p:spPr>
          <a:xfrm>
            <a:off x="2361390" y="395288"/>
            <a:ext cx="4389471" cy="400110"/>
          </a:xfrm>
          <a:prstGeom prst="rect">
            <a:avLst/>
          </a:prstGeom>
          <a:solidFill>
            <a:srgbClr val="CCFFFF"/>
          </a:solid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FF0000"/>
              </a:buClr>
              <a:buSzPts val="1200"/>
              <a:buFont typeface="Noto Sans Symbols"/>
              <a:buNone/>
            </a:pPr>
            <a:r>
              <a:rPr lang="en-US" sz="1200" b="1">
                <a:solidFill>
                  <a:srgbClr val="FF0000"/>
                </a:solidFill>
                <a:latin typeface="Arial"/>
                <a:ea typeface="Arial"/>
                <a:cs typeface="Arial"/>
                <a:sym typeface="Arial"/>
              </a:rPr>
              <a:t>Glaukom nach intraokularer Blutung</a:t>
            </a:r>
            <a:endParaRPr/>
          </a:p>
        </p:txBody>
      </p:sp>
      <p:sp>
        <p:nvSpPr>
          <p:cNvPr id="742" name="Google Shape;742;p31"/>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31</a:t>
            </a:fld>
            <a:endParaRPr sz="1000">
              <a:solidFill>
                <a:schemeClr val="dk1"/>
              </a:solidFill>
              <a:latin typeface="Arial"/>
              <a:ea typeface="Arial"/>
              <a:cs typeface="Arial"/>
              <a:sym typeface="Arial"/>
            </a:endParaRPr>
          </a:p>
        </p:txBody>
      </p:sp>
      <p:sp>
        <p:nvSpPr>
          <p:cNvPr id="743" name="Google Shape;743;p31"/>
          <p:cNvSpPr txBox="1"/>
          <p:nvPr/>
        </p:nvSpPr>
        <p:spPr>
          <a:xfrm>
            <a:off x="3674286" y="1981200"/>
            <a:ext cx="2428871"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rgbClr val="BFBFBF"/>
                </a:solidFill>
                <a:latin typeface="Arial"/>
                <a:ea typeface="Arial"/>
                <a:cs typeface="Arial"/>
                <a:sym typeface="Arial"/>
              </a:rPr>
              <a:t>Hämolytisches Glaukom</a:t>
            </a:r>
            <a:endParaRPr/>
          </a:p>
        </p:txBody>
      </p:sp>
      <p:sp>
        <p:nvSpPr>
          <p:cNvPr id="744" name="Google Shape;744;p31"/>
          <p:cNvSpPr txBox="1"/>
          <p:nvPr/>
        </p:nvSpPr>
        <p:spPr>
          <a:xfrm>
            <a:off x="304800" y="1981200"/>
            <a:ext cx="3147000" cy="2103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2"/>
              </a:buClr>
              <a:buSzPts val="840"/>
              <a:buFont typeface="Noto Sans Symbols"/>
              <a:buNone/>
            </a:pPr>
            <a:r>
              <a:rPr lang="en-US" sz="1200" u="sng">
                <a:solidFill>
                  <a:srgbClr val="BFBFBF"/>
                </a:solidFill>
                <a:latin typeface="Arial"/>
                <a:ea typeface="Arial"/>
                <a:cs typeface="Arial"/>
                <a:sym typeface="Arial"/>
              </a:rPr>
              <a:t>Glaukom als Folge eines Hyph</a:t>
            </a:r>
            <a:r>
              <a:rPr lang="en-US" sz="1200" u="sng">
                <a:solidFill>
                  <a:srgbClr val="BFBFBF"/>
                </a:solidFill>
              </a:rPr>
              <a:t>ä</a:t>
            </a:r>
            <a:r>
              <a:rPr lang="en-US" sz="1200" u="sng">
                <a:solidFill>
                  <a:srgbClr val="BFBFBF"/>
                </a:solidFill>
                <a:latin typeface="Arial"/>
                <a:ea typeface="Arial"/>
                <a:cs typeface="Arial"/>
                <a:sym typeface="Arial"/>
              </a:rPr>
              <a:t>mas</a:t>
            </a:r>
            <a:endParaRPr sz="1800" u="sng">
              <a:solidFill>
                <a:srgbClr val="BFBFBF"/>
              </a:solidFill>
              <a:latin typeface="Arial"/>
              <a:ea typeface="Arial"/>
              <a:cs typeface="Arial"/>
              <a:sym typeface="Arial"/>
            </a:endParaRPr>
          </a:p>
        </p:txBody>
      </p:sp>
      <p:sp>
        <p:nvSpPr>
          <p:cNvPr id="745" name="Google Shape;745;p31"/>
          <p:cNvSpPr txBox="1"/>
          <p:nvPr/>
        </p:nvSpPr>
        <p:spPr>
          <a:xfrm>
            <a:off x="920750" y="2681288"/>
            <a:ext cx="1974900" cy="3951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Folgt </a:t>
            </a:r>
            <a:r>
              <a:rPr lang="en-US" sz="1200">
                <a:solidFill>
                  <a:srgbClr val="BFBFBF"/>
                </a:solidFill>
              </a:rPr>
              <a:t>auf</a:t>
            </a:r>
            <a:r>
              <a:rPr lang="en-US" sz="1200" b="1" i="1">
                <a:solidFill>
                  <a:srgbClr val="BFBFBF"/>
                </a:solidFill>
                <a:latin typeface="Arial"/>
                <a:ea typeface="Arial"/>
                <a:cs typeface="Arial"/>
                <a:sym typeface="Arial"/>
              </a:rPr>
              <a:t> </a:t>
            </a:r>
            <a:r>
              <a:rPr lang="en-US" sz="1200">
                <a:solidFill>
                  <a:srgbClr val="BFBFBF"/>
                </a:solidFill>
                <a:latin typeface="Arial"/>
                <a:ea typeface="Arial"/>
                <a:cs typeface="Arial"/>
                <a:sym typeface="Arial"/>
              </a:rPr>
              <a:t>eine </a:t>
            </a:r>
            <a:r>
              <a:rPr lang="en-US" sz="1200" b="1" i="1">
                <a:solidFill>
                  <a:srgbClr val="BFBFBF"/>
                </a:solidFill>
              </a:rPr>
              <a:t>Vorderkammerblutung</a:t>
            </a:r>
            <a:endParaRPr b="1" i="1"/>
          </a:p>
        </p:txBody>
      </p:sp>
      <p:cxnSp>
        <p:nvCxnSpPr>
          <p:cNvPr id="746" name="Google Shape;746;p31"/>
          <p:cNvCxnSpPr/>
          <p:nvPr/>
        </p:nvCxnSpPr>
        <p:spPr>
          <a:xfrm rot="10800000">
            <a:off x="1892300" y="2286000"/>
            <a:ext cx="0" cy="381000"/>
          </a:xfrm>
          <a:prstGeom prst="straightConnector1">
            <a:avLst/>
          </a:prstGeom>
          <a:noFill/>
          <a:ln w="9525" cap="flat" cmpd="sng">
            <a:solidFill>
              <a:srgbClr val="BFBFBF"/>
            </a:solidFill>
            <a:prstDash val="solid"/>
            <a:round/>
            <a:headEnd type="none" w="med" len="med"/>
            <a:tailEnd type="triangle" w="med" len="med"/>
          </a:ln>
        </p:spPr>
      </p:cxnSp>
      <p:sp>
        <p:nvSpPr>
          <p:cNvPr id="747" name="Google Shape;747;p31"/>
          <p:cNvSpPr txBox="1"/>
          <p:nvPr/>
        </p:nvSpPr>
        <p:spPr>
          <a:xfrm>
            <a:off x="3581400" y="2995613"/>
            <a:ext cx="2564400" cy="5799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TM </a:t>
            </a:r>
            <a:r>
              <a:rPr lang="en-US" sz="1200">
                <a:solidFill>
                  <a:srgbClr val="BFBFBF"/>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3"/>
                  </a:ext>
                </a:extLst>
              </a:rPr>
              <a:t>verstopft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    mit…              </a:t>
            </a:r>
            <a:endParaRPr/>
          </a:p>
          <a:p>
            <a:pPr marL="0" marR="0" lvl="0" indent="0" algn="ctr" rtl="0">
              <a:spcBef>
                <a:spcPts val="0"/>
              </a:spcBef>
              <a:spcAft>
                <a:spcPts val="0"/>
              </a:spcAft>
              <a:buClr>
                <a:srgbClr val="BFBFBF"/>
              </a:buClr>
              <a:buSzPts val="1200"/>
              <a:buFont typeface="Noto Sans Symbols"/>
              <a:buNone/>
            </a:pPr>
            <a:r>
              <a:rPr lang="en-US" sz="1200" b="1" i="1">
                <a:solidFill>
                  <a:srgbClr val="BFBFBF"/>
                </a:solidFill>
                <a:latin typeface="Arial"/>
                <a:ea typeface="Arial"/>
                <a:cs typeface="Arial"/>
                <a:sym typeface="Arial"/>
              </a:rPr>
              <a:t>-beladenen Makrophagen</a:t>
            </a:r>
            <a:endParaRPr/>
          </a:p>
        </p:txBody>
      </p:sp>
      <p:sp>
        <p:nvSpPr>
          <p:cNvPr id="748" name="Google Shape;748;p31"/>
          <p:cNvSpPr txBox="1"/>
          <p:nvPr/>
        </p:nvSpPr>
        <p:spPr>
          <a:xfrm>
            <a:off x="6425127" y="2995613"/>
            <a:ext cx="2109273" cy="830997"/>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TM verstopft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    mit…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degenerierten Erythrozyten</a:t>
            </a:r>
            <a:endParaRPr/>
          </a:p>
        </p:txBody>
      </p:sp>
      <p:cxnSp>
        <p:nvCxnSpPr>
          <p:cNvPr id="749" name="Google Shape;749;p31"/>
          <p:cNvCxnSpPr/>
          <p:nvPr/>
        </p:nvCxnSpPr>
        <p:spPr>
          <a:xfrm rot="10800000">
            <a:off x="4876800" y="2438400"/>
            <a:ext cx="0" cy="533400"/>
          </a:xfrm>
          <a:prstGeom prst="straightConnector1">
            <a:avLst/>
          </a:prstGeom>
          <a:noFill/>
          <a:ln w="9525" cap="flat" cmpd="sng">
            <a:solidFill>
              <a:srgbClr val="BFBFBF"/>
            </a:solidFill>
            <a:prstDash val="solid"/>
            <a:round/>
            <a:headEnd type="triangle" w="med" len="med"/>
            <a:tailEnd type="none" w="sm" len="sm"/>
          </a:ln>
        </p:spPr>
      </p:cxnSp>
      <p:cxnSp>
        <p:nvCxnSpPr>
          <p:cNvPr id="750" name="Google Shape;750;p31"/>
          <p:cNvCxnSpPr/>
          <p:nvPr/>
        </p:nvCxnSpPr>
        <p:spPr>
          <a:xfrm rot="10800000">
            <a:off x="7467600" y="2438400"/>
            <a:ext cx="0" cy="533400"/>
          </a:xfrm>
          <a:prstGeom prst="straightConnector1">
            <a:avLst/>
          </a:prstGeom>
          <a:noFill/>
          <a:ln w="9525" cap="flat" cmpd="sng">
            <a:solidFill>
              <a:srgbClr val="BFBFBF"/>
            </a:solidFill>
            <a:prstDash val="solid"/>
            <a:round/>
            <a:headEnd type="triangle" w="med" len="med"/>
            <a:tailEnd type="none" w="sm" len="sm"/>
          </a:ln>
        </p:spPr>
      </p:cxnSp>
      <p:sp>
        <p:nvSpPr>
          <p:cNvPr id="751" name="Google Shape;751;p31"/>
          <p:cNvSpPr txBox="1"/>
          <p:nvPr/>
        </p:nvSpPr>
        <p:spPr>
          <a:xfrm>
            <a:off x="2502762" y="4595336"/>
            <a:ext cx="3452676" cy="738664"/>
          </a:xfrm>
          <a:prstGeom prst="rect">
            <a:avLst/>
          </a:prstGeom>
          <a:solidFill>
            <a:srgbClr val="FEFF83"/>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A5A5A5"/>
                </a:solidFill>
                <a:latin typeface="Arial"/>
                <a:ea typeface="Arial"/>
                <a:cs typeface="Arial"/>
                <a:sym typeface="Arial"/>
              </a:rPr>
              <a:t>Unter welchem namensgebenden Begriff sind „Kügelchen aus degeneriertem Hämoglobin“ bekannt?</a:t>
            </a:r>
            <a:endParaRPr/>
          </a:p>
          <a:p>
            <a:pPr marL="0" marR="0" lvl="0" indent="0" algn="l" rtl="0">
              <a:spcBef>
                <a:spcPts val="0"/>
              </a:spcBef>
              <a:spcAft>
                <a:spcPts val="0"/>
              </a:spcAft>
              <a:buNone/>
            </a:pPr>
            <a:r>
              <a:rPr lang="en-US" sz="1200" b="1">
                <a:solidFill>
                  <a:srgbClr val="A5A5A5"/>
                </a:solidFill>
                <a:latin typeface="Arial"/>
                <a:ea typeface="Arial"/>
                <a:cs typeface="Arial"/>
                <a:sym typeface="Arial"/>
              </a:rPr>
              <a:t>Heinz-Körper</a:t>
            </a:r>
            <a:endParaRPr/>
          </a:p>
        </p:txBody>
      </p:sp>
      <p:sp>
        <p:nvSpPr>
          <p:cNvPr id="752" name="Google Shape;752;p31"/>
          <p:cNvSpPr/>
          <p:nvPr/>
        </p:nvSpPr>
        <p:spPr>
          <a:xfrm>
            <a:off x="5867400" y="4656973"/>
            <a:ext cx="3209069" cy="573823"/>
          </a:xfrm>
          <a:prstGeom prst="ellipse">
            <a:avLst/>
          </a:prstGeom>
          <a:noFill/>
          <a:ln w="25400"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753" name="Google Shape;753;p31"/>
          <p:cNvSpPr/>
          <p:nvPr/>
        </p:nvSpPr>
        <p:spPr>
          <a:xfrm>
            <a:off x="2438400" y="4953000"/>
            <a:ext cx="1371600" cy="415479"/>
          </a:xfrm>
          <a:prstGeom prst="ellipse">
            <a:avLst/>
          </a:prstGeom>
          <a:noFill/>
          <a:ln w="25400" cap="flat" cmpd="sng">
            <a:solidFill>
              <a:srgbClr val="A5A5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754" name="Google Shape;754;p31"/>
          <p:cNvSpPr txBox="1"/>
          <p:nvPr/>
        </p:nvSpPr>
        <p:spPr>
          <a:xfrm>
            <a:off x="576312" y="5478214"/>
            <a:ext cx="5595900" cy="1134000"/>
          </a:xfrm>
          <a:prstGeom prst="rect">
            <a:avLst/>
          </a:prstGeom>
          <a:solidFill>
            <a:srgbClr val="0070C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a:solidFill>
                  <a:srgbClr val="A5A5A5"/>
                </a:solidFill>
              </a:rPr>
              <a:t>Heinz-Körperchen“? Das BCSC-Glaukom-Buch erwähnt diesen Begriff überhaupt nicht. Warum fügst du Details hinzu, die für diesen Lerninhalt </a:t>
            </a:r>
            <a:r>
              <a:rPr lang="en-US" sz="1200">
                <a:solidFill>
                  <a:srgbClr val="A5A5A5"/>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4"/>
                  </a:ext>
                </a:extLst>
              </a:rPr>
              <a:t>nicht</a:t>
            </a:r>
            <a:r>
              <a:rPr lang="en-US" sz="1200">
                <a:solidFill>
                  <a:srgbClr val="A5A5A5"/>
                </a:solidFill>
              </a:rPr>
              <a:t> relevant sind?</a:t>
            </a:r>
            <a:endParaRPr>
              <a:solidFill>
                <a:srgbClr val="A5A5A5"/>
              </a:solidFill>
            </a:endParaRPr>
          </a:p>
          <a:p>
            <a:pPr marL="0" lvl="0" indent="0" algn="l" rtl="0">
              <a:spcBef>
                <a:spcPts val="0"/>
              </a:spcBef>
              <a:spcAft>
                <a:spcPts val="0"/>
              </a:spcAft>
              <a:buClr>
                <a:schemeClr val="dk1"/>
              </a:buClr>
              <a:buFont typeface="Arial"/>
              <a:buNone/>
            </a:pPr>
            <a:r>
              <a:rPr lang="en-US" sz="1200">
                <a:solidFill>
                  <a:srgbClr val="A5A5A5"/>
                </a:solidFill>
              </a:rPr>
              <a:t>Keine Sorge, ich würde Sie nicht mit unnötigen Details quälen – das Pathologie-</a:t>
            </a:r>
            <a:r>
              <a:rPr lang="en-US" sz="1200">
                <a:solidFill>
                  <a:srgbClr val="A5A5A5"/>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5"/>
                  </a:ext>
                </a:extLst>
              </a:rPr>
              <a:t>Buch</a:t>
            </a:r>
            <a:r>
              <a:rPr lang="en-US" sz="1200">
                <a:solidFill>
                  <a:srgbClr val="A5A5A5"/>
                </a:solidFill>
              </a:rPr>
              <a:t> erwähnt Heinz-Körperchen im Zusammenhang mit dem hämolytischen Glaukom und dem Geisterzellglaukom, deshalb können sie durchaus Stoff für das </a:t>
            </a:r>
            <a:r>
              <a:rPr lang="en-US" sz="1200">
                <a:solidFill>
                  <a:srgbClr val="A5A5A5"/>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6"/>
                  </a:ext>
                </a:extLst>
              </a:rPr>
              <a:t>OKAP</a:t>
            </a:r>
            <a:r>
              <a:rPr lang="en-US" sz="1200">
                <a:solidFill>
                  <a:srgbClr val="A5A5A5"/>
                </a:solidFill>
              </a:rPr>
              <a:t> sein.</a:t>
            </a:r>
            <a:endParaRPr sz="1200">
              <a:solidFill>
                <a:srgbClr val="A5A5A5"/>
              </a:solidFill>
            </a:endParaRPr>
          </a:p>
        </p:txBody>
      </p:sp>
      <p:sp>
        <p:nvSpPr>
          <p:cNvPr id="755" name="Google Shape;755;p31"/>
          <p:cNvSpPr/>
          <p:nvPr/>
        </p:nvSpPr>
        <p:spPr>
          <a:xfrm>
            <a:off x="3505200" y="1219200"/>
            <a:ext cx="76200" cy="2178050"/>
          </a:xfrm>
          <a:prstGeom prst="rect">
            <a:avLst/>
          </a:prstGeom>
          <a:solidFill>
            <a:srgbClr val="BFBFBF"/>
          </a:solidFill>
          <a:ln w="25400" cap="flat" cmpd="sng">
            <a:solidFill>
              <a:srgbClr val="A5A5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756" name="Google Shape;756;p31"/>
          <p:cNvSpPr txBox="1"/>
          <p:nvPr/>
        </p:nvSpPr>
        <p:spPr>
          <a:xfrm>
            <a:off x="304800" y="4247107"/>
            <a:ext cx="6858000" cy="1380300"/>
          </a:xfrm>
          <a:prstGeom prst="rect">
            <a:avLst/>
          </a:prstGeom>
          <a:solidFill>
            <a:srgbClr val="FFFF0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A5A5A5"/>
                </a:solidFill>
              </a:rPr>
              <a:t>„Makrophagen, die die TM verstopfen“ sollten an eine andere Form des sekundären </a:t>
            </a:r>
            <a:r>
              <a:rPr lang="en-US" sz="1200" i="1">
                <a:solidFill>
                  <a:srgbClr val="A5A5A5"/>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7"/>
                  </a:ext>
                </a:extLst>
              </a:rPr>
              <a:t>OWG</a:t>
            </a:r>
            <a:r>
              <a:rPr lang="en-US" sz="1200" i="1">
                <a:solidFill>
                  <a:srgbClr val="A5A5A5"/>
                </a:solidFill>
              </a:rPr>
              <a:t> erinnern – welche ist gemeint?</a:t>
            </a:r>
            <a:endParaRPr sz="1200" i="1">
              <a:solidFill>
                <a:srgbClr val="A5A5A5"/>
              </a:solidFill>
            </a:endParaRPr>
          </a:p>
          <a:p>
            <a:pPr marL="0" lvl="0" indent="0" algn="l" rtl="0">
              <a:spcBef>
                <a:spcPts val="0"/>
              </a:spcBef>
              <a:spcAft>
                <a:spcPts val="0"/>
              </a:spcAft>
              <a:buClr>
                <a:schemeClr val="dk1"/>
              </a:buClr>
              <a:buFont typeface="Arial"/>
              <a:buNone/>
            </a:pPr>
            <a:r>
              <a:rPr lang="en-US" sz="1200" b="1">
                <a:solidFill>
                  <a:srgbClr val="A5A5A5"/>
                </a:solidFill>
              </a:rPr>
              <a:t>Phakolytisches Glaukom</a:t>
            </a:r>
            <a:endParaRPr>
              <a:solidFill>
                <a:schemeClr val="dk1"/>
              </a:solidFill>
            </a:endParaRPr>
          </a:p>
          <a:p>
            <a:pPr marL="0" lvl="0" indent="0" algn="l" rtl="0">
              <a:spcBef>
                <a:spcPts val="0"/>
              </a:spcBef>
              <a:spcAft>
                <a:spcPts val="0"/>
              </a:spcAft>
              <a:buClr>
                <a:schemeClr val="dk1"/>
              </a:buClr>
              <a:buFont typeface="Arial"/>
              <a:buNone/>
            </a:pPr>
            <a:endParaRPr sz="1600">
              <a:solidFill>
                <a:srgbClr val="A5A5A5"/>
              </a:solidFill>
            </a:endParaRPr>
          </a:p>
          <a:p>
            <a:pPr marL="0" lvl="0" indent="0" algn="l" rtl="0">
              <a:spcBef>
                <a:spcPts val="0"/>
              </a:spcBef>
              <a:spcAft>
                <a:spcPts val="0"/>
              </a:spcAft>
              <a:buClr>
                <a:schemeClr val="dk1"/>
              </a:buClr>
              <a:buFont typeface="Arial"/>
              <a:buNone/>
            </a:pPr>
            <a:r>
              <a:rPr lang="en-US" sz="1200" i="1">
                <a:solidFill>
                  <a:srgbClr val="A5A5A5"/>
                </a:solidFill>
              </a:rPr>
              <a:t>Beim phakolytischen Glaukom sind die Makrophagen nicht stark mit Hämoglobin beladen. Mit welcher Substanz sind sie stattdessen beladen?</a:t>
            </a:r>
            <a:endParaRPr>
              <a:solidFill>
                <a:schemeClr val="dk1"/>
              </a:solidFill>
            </a:endParaRPr>
          </a:p>
          <a:p>
            <a:pPr marL="0" lvl="0" indent="0" algn="l" rtl="0">
              <a:spcBef>
                <a:spcPts val="0"/>
              </a:spcBef>
              <a:spcAft>
                <a:spcPts val="0"/>
              </a:spcAft>
              <a:buNone/>
            </a:pPr>
            <a:r>
              <a:rPr lang="en-US" sz="1200">
                <a:solidFill>
                  <a:srgbClr val="A5A5A5"/>
                </a:solidFill>
              </a:rPr>
              <a:t>Denaturierte Linsenprotein</a:t>
            </a:r>
            <a:endParaRPr sz="1200" i="1">
              <a:solidFill>
                <a:srgbClr val="A5A5A5"/>
              </a:solidFill>
            </a:endParaRPr>
          </a:p>
        </p:txBody>
      </p:sp>
      <p:sp>
        <p:nvSpPr>
          <p:cNvPr id="757" name="Google Shape;757;p31"/>
          <p:cNvSpPr txBox="1"/>
          <p:nvPr/>
        </p:nvSpPr>
        <p:spPr>
          <a:xfrm>
            <a:off x="3909145" y="3562022"/>
            <a:ext cx="2433680" cy="307777"/>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a:solidFill>
                  <a:srgbClr val="BFBFBF"/>
                </a:solidFill>
                <a:latin typeface="Caveat"/>
                <a:ea typeface="Caveat"/>
                <a:cs typeface="Caveat"/>
                <a:sym typeface="Caveat"/>
              </a:rPr>
              <a:t>Denaturierte Linsenproteine</a:t>
            </a:r>
            <a:endParaRPr/>
          </a:p>
        </p:txBody>
      </p:sp>
      <p:sp>
        <p:nvSpPr>
          <p:cNvPr id="758" name="Google Shape;758;p31"/>
          <p:cNvSpPr txBox="1"/>
          <p:nvPr/>
        </p:nvSpPr>
        <p:spPr>
          <a:xfrm>
            <a:off x="2573285" y="3920915"/>
            <a:ext cx="5105400" cy="1872600"/>
          </a:xfrm>
          <a:prstGeom prst="rect">
            <a:avLst/>
          </a:prstGeom>
          <a:solidFill>
            <a:srgbClr val="C8C86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7F7F7F"/>
                </a:solidFill>
              </a:rPr>
              <a:t>Welcher pathologische Mechanismus liegt dem </a:t>
            </a:r>
            <a:r>
              <a:rPr lang="en-US" sz="1200" i="1">
                <a:solidFill>
                  <a:srgbClr val="7F7F7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8"/>
                  </a:ext>
                </a:extLst>
              </a:rPr>
              <a:t>phakolytischen</a:t>
            </a:r>
            <a:r>
              <a:rPr lang="en-US" sz="1200" i="1">
                <a:solidFill>
                  <a:srgbClr val="7F7F7F"/>
                </a:solidFill>
              </a:rPr>
              <a:t> Glaukom zugrunde?</a:t>
            </a:r>
            <a:endParaRPr>
              <a:solidFill>
                <a:srgbClr val="7F7F7F"/>
              </a:solidFill>
            </a:endParaRPr>
          </a:p>
          <a:p>
            <a:pPr marL="0" lvl="0" indent="0" algn="l" rtl="0">
              <a:spcBef>
                <a:spcPts val="0"/>
              </a:spcBef>
              <a:spcAft>
                <a:spcPts val="0"/>
              </a:spcAft>
              <a:buClr>
                <a:schemeClr val="dk1"/>
              </a:buClr>
              <a:buFont typeface="Arial"/>
              <a:buNone/>
            </a:pPr>
            <a:r>
              <a:rPr lang="en-US" sz="1200">
                <a:solidFill>
                  <a:srgbClr val="7F7F7F"/>
                </a:solidFill>
              </a:rPr>
              <a:t>Bei einer reifen oder insbesondere hypermaturen Katarakt treten denaturierte Linsenproteine durch die Linsenkapsel in die Vorderkammer über. Diese führen zur Rekrutierung von Makrophagen, welche versuchen, das Proteinmaterial aus der Vorderkammer zu beseitigen. Die dann proteinbeladenen Makrophagen sowie freies Linsenprotein gelangen in den Kammerwinkel, verlegen dort das Trabekelmaschenwerk und führen zu einem akuten Anstieg des Augeninnendrucks.</a:t>
            </a:r>
            <a:endParaRPr sz="1200" i="1">
              <a:solidFill>
                <a:srgbClr val="7F7F7F"/>
              </a:solidFill>
            </a:endParaRPr>
          </a:p>
          <a:p>
            <a:pPr marL="0" marR="0" lvl="0" indent="0" algn="l" rtl="0">
              <a:spcBef>
                <a:spcPts val="0"/>
              </a:spcBef>
              <a:spcAft>
                <a:spcPts val="0"/>
              </a:spcAft>
              <a:buNone/>
            </a:pPr>
            <a:endParaRPr sz="1200" i="1">
              <a:solidFill>
                <a:srgbClr val="7F7F7F"/>
              </a:solidFill>
            </a:endParaRPr>
          </a:p>
        </p:txBody>
      </p:sp>
      <p:sp>
        <p:nvSpPr>
          <p:cNvPr id="759" name="Google Shape;759;p31"/>
          <p:cNvSpPr/>
          <p:nvPr/>
        </p:nvSpPr>
        <p:spPr>
          <a:xfrm>
            <a:off x="196419" y="4643673"/>
            <a:ext cx="2350362" cy="573823"/>
          </a:xfrm>
          <a:prstGeom prst="ellipse">
            <a:avLst/>
          </a:prstGeom>
          <a:noFill/>
          <a:ln w="25400" cap="flat" cmpd="sng">
            <a:solidFill>
              <a:srgbClr val="A5A5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760" name="Google Shape;760;p31"/>
          <p:cNvSpPr txBox="1"/>
          <p:nvPr/>
        </p:nvSpPr>
        <p:spPr>
          <a:xfrm>
            <a:off x="990600" y="4267200"/>
            <a:ext cx="7086600" cy="949200"/>
          </a:xfrm>
          <a:prstGeom prst="rect">
            <a:avLst/>
          </a:prstGeom>
          <a:solidFill>
            <a:srgbClr val="00206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7F7F7F"/>
                </a:solidFill>
                <a:latin typeface="Arial"/>
                <a:ea typeface="Arial"/>
                <a:cs typeface="Arial"/>
                <a:sym typeface="Arial"/>
              </a:rPr>
              <a:t>„</a:t>
            </a:r>
            <a:r>
              <a:rPr lang="en-US" sz="1200" i="1">
                <a:solidFill>
                  <a:srgbClr val="7F7F7F"/>
                </a:solidFill>
              </a:rPr>
              <a:t>Linsenproteine, die ein sekundäres Offenwinkelglaukom auslösen“ – ist das nicht das </a:t>
            </a:r>
            <a:r>
              <a:rPr lang="en-US" sz="1200" b="1">
                <a:solidFill>
                  <a:srgbClr val="7F7F7F"/>
                </a:solidFill>
              </a:rPr>
              <a:t>phakoantigene </a:t>
            </a:r>
            <a:r>
              <a:rPr lang="en-US" sz="1200" i="1">
                <a:solidFill>
                  <a:srgbClr val="7F7F7F"/>
                </a:solidFill>
              </a:rPr>
              <a:t>Glaukom?</a:t>
            </a:r>
            <a:endParaRPr>
              <a:solidFill>
                <a:srgbClr val="7F7F7F"/>
              </a:solidFill>
            </a:endParaRPr>
          </a:p>
          <a:p>
            <a:pPr marL="0" lvl="0" indent="0" algn="l" rtl="0">
              <a:spcBef>
                <a:spcPts val="0"/>
              </a:spcBef>
              <a:spcAft>
                <a:spcPts val="0"/>
              </a:spcAft>
              <a:buNone/>
            </a:pPr>
            <a:r>
              <a:rPr lang="en-US" sz="1200">
                <a:solidFill>
                  <a:srgbClr val="7F7F7F"/>
                </a:solidFill>
              </a:rPr>
              <a:t>Nein. Das phakoantigene Glaukom ist eine seltene Form des Glaukoms, bei der nach einer traumatischen oder operativen Eröffnung der vorderen Linsenkapsel normale, nicht denaturierte Linsenproteine in die Vorderkammer gelangen und dort eine granulomatöse Immunantwort induzieren.</a:t>
            </a:r>
            <a:endParaRPr sz="1200" i="1">
              <a:solidFill>
                <a:srgbClr val="7F7F7F"/>
              </a:solidFill>
            </a:endParaRPr>
          </a:p>
        </p:txBody>
      </p:sp>
      <p:sp>
        <p:nvSpPr>
          <p:cNvPr id="761" name="Google Shape;761;p31"/>
          <p:cNvSpPr txBox="1"/>
          <p:nvPr/>
        </p:nvSpPr>
        <p:spPr>
          <a:xfrm>
            <a:off x="1302553" y="4602540"/>
            <a:ext cx="6698400" cy="1611000"/>
          </a:xfrm>
          <a:prstGeom prst="rect">
            <a:avLst/>
          </a:prstGeom>
          <a:solidFill>
            <a:srgbClr val="DCE8E8"/>
          </a:solidFill>
          <a:ln w="9525" cap="flat" cmpd="sng">
            <a:solidFill>
              <a:srgbClr val="0000FF"/>
            </a:solidFill>
            <a:prstDash val="solid"/>
            <a:round/>
            <a:headEnd type="none" w="sm" len="sm"/>
            <a:tailEnd type="none" w="sm" len="sm"/>
          </a:ln>
        </p:spPr>
        <p:txBody>
          <a:bodyPr spcFirstLastPara="1" wrap="square" lIns="25400" tIns="12700" rIns="25400" bIns="12700" anchor="t" anchorCtr="0">
            <a:spAutoFit/>
          </a:bodyPr>
          <a:lstStyle/>
          <a:p>
            <a:pPr marL="0" lvl="0" indent="0" algn="l" rtl="0">
              <a:lnSpc>
                <a:spcPct val="115000"/>
              </a:lnSpc>
              <a:spcBef>
                <a:spcPts val="0"/>
              </a:spcBef>
              <a:spcAft>
                <a:spcPts val="0"/>
              </a:spcAft>
              <a:buSzPts val="1100"/>
              <a:buNone/>
            </a:pPr>
            <a:r>
              <a:rPr lang="en-US" sz="1200" b="1">
                <a:solidFill>
                  <a:schemeClr val="dk1"/>
                </a:solidFill>
              </a:rPr>
              <a:t>Merken Sie sich diese Eigenschaften gut, denn sie sind entscheidend für die Differenzierung zwischen phakolytischem und phakoantigenem Glaukom! Zusammengefasst:</a:t>
            </a:r>
            <a:br>
              <a:rPr lang="en-US" sz="1200" b="1">
                <a:solidFill>
                  <a:schemeClr val="dk1"/>
                </a:solidFill>
              </a:rPr>
            </a:br>
            <a:r>
              <a:rPr lang="en-US" sz="1200">
                <a:solidFill>
                  <a:schemeClr val="dk1"/>
                </a:solidFill>
              </a:rPr>
              <a:t>– Beim phakoantigenen Glaukom liegt eine granulomatöse Entzündungsreaktion vor, beim phakolytischen Glaukom hingegen </a:t>
            </a:r>
            <a:r>
              <a:rPr lang="en-US" sz="1200" i="1">
                <a:solidFill>
                  <a:schemeClr val="dk1"/>
                </a:solidFill>
              </a:rPr>
              <a:t>nicht</a:t>
            </a:r>
            <a:r>
              <a:rPr lang="en-US" sz="1200">
                <a:solidFill>
                  <a:schemeClr val="dk1"/>
                </a:solidFill>
              </a:rPr>
              <a:t>; und</a:t>
            </a:r>
            <a:endParaRPr sz="1200">
              <a:solidFill>
                <a:schemeClr val="dk1"/>
              </a:solidFill>
            </a:endParaRPr>
          </a:p>
          <a:p>
            <a:pPr marL="0" marR="0" lvl="0" indent="0" algn="l" rtl="0">
              <a:spcBef>
                <a:spcPts val="1200"/>
              </a:spcBef>
              <a:spcAft>
                <a:spcPts val="0"/>
              </a:spcAft>
              <a:buNone/>
            </a:pPr>
            <a:r>
              <a:rPr lang="en-US" sz="1200">
                <a:solidFill>
                  <a:srgbClr val="DCE8E8"/>
                </a:solidFill>
                <a:latin typeface="Arial"/>
                <a:ea typeface="Arial"/>
                <a:cs typeface="Arial"/>
                <a:sym typeface="Arial"/>
              </a:rPr>
              <a:t>die Kapsel ist beim phakoantigenen Glaukom </a:t>
            </a:r>
            <a:r>
              <a:rPr lang="en-US" sz="1200" i="1">
                <a:solidFill>
                  <a:srgbClr val="DCE8E8"/>
                </a:solidFill>
                <a:latin typeface="Arial"/>
                <a:ea typeface="Arial"/>
                <a:cs typeface="Arial"/>
                <a:sym typeface="Arial"/>
              </a:rPr>
              <a:t>beschädigt</a:t>
            </a:r>
            <a:r>
              <a:rPr lang="en-US" sz="1200">
                <a:solidFill>
                  <a:srgbClr val="DCE8E8"/>
                </a:solidFill>
                <a:latin typeface="Arial"/>
                <a:ea typeface="Arial"/>
                <a:cs typeface="Arial"/>
                <a:sym typeface="Arial"/>
              </a:rPr>
              <a:t>, während sie beim phakolytischen Glukom </a:t>
            </a:r>
            <a:r>
              <a:rPr lang="en-US" sz="1200" i="1">
                <a:solidFill>
                  <a:srgbClr val="DCE8E8"/>
                </a:solidFill>
                <a:latin typeface="Arial"/>
                <a:ea typeface="Arial"/>
                <a:cs typeface="Arial"/>
                <a:sym typeface="Arial"/>
              </a:rPr>
              <a:t>intakt</a:t>
            </a:r>
            <a:r>
              <a:rPr lang="en-US" sz="1200">
                <a:solidFill>
                  <a:srgbClr val="DCE8E8"/>
                </a:solidFill>
                <a:latin typeface="Arial"/>
                <a:ea typeface="Arial"/>
                <a:cs typeface="Arial"/>
                <a:sym typeface="Arial"/>
              </a:rPr>
              <a:t> ist</a:t>
            </a:r>
            <a:endParaRPr sz="1600">
              <a:solidFill>
                <a:srgbClr val="DCE8E8"/>
              </a:solidFill>
              <a:latin typeface="Arial"/>
              <a:ea typeface="Arial"/>
              <a:cs typeface="Arial"/>
              <a:sym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765"/>
        <p:cNvGrpSpPr/>
        <p:nvPr/>
      </p:nvGrpSpPr>
      <p:grpSpPr>
        <a:xfrm>
          <a:off x="0" y="0"/>
          <a:ext cx="0" cy="0"/>
          <a:chOff x="0" y="0"/>
          <a:chExt cx="0" cy="0"/>
        </a:xfrm>
      </p:grpSpPr>
      <p:sp>
        <p:nvSpPr>
          <p:cNvPr id="766" name="Google Shape;766;p32"/>
          <p:cNvSpPr txBox="1"/>
          <p:nvPr/>
        </p:nvSpPr>
        <p:spPr>
          <a:xfrm>
            <a:off x="609600" y="4035705"/>
            <a:ext cx="8386800" cy="15033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BFBFBF"/>
                </a:solidFill>
              </a:rPr>
              <a:t>Was hat es mit den Makrophagen auf sich? Welche Rolle spielen sie in diesem Zusammenhang?</a:t>
            </a:r>
            <a:endParaRPr>
              <a:solidFill>
                <a:srgbClr val="BFBFBF"/>
              </a:solidFill>
            </a:endParaRPr>
          </a:p>
          <a:p>
            <a:pPr marL="0" lvl="0" indent="0" algn="l" rtl="0">
              <a:spcBef>
                <a:spcPts val="0"/>
              </a:spcBef>
              <a:spcAft>
                <a:spcPts val="0"/>
              </a:spcAft>
              <a:buClr>
                <a:schemeClr val="dk1"/>
              </a:buClr>
              <a:buFont typeface="Arial"/>
              <a:buNone/>
            </a:pPr>
            <a:r>
              <a:rPr lang="en-US" sz="1200">
                <a:solidFill>
                  <a:srgbClr val="BFBFBF"/>
                </a:solidFill>
              </a:rPr>
              <a:t>Bei einer Glaskörperblutung beginnen die Erythrozyten nach etwa ein bis zwei Wochen zu degenerieren. Die Degeneration dieser Zellen führt zur Rekrutierung von Makrophagen, welche die zerfallenden Erythrozyten sowie freigesetzte </a:t>
            </a:r>
            <a:r>
              <a:rPr lang="en-US" sz="1200" b="1">
                <a:solidFill>
                  <a:srgbClr val="0000FF"/>
                </a:solidFill>
              </a:rPr>
              <a:t>Hämoglobinabbauprodukte</a:t>
            </a:r>
            <a:r>
              <a:rPr lang="en-US" sz="1200">
                <a:solidFill>
                  <a:srgbClr val="BFBFBF"/>
                </a:solidFill>
              </a:rPr>
              <a:t> phagozytieren. Diese mit Hämoglobinglobuli und weiteren Erythrozytenfragmenten beladenen Makrophagen wandern in die Vorderkammer und schließlich in den Kammerwinkel ein.</a:t>
            </a:r>
            <a:endParaRPr sz="1200" i="1">
              <a:solidFill>
                <a:srgbClr val="BFBFBF"/>
              </a:solidFill>
            </a:endParaRPr>
          </a:p>
          <a:p>
            <a:pPr marL="0" lvl="0" indent="0" algn="l" rtl="0">
              <a:spcBef>
                <a:spcPts val="0"/>
              </a:spcBef>
              <a:spcAft>
                <a:spcPts val="0"/>
              </a:spcAft>
              <a:buClr>
                <a:schemeClr val="dk1"/>
              </a:buClr>
              <a:buFont typeface="Arial"/>
              <a:buNone/>
            </a:pPr>
            <a:endParaRPr sz="1200" i="1">
              <a:solidFill>
                <a:srgbClr val="BFBFBF"/>
              </a:solidFill>
            </a:endParaRPr>
          </a:p>
          <a:p>
            <a:pPr marL="0" lvl="0" indent="0" algn="l" rtl="0">
              <a:spcBef>
                <a:spcPts val="0"/>
              </a:spcBef>
              <a:spcAft>
                <a:spcPts val="0"/>
              </a:spcAft>
              <a:buClr>
                <a:schemeClr val="dk1"/>
              </a:buClr>
              <a:buFont typeface="Arial"/>
              <a:buNone/>
            </a:pPr>
            <a:endParaRPr sz="1200" i="1">
              <a:solidFill>
                <a:srgbClr val="BFBFBF"/>
              </a:solidFill>
            </a:endParaRPr>
          </a:p>
          <a:p>
            <a:pPr marL="0" marR="0" lvl="0" indent="0" algn="l" rtl="0">
              <a:spcBef>
                <a:spcPts val="0"/>
              </a:spcBef>
              <a:spcAft>
                <a:spcPts val="0"/>
              </a:spcAft>
              <a:buNone/>
            </a:pPr>
            <a:endParaRPr sz="1200" i="1">
              <a:solidFill>
                <a:srgbClr val="BFBFBF"/>
              </a:solidFill>
            </a:endParaRPr>
          </a:p>
        </p:txBody>
      </p:sp>
      <p:sp>
        <p:nvSpPr>
          <p:cNvPr id="767" name="Google Shape;767;p32"/>
          <p:cNvSpPr txBox="1"/>
          <p:nvPr/>
        </p:nvSpPr>
        <p:spPr>
          <a:xfrm>
            <a:off x="6239438" y="1981200"/>
            <a:ext cx="2454600" cy="2103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rgbClr val="BFBFBF"/>
                </a:solidFill>
                <a:latin typeface="Arial"/>
                <a:ea typeface="Arial"/>
                <a:cs typeface="Arial"/>
                <a:sym typeface="Arial"/>
              </a:rPr>
              <a:t>Geisterzellglaukom</a:t>
            </a:r>
            <a:endParaRPr/>
          </a:p>
        </p:txBody>
      </p:sp>
      <p:sp>
        <p:nvSpPr>
          <p:cNvPr id="768" name="Google Shape;768;p32"/>
          <p:cNvSpPr txBox="1"/>
          <p:nvPr/>
        </p:nvSpPr>
        <p:spPr>
          <a:xfrm>
            <a:off x="2361390" y="395288"/>
            <a:ext cx="4389471" cy="400110"/>
          </a:xfrm>
          <a:prstGeom prst="rect">
            <a:avLst/>
          </a:prstGeom>
          <a:solidFill>
            <a:srgbClr val="CCFFFF"/>
          </a:solid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FF0000"/>
              </a:buClr>
              <a:buSzPts val="1200"/>
              <a:buFont typeface="Noto Sans Symbols"/>
              <a:buNone/>
            </a:pPr>
            <a:r>
              <a:rPr lang="en-US" sz="1200" b="1">
                <a:solidFill>
                  <a:srgbClr val="FF0000"/>
                </a:solidFill>
                <a:latin typeface="Arial"/>
                <a:ea typeface="Arial"/>
                <a:cs typeface="Arial"/>
                <a:sym typeface="Arial"/>
              </a:rPr>
              <a:t>Glaukom nach intraokularer Blutung</a:t>
            </a:r>
            <a:endParaRPr/>
          </a:p>
        </p:txBody>
      </p:sp>
      <p:sp>
        <p:nvSpPr>
          <p:cNvPr id="769" name="Google Shape;769;p32"/>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32</a:t>
            </a:fld>
            <a:endParaRPr sz="1000">
              <a:solidFill>
                <a:schemeClr val="dk1"/>
              </a:solidFill>
              <a:latin typeface="Arial"/>
              <a:ea typeface="Arial"/>
              <a:cs typeface="Arial"/>
              <a:sym typeface="Arial"/>
            </a:endParaRPr>
          </a:p>
        </p:txBody>
      </p:sp>
      <p:sp>
        <p:nvSpPr>
          <p:cNvPr id="770" name="Google Shape;770;p32"/>
          <p:cNvSpPr txBox="1"/>
          <p:nvPr/>
        </p:nvSpPr>
        <p:spPr>
          <a:xfrm>
            <a:off x="3674286" y="1981200"/>
            <a:ext cx="2428871"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rgbClr val="BFBFBF"/>
                </a:solidFill>
                <a:latin typeface="Arial"/>
                <a:ea typeface="Arial"/>
                <a:cs typeface="Arial"/>
                <a:sym typeface="Arial"/>
              </a:rPr>
              <a:t>Hämolytisches Glaukom</a:t>
            </a:r>
            <a:endParaRPr/>
          </a:p>
        </p:txBody>
      </p:sp>
      <p:sp>
        <p:nvSpPr>
          <p:cNvPr id="771" name="Google Shape;771;p32"/>
          <p:cNvSpPr txBox="1"/>
          <p:nvPr/>
        </p:nvSpPr>
        <p:spPr>
          <a:xfrm>
            <a:off x="304800" y="1981200"/>
            <a:ext cx="3147000" cy="2103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2"/>
              </a:buClr>
              <a:buSzPts val="840"/>
              <a:buFont typeface="Noto Sans Symbols"/>
              <a:buNone/>
            </a:pPr>
            <a:r>
              <a:rPr lang="en-US" sz="1200" u="sng">
                <a:solidFill>
                  <a:srgbClr val="BFBFBF"/>
                </a:solidFill>
                <a:latin typeface="Arial"/>
                <a:ea typeface="Arial"/>
                <a:cs typeface="Arial"/>
                <a:sym typeface="Arial"/>
              </a:rPr>
              <a:t>Glaukom als Folge eines Hyph</a:t>
            </a:r>
            <a:r>
              <a:rPr lang="en-US" sz="1200" u="sng">
                <a:solidFill>
                  <a:srgbClr val="BFBFBF"/>
                </a:solidFill>
              </a:rPr>
              <a:t>ä</a:t>
            </a:r>
            <a:r>
              <a:rPr lang="en-US" sz="1200" u="sng">
                <a:solidFill>
                  <a:srgbClr val="BFBFBF"/>
                </a:solidFill>
                <a:latin typeface="Arial"/>
                <a:ea typeface="Arial"/>
                <a:cs typeface="Arial"/>
                <a:sym typeface="Arial"/>
              </a:rPr>
              <a:t>mas</a:t>
            </a:r>
            <a:endParaRPr sz="1800" u="sng">
              <a:solidFill>
                <a:srgbClr val="BFBFBF"/>
              </a:solidFill>
              <a:latin typeface="Arial"/>
              <a:ea typeface="Arial"/>
              <a:cs typeface="Arial"/>
              <a:sym typeface="Arial"/>
            </a:endParaRPr>
          </a:p>
        </p:txBody>
      </p:sp>
      <p:sp>
        <p:nvSpPr>
          <p:cNvPr id="772" name="Google Shape;772;p32"/>
          <p:cNvSpPr txBox="1"/>
          <p:nvPr/>
        </p:nvSpPr>
        <p:spPr>
          <a:xfrm>
            <a:off x="920750" y="2681288"/>
            <a:ext cx="1974900" cy="3951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Folgt </a:t>
            </a:r>
            <a:r>
              <a:rPr lang="en-US" sz="1200">
                <a:solidFill>
                  <a:srgbClr val="BFBFBF"/>
                </a:solidFill>
              </a:rPr>
              <a:t>auf</a:t>
            </a:r>
            <a:r>
              <a:rPr lang="en-US" sz="1200" b="1" i="1">
                <a:solidFill>
                  <a:srgbClr val="BFBFBF"/>
                </a:solidFill>
                <a:latin typeface="Arial"/>
                <a:ea typeface="Arial"/>
                <a:cs typeface="Arial"/>
                <a:sym typeface="Arial"/>
              </a:rPr>
              <a:t> </a:t>
            </a:r>
            <a:r>
              <a:rPr lang="en-US" sz="1200">
                <a:solidFill>
                  <a:srgbClr val="BFBFBF"/>
                </a:solidFill>
                <a:latin typeface="Arial"/>
                <a:ea typeface="Arial"/>
                <a:cs typeface="Arial"/>
                <a:sym typeface="Arial"/>
              </a:rPr>
              <a:t>eine </a:t>
            </a:r>
            <a:r>
              <a:rPr lang="en-US" sz="1200" b="1" i="1">
                <a:solidFill>
                  <a:srgbClr val="BFBFBF"/>
                </a:solidFill>
              </a:rPr>
              <a:t>Vorderkammerblutung</a:t>
            </a:r>
            <a:endParaRPr b="1" i="1"/>
          </a:p>
        </p:txBody>
      </p:sp>
      <p:cxnSp>
        <p:nvCxnSpPr>
          <p:cNvPr id="773" name="Google Shape;773;p32"/>
          <p:cNvCxnSpPr/>
          <p:nvPr/>
        </p:nvCxnSpPr>
        <p:spPr>
          <a:xfrm rot="10800000">
            <a:off x="1892300" y="2286000"/>
            <a:ext cx="0" cy="381000"/>
          </a:xfrm>
          <a:prstGeom prst="straightConnector1">
            <a:avLst/>
          </a:prstGeom>
          <a:noFill/>
          <a:ln w="9525" cap="flat" cmpd="sng">
            <a:solidFill>
              <a:srgbClr val="BFBFBF"/>
            </a:solidFill>
            <a:prstDash val="solid"/>
            <a:round/>
            <a:headEnd type="none" w="med" len="med"/>
            <a:tailEnd type="triangle" w="med" len="med"/>
          </a:ln>
        </p:spPr>
      </p:cxnSp>
      <p:sp>
        <p:nvSpPr>
          <p:cNvPr id="774" name="Google Shape;774;p32"/>
          <p:cNvSpPr txBox="1"/>
          <p:nvPr/>
        </p:nvSpPr>
        <p:spPr>
          <a:xfrm>
            <a:off x="3581400" y="2995613"/>
            <a:ext cx="2564400" cy="5799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TM verstopft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    mit…              </a:t>
            </a:r>
            <a:endParaRPr/>
          </a:p>
          <a:p>
            <a:pPr marL="0" marR="0" lvl="0" indent="0" algn="ctr" rtl="0">
              <a:spcBef>
                <a:spcPts val="0"/>
              </a:spcBef>
              <a:spcAft>
                <a:spcPts val="0"/>
              </a:spcAft>
              <a:buClr>
                <a:srgbClr val="BFBFBF"/>
              </a:buClr>
              <a:buSzPts val="1200"/>
              <a:buFont typeface="Noto Sans Symbols"/>
              <a:buNone/>
            </a:pPr>
            <a:r>
              <a:rPr lang="en-US" sz="1200" b="1" i="1">
                <a:solidFill>
                  <a:srgbClr val="BFBFBF"/>
                </a:solidFill>
                <a:latin typeface="Arial"/>
                <a:ea typeface="Arial"/>
                <a:cs typeface="Arial"/>
                <a:sym typeface="Arial"/>
              </a:rPr>
              <a:t>-beladenen </a:t>
            </a:r>
            <a:r>
              <a:rPr lang="en-US" sz="1200" b="1" i="1">
                <a:solidFill>
                  <a:srgbClr val="BFBFBF"/>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9"/>
                  </a:ext>
                </a:extLst>
              </a:rPr>
              <a:t>Makrophagen</a:t>
            </a:r>
            <a:endParaRPr/>
          </a:p>
        </p:txBody>
      </p:sp>
      <p:sp>
        <p:nvSpPr>
          <p:cNvPr id="775" name="Google Shape;775;p32"/>
          <p:cNvSpPr txBox="1"/>
          <p:nvPr/>
        </p:nvSpPr>
        <p:spPr>
          <a:xfrm>
            <a:off x="6425127" y="2995613"/>
            <a:ext cx="2109273" cy="830997"/>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TM verstopft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    mit…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degenerierten Erythrozyten</a:t>
            </a:r>
            <a:endParaRPr/>
          </a:p>
        </p:txBody>
      </p:sp>
      <p:cxnSp>
        <p:nvCxnSpPr>
          <p:cNvPr id="776" name="Google Shape;776;p32"/>
          <p:cNvCxnSpPr/>
          <p:nvPr/>
        </p:nvCxnSpPr>
        <p:spPr>
          <a:xfrm rot="10800000">
            <a:off x="4876800" y="2438400"/>
            <a:ext cx="0" cy="533400"/>
          </a:xfrm>
          <a:prstGeom prst="straightConnector1">
            <a:avLst/>
          </a:prstGeom>
          <a:noFill/>
          <a:ln w="9525" cap="flat" cmpd="sng">
            <a:solidFill>
              <a:srgbClr val="BFBFBF"/>
            </a:solidFill>
            <a:prstDash val="solid"/>
            <a:round/>
            <a:headEnd type="triangle" w="med" len="med"/>
            <a:tailEnd type="none" w="sm" len="sm"/>
          </a:ln>
        </p:spPr>
      </p:cxnSp>
      <p:cxnSp>
        <p:nvCxnSpPr>
          <p:cNvPr id="777" name="Google Shape;777;p32"/>
          <p:cNvCxnSpPr/>
          <p:nvPr/>
        </p:nvCxnSpPr>
        <p:spPr>
          <a:xfrm rot="10800000">
            <a:off x="7467600" y="2438400"/>
            <a:ext cx="0" cy="533400"/>
          </a:xfrm>
          <a:prstGeom prst="straightConnector1">
            <a:avLst/>
          </a:prstGeom>
          <a:noFill/>
          <a:ln w="9525" cap="flat" cmpd="sng">
            <a:solidFill>
              <a:srgbClr val="BFBFBF"/>
            </a:solidFill>
            <a:prstDash val="solid"/>
            <a:round/>
            <a:headEnd type="triangle" w="med" len="med"/>
            <a:tailEnd type="none" w="sm" len="sm"/>
          </a:ln>
        </p:spPr>
      </p:cxnSp>
      <p:sp>
        <p:nvSpPr>
          <p:cNvPr id="778" name="Google Shape;778;p32"/>
          <p:cNvSpPr txBox="1"/>
          <p:nvPr/>
        </p:nvSpPr>
        <p:spPr>
          <a:xfrm>
            <a:off x="2502762" y="4595336"/>
            <a:ext cx="3452676" cy="738664"/>
          </a:xfrm>
          <a:prstGeom prst="rect">
            <a:avLst/>
          </a:prstGeom>
          <a:solidFill>
            <a:srgbClr val="FEFF83"/>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A5A5A5"/>
                </a:solidFill>
                <a:latin typeface="Arial"/>
                <a:ea typeface="Arial"/>
                <a:cs typeface="Arial"/>
                <a:sym typeface="Arial"/>
              </a:rPr>
              <a:t>Unter welchem namensgebenden Begriff sind „Kügelchen aus degeneriertem Hämoglobin“ bekannt?</a:t>
            </a:r>
            <a:endParaRPr/>
          </a:p>
          <a:p>
            <a:pPr marL="0" marR="0" lvl="0" indent="0" algn="l" rtl="0">
              <a:spcBef>
                <a:spcPts val="0"/>
              </a:spcBef>
              <a:spcAft>
                <a:spcPts val="0"/>
              </a:spcAft>
              <a:buNone/>
            </a:pPr>
            <a:r>
              <a:rPr lang="en-US" sz="1200" b="1">
                <a:solidFill>
                  <a:srgbClr val="A5A5A5"/>
                </a:solidFill>
                <a:latin typeface="Arial"/>
                <a:ea typeface="Arial"/>
                <a:cs typeface="Arial"/>
                <a:sym typeface="Arial"/>
              </a:rPr>
              <a:t>Heinz-Körper</a:t>
            </a:r>
            <a:endParaRPr/>
          </a:p>
        </p:txBody>
      </p:sp>
      <p:sp>
        <p:nvSpPr>
          <p:cNvPr id="779" name="Google Shape;779;p32"/>
          <p:cNvSpPr/>
          <p:nvPr/>
        </p:nvSpPr>
        <p:spPr>
          <a:xfrm>
            <a:off x="5867400" y="4656973"/>
            <a:ext cx="3209069" cy="573823"/>
          </a:xfrm>
          <a:prstGeom prst="ellipse">
            <a:avLst/>
          </a:prstGeom>
          <a:noFill/>
          <a:ln w="25400"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780" name="Google Shape;780;p32"/>
          <p:cNvSpPr/>
          <p:nvPr/>
        </p:nvSpPr>
        <p:spPr>
          <a:xfrm>
            <a:off x="2438400" y="4953000"/>
            <a:ext cx="1371600" cy="415479"/>
          </a:xfrm>
          <a:prstGeom prst="ellipse">
            <a:avLst/>
          </a:prstGeom>
          <a:noFill/>
          <a:ln w="25400" cap="flat" cmpd="sng">
            <a:solidFill>
              <a:srgbClr val="A5A5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781" name="Google Shape;781;p32"/>
          <p:cNvSpPr txBox="1"/>
          <p:nvPr/>
        </p:nvSpPr>
        <p:spPr>
          <a:xfrm>
            <a:off x="576312" y="5478214"/>
            <a:ext cx="5595900" cy="1134000"/>
          </a:xfrm>
          <a:prstGeom prst="rect">
            <a:avLst/>
          </a:prstGeom>
          <a:solidFill>
            <a:srgbClr val="0070C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a:solidFill>
                  <a:srgbClr val="A5A5A5"/>
                </a:solidFill>
                <a:latin typeface="Arial"/>
                <a:ea typeface="Arial"/>
                <a:cs typeface="Arial"/>
                <a:sym typeface="Arial"/>
              </a:rPr>
              <a:t>„</a:t>
            </a:r>
            <a:r>
              <a:rPr lang="en-US" sz="1200">
                <a:solidFill>
                  <a:srgbClr val="A5A5A5"/>
                </a:solidFill>
              </a:rPr>
              <a:t>Heinz-Körperchen“? Das BCSC-Glaukom-Buch erwähnt diesen Begriff überhaupt nicht. Warum fügst du Details hinzu, die für diesen Lerninhalt </a:t>
            </a:r>
            <a:r>
              <a:rPr lang="en-US" sz="1200">
                <a:solidFill>
                  <a:srgbClr val="A5A5A5"/>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0"/>
                  </a:ext>
                </a:extLst>
              </a:rPr>
              <a:t>nicht</a:t>
            </a:r>
            <a:r>
              <a:rPr lang="en-US" sz="1200">
                <a:solidFill>
                  <a:srgbClr val="A5A5A5"/>
                </a:solidFill>
              </a:rPr>
              <a:t> relevant sind?</a:t>
            </a:r>
            <a:endParaRPr>
              <a:solidFill>
                <a:srgbClr val="A5A5A5"/>
              </a:solidFill>
            </a:endParaRPr>
          </a:p>
          <a:p>
            <a:pPr marL="0" lvl="0" indent="0" algn="l" rtl="0">
              <a:spcBef>
                <a:spcPts val="0"/>
              </a:spcBef>
              <a:spcAft>
                <a:spcPts val="0"/>
              </a:spcAft>
              <a:buClr>
                <a:schemeClr val="dk1"/>
              </a:buClr>
              <a:buFont typeface="Arial"/>
              <a:buNone/>
            </a:pPr>
            <a:r>
              <a:rPr lang="en-US" sz="1200">
                <a:solidFill>
                  <a:srgbClr val="A5A5A5"/>
                </a:solidFill>
              </a:rPr>
              <a:t>Keine Sorge, ich würde Sie nicht mit unnötigen Details quälen – das Pathologie-</a:t>
            </a:r>
            <a:r>
              <a:rPr lang="en-US" sz="1200">
                <a:solidFill>
                  <a:srgbClr val="A5A5A5"/>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1"/>
                  </a:ext>
                </a:extLst>
              </a:rPr>
              <a:t>Buch</a:t>
            </a:r>
            <a:r>
              <a:rPr lang="en-US" sz="1200">
                <a:solidFill>
                  <a:srgbClr val="A5A5A5"/>
                </a:solidFill>
              </a:rPr>
              <a:t> erwähnt Heinz-Körperchen im Zusammenhang mit dem hämolytischen Glaukom und dem Geisterzellglaukom, deshalb können sie durchaus Stoff für das </a:t>
            </a:r>
            <a:r>
              <a:rPr lang="en-US" sz="1200">
                <a:solidFill>
                  <a:srgbClr val="A5A5A5"/>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2"/>
                  </a:ext>
                </a:extLst>
              </a:rPr>
              <a:t>OKAP</a:t>
            </a:r>
            <a:r>
              <a:rPr lang="en-US" sz="1200">
                <a:solidFill>
                  <a:srgbClr val="A5A5A5"/>
                </a:solidFill>
              </a:rPr>
              <a:t> sein.</a:t>
            </a:r>
            <a:endParaRPr sz="1200">
              <a:solidFill>
                <a:srgbClr val="A5A5A5"/>
              </a:solidFill>
            </a:endParaRPr>
          </a:p>
        </p:txBody>
      </p:sp>
      <p:sp>
        <p:nvSpPr>
          <p:cNvPr id="782" name="Google Shape;782;p32"/>
          <p:cNvSpPr/>
          <p:nvPr/>
        </p:nvSpPr>
        <p:spPr>
          <a:xfrm>
            <a:off x="3505200" y="1219200"/>
            <a:ext cx="76200" cy="2178050"/>
          </a:xfrm>
          <a:prstGeom prst="rect">
            <a:avLst/>
          </a:prstGeom>
          <a:solidFill>
            <a:srgbClr val="BFBFBF"/>
          </a:solidFill>
          <a:ln w="25400" cap="flat" cmpd="sng">
            <a:solidFill>
              <a:srgbClr val="A5A5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783" name="Google Shape;783;p32"/>
          <p:cNvSpPr txBox="1"/>
          <p:nvPr/>
        </p:nvSpPr>
        <p:spPr>
          <a:xfrm>
            <a:off x="304800" y="4247107"/>
            <a:ext cx="6858000" cy="1380300"/>
          </a:xfrm>
          <a:prstGeom prst="rect">
            <a:avLst/>
          </a:prstGeom>
          <a:solidFill>
            <a:srgbClr val="FFFF0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A5A5A5"/>
                </a:solidFill>
              </a:rPr>
              <a:t>„Makrophagen, die die TM verstopfen“ sollten an eine andere Form des sekundären OAG erinnern – welche ist das?</a:t>
            </a:r>
            <a:endParaRPr>
              <a:solidFill>
                <a:schemeClr val="dk1"/>
              </a:solidFill>
            </a:endParaRPr>
          </a:p>
          <a:p>
            <a:pPr marL="0" lvl="0" indent="0" algn="l" rtl="0">
              <a:spcBef>
                <a:spcPts val="0"/>
              </a:spcBef>
              <a:spcAft>
                <a:spcPts val="0"/>
              </a:spcAft>
              <a:buClr>
                <a:schemeClr val="dk1"/>
              </a:buClr>
              <a:buFont typeface="Arial"/>
              <a:buNone/>
            </a:pPr>
            <a:r>
              <a:rPr lang="en-US" sz="1200" b="1">
                <a:solidFill>
                  <a:srgbClr val="A5A5A5"/>
                </a:solidFill>
              </a:rPr>
              <a:t>Phakolytisches Glaukom</a:t>
            </a:r>
            <a:endParaRPr>
              <a:solidFill>
                <a:schemeClr val="dk1"/>
              </a:solidFill>
            </a:endParaRPr>
          </a:p>
          <a:p>
            <a:pPr marL="0" lvl="0" indent="0" algn="l" rtl="0">
              <a:spcBef>
                <a:spcPts val="0"/>
              </a:spcBef>
              <a:spcAft>
                <a:spcPts val="0"/>
              </a:spcAft>
              <a:buClr>
                <a:schemeClr val="dk1"/>
              </a:buClr>
              <a:buFont typeface="Arial"/>
              <a:buNone/>
            </a:pPr>
            <a:endParaRPr sz="1600">
              <a:solidFill>
                <a:srgbClr val="A5A5A5"/>
              </a:solidFill>
            </a:endParaRPr>
          </a:p>
          <a:p>
            <a:pPr marL="0" lvl="0" indent="0" algn="l" rtl="0">
              <a:spcBef>
                <a:spcPts val="0"/>
              </a:spcBef>
              <a:spcAft>
                <a:spcPts val="0"/>
              </a:spcAft>
              <a:buClr>
                <a:schemeClr val="dk1"/>
              </a:buClr>
              <a:buFont typeface="Arial"/>
              <a:buNone/>
            </a:pPr>
            <a:r>
              <a:rPr lang="en-US" sz="1200" i="1">
                <a:solidFill>
                  <a:srgbClr val="A5A5A5"/>
                </a:solidFill>
              </a:rPr>
              <a:t>Beim phakolytischen Glaukom sind die Makrophagen nicht stark mit Hämoglobin beladen. Mit welcher Substanz sind sie stattdessen beladen?</a:t>
            </a:r>
            <a:endParaRPr>
              <a:solidFill>
                <a:schemeClr val="dk1"/>
              </a:solidFill>
            </a:endParaRPr>
          </a:p>
          <a:p>
            <a:pPr marL="0" lvl="0" indent="0" algn="l" rtl="0">
              <a:spcBef>
                <a:spcPts val="0"/>
              </a:spcBef>
              <a:spcAft>
                <a:spcPts val="0"/>
              </a:spcAft>
              <a:buNone/>
            </a:pPr>
            <a:r>
              <a:rPr lang="en-US" sz="1200">
                <a:solidFill>
                  <a:srgbClr val="A5A5A5"/>
                </a:solidFill>
              </a:rPr>
              <a:t>Denaturierte Linsenprotein</a:t>
            </a:r>
            <a:endParaRPr sz="1200" i="1">
              <a:solidFill>
                <a:srgbClr val="A5A5A5"/>
              </a:solidFill>
            </a:endParaRPr>
          </a:p>
        </p:txBody>
      </p:sp>
      <p:sp>
        <p:nvSpPr>
          <p:cNvPr id="784" name="Google Shape;784;p32"/>
          <p:cNvSpPr txBox="1"/>
          <p:nvPr/>
        </p:nvSpPr>
        <p:spPr>
          <a:xfrm>
            <a:off x="3909145" y="3604219"/>
            <a:ext cx="2433680" cy="307777"/>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dirty="0" err="1">
                <a:solidFill>
                  <a:srgbClr val="BFBFBF"/>
                </a:solidFill>
                <a:latin typeface="Caveat"/>
                <a:ea typeface="Caveat"/>
                <a:cs typeface="Caveat"/>
                <a:sym typeface="Caveat"/>
              </a:rPr>
              <a:t>Denaturierte</a:t>
            </a:r>
            <a:r>
              <a:rPr lang="en-US" sz="1200" dirty="0">
                <a:solidFill>
                  <a:srgbClr val="BFBFBF"/>
                </a:solidFill>
                <a:latin typeface="Caveat"/>
                <a:ea typeface="Caveat"/>
                <a:cs typeface="Caveat"/>
                <a:sym typeface="Caveat"/>
              </a:rPr>
              <a:t> </a:t>
            </a:r>
            <a:r>
              <a:rPr lang="en-US" sz="1200" dirty="0" err="1">
                <a:solidFill>
                  <a:srgbClr val="BFBFBF"/>
                </a:solidFill>
                <a:latin typeface="Caveat"/>
                <a:ea typeface="Caveat"/>
                <a:cs typeface="Caveat"/>
                <a:sym typeface="Caveat"/>
              </a:rPr>
              <a:t>Linsenproteine</a:t>
            </a:r>
            <a:endParaRPr dirty="0"/>
          </a:p>
        </p:txBody>
      </p:sp>
      <p:sp>
        <p:nvSpPr>
          <p:cNvPr id="785" name="Google Shape;785;p32"/>
          <p:cNvSpPr txBox="1"/>
          <p:nvPr/>
        </p:nvSpPr>
        <p:spPr>
          <a:xfrm>
            <a:off x="2573285" y="3920915"/>
            <a:ext cx="5105400" cy="2057400"/>
          </a:xfrm>
          <a:prstGeom prst="rect">
            <a:avLst/>
          </a:prstGeom>
          <a:solidFill>
            <a:srgbClr val="C8C86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7F7F7F"/>
                </a:solidFill>
              </a:rPr>
              <a:t>Welcher pathologische Mechanismus liegt dem </a:t>
            </a:r>
            <a:r>
              <a:rPr lang="en-US" sz="1200" i="1">
                <a:solidFill>
                  <a:srgbClr val="7F7F7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3"/>
                  </a:ext>
                </a:extLst>
              </a:rPr>
              <a:t>phakolytischen</a:t>
            </a:r>
            <a:r>
              <a:rPr lang="en-US" sz="1200" i="1">
                <a:solidFill>
                  <a:srgbClr val="7F7F7F"/>
                </a:solidFill>
              </a:rPr>
              <a:t> Glaukom zugrunde?</a:t>
            </a:r>
            <a:endParaRPr>
              <a:solidFill>
                <a:srgbClr val="7F7F7F"/>
              </a:solidFill>
            </a:endParaRPr>
          </a:p>
          <a:p>
            <a:pPr marL="0" lvl="0" indent="0" algn="l" rtl="0">
              <a:spcBef>
                <a:spcPts val="0"/>
              </a:spcBef>
              <a:spcAft>
                <a:spcPts val="0"/>
              </a:spcAft>
              <a:buClr>
                <a:schemeClr val="dk1"/>
              </a:buClr>
              <a:buFont typeface="Arial"/>
              <a:buNone/>
            </a:pPr>
            <a:r>
              <a:rPr lang="en-US" sz="1200">
                <a:solidFill>
                  <a:srgbClr val="7F7F7F"/>
                </a:solidFill>
              </a:rPr>
              <a:t>Bei einer reifen oder insbesondere hypermaturen Katarakt treten denaturierte Linsenproteine durch die Linsenkapsel in die Vorderkammer über. Diese führen zur Rekrutierung von Makrophagen, welche versuchen, das Proteinmaterial aus der Vorderkammer zu beseitigen. Die dann proteinbeladenen Makrophagen sowie freies Linsenprotein gelangen in den Kammerwinkel, verlegen dort das Trabekelmaschenwerk und führen zu einem akuten Anstieg des Augeninnendrucks.</a:t>
            </a:r>
            <a:endParaRPr sz="1200" i="1">
              <a:solidFill>
                <a:srgbClr val="7F7F7F"/>
              </a:solidFill>
            </a:endParaRPr>
          </a:p>
          <a:p>
            <a:pPr marL="0" lvl="0" indent="0" algn="l" rtl="0">
              <a:spcBef>
                <a:spcPts val="0"/>
              </a:spcBef>
              <a:spcAft>
                <a:spcPts val="0"/>
              </a:spcAft>
              <a:buClr>
                <a:schemeClr val="dk1"/>
              </a:buClr>
              <a:buFont typeface="Arial"/>
              <a:buNone/>
            </a:pPr>
            <a:endParaRPr sz="1200" i="1">
              <a:solidFill>
                <a:srgbClr val="7F7F7F"/>
              </a:solidFill>
            </a:endParaRPr>
          </a:p>
          <a:p>
            <a:pPr marL="0" marR="0" lvl="0" indent="0" algn="l" rtl="0">
              <a:spcBef>
                <a:spcPts val="0"/>
              </a:spcBef>
              <a:spcAft>
                <a:spcPts val="0"/>
              </a:spcAft>
              <a:buNone/>
            </a:pPr>
            <a:endParaRPr sz="1200" i="1">
              <a:solidFill>
                <a:srgbClr val="7F7F7F"/>
              </a:solidFill>
            </a:endParaRPr>
          </a:p>
        </p:txBody>
      </p:sp>
      <p:sp>
        <p:nvSpPr>
          <p:cNvPr id="787" name="Google Shape;787;p32"/>
          <p:cNvSpPr txBox="1"/>
          <p:nvPr/>
        </p:nvSpPr>
        <p:spPr>
          <a:xfrm>
            <a:off x="990600" y="4267200"/>
            <a:ext cx="7086600" cy="949200"/>
          </a:xfrm>
          <a:prstGeom prst="rect">
            <a:avLst/>
          </a:prstGeom>
          <a:solidFill>
            <a:srgbClr val="00206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7F7F7F"/>
                </a:solidFill>
                <a:latin typeface="Arial"/>
                <a:ea typeface="Arial"/>
                <a:cs typeface="Arial"/>
                <a:sym typeface="Arial"/>
              </a:rPr>
              <a:t>„</a:t>
            </a:r>
            <a:r>
              <a:rPr lang="en-US" sz="1200" i="1">
                <a:solidFill>
                  <a:srgbClr val="7F7F7F"/>
                </a:solidFill>
              </a:rPr>
              <a:t>Linsenproteine, die ein sekundäres Offenwinkelglaukom auslösen“ – ist das nicht das </a:t>
            </a:r>
            <a:r>
              <a:rPr lang="en-US" sz="1200" b="1">
                <a:solidFill>
                  <a:srgbClr val="7F7F7F"/>
                </a:solidFill>
              </a:rPr>
              <a:t>phakoantigene </a:t>
            </a:r>
            <a:r>
              <a:rPr lang="en-US" sz="1200" i="1">
                <a:solidFill>
                  <a:srgbClr val="7F7F7F"/>
                </a:solidFill>
              </a:rPr>
              <a:t>Glaukom?</a:t>
            </a:r>
            <a:endParaRPr>
              <a:solidFill>
                <a:srgbClr val="7F7F7F"/>
              </a:solidFill>
            </a:endParaRPr>
          </a:p>
          <a:p>
            <a:pPr marL="0" lvl="0" indent="0" algn="l" rtl="0">
              <a:spcBef>
                <a:spcPts val="0"/>
              </a:spcBef>
              <a:spcAft>
                <a:spcPts val="0"/>
              </a:spcAft>
              <a:buNone/>
            </a:pPr>
            <a:r>
              <a:rPr lang="en-US" sz="1200">
                <a:solidFill>
                  <a:srgbClr val="7F7F7F"/>
                </a:solidFill>
              </a:rPr>
              <a:t>Nein. Das phakoantigene Glaukom ist eine seltene Form des Glaukoms, bei der nach einer traumatischen oder operativen Eröffnung der vorderen Linsenkapsel normale, nicht denaturierte Linsenproteine in die Vorderkammer gelangen und dort eine granulomatöse Immunantwort in</a:t>
            </a:r>
            <a:r>
              <a:rPr lang="en-US" sz="1200">
                <a:solidFill>
                  <a:schemeClr val="lt1"/>
                </a:solidFill>
              </a:rPr>
              <a:t>duzieren.</a:t>
            </a:r>
            <a:endParaRPr sz="1200" i="1">
              <a:solidFill>
                <a:srgbClr val="7F7F7F"/>
              </a:solidFill>
            </a:endParaRPr>
          </a:p>
        </p:txBody>
      </p:sp>
      <p:sp>
        <p:nvSpPr>
          <p:cNvPr id="788" name="Google Shape;788;p32"/>
          <p:cNvSpPr txBox="1"/>
          <p:nvPr/>
        </p:nvSpPr>
        <p:spPr>
          <a:xfrm>
            <a:off x="1302553" y="4602540"/>
            <a:ext cx="6698400" cy="1485000"/>
          </a:xfrm>
          <a:prstGeom prst="rect">
            <a:avLst/>
          </a:prstGeom>
          <a:solidFill>
            <a:srgbClr val="DCE8E8"/>
          </a:solidFill>
          <a:ln w="9525" cap="flat" cmpd="sng">
            <a:solidFill>
              <a:srgbClr val="0000FF"/>
            </a:solidFill>
            <a:prstDash val="solid"/>
            <a:round/>
            <a:headEnd type="none" w="sm" len="sm"/>
            <a:tailEnd type="none" w="sm" len="sm"/>
          </a:ln>
        </p:spPr>
        <p:txBody>
          <a:bodyPr spcFirstLastPara="1" wrap="square" lIns="25400" tIns="12700" rIns="25400" bIns="12700" anchor="t" anchorCtr="0">
            <a:spAutoFit/>
          </a:bodyPr>
          <a:lstStyle/>
          <a:p>
            <a:pPr marL="0" lvl="0" indent="0" algn="l" rtl="0">
              <a:lnSpc>
                <a:spcPct val="115000"/>
              </a:lnSpc>
              <a:spcBef>
                <a:spcPts val="0"/>
              </a:spcBef>
              <a:spcAft>
                <a:spcPts val="1200"/>
              </a:spcAft>
              <a:buSzPts val="1100"/>
              <a:buNone/>
            </a:pPr>
            <a:r>
              <a:rPr lang="en-US" sz="1200" b="1">
                <a:solidFill>
                  <a:schemeClr val="dk1"/>
                </a:solidFill>
              </a:rPr>
              <a:t>Merken Sie sich diese Eigenschaften gut, denn sie sind entscheidend für die Differenzierung zwischen phakolytischem und phakoantigenem Glaukom! Zusammengefasst:</a:t>
            </a:r>
            <a:br>
              <a:rPr lang="en-US" sz="1200" b="1">
                <a:solidFill>
                  <a:schemeClr val="dk1"/>
                </a:solidFill>
              </a:rPr>
            </a:br>
            <a:r>
              <a:rPr lang="en-US" sz="1200">
                <a:solidFill>
                  <a:schemeClr val="dk1"/>
                </a:solidFill>
              </a:rPr>
              <a:t>– Beim phakoantigenen Glaukom liegt eine granulomatöse Entzündungsreaktion vor, beim phakolytischen Glaukom hingegen </a:t>
            </a:r>
            <a:r>
              <a:rPr lang="en-US" sz="1200" i="1">
                <a:solidFill>
                  <a:schemeClr val="dk1"/>
                </a:solidFill>
              </a:rPr>
              <a:t>nicht</a:t>
            </a:r>
            <a:r>
              <a:rPr lang="en-US" sz="1200">
                <a:solidFill>
                  <a:schemeClr val="dk1"/>
                </a:solidFill>
              </a:rPr>
              <a:t>; und</a:t>
            </a:r>
            <a:br>
              <a:rPr lang="en-US" sz="1200">
                <a:solidFill>
                  <a:schemeClr val="dk1"/>
                </a:solidFill>
              </a:rPr>
            </a:br>
            <a:r>
              <a:rPr lang="en-US" sz="1200">
                <a:solidFill>
                  <a:schemeClr val="dk1"/>
                </a:solidFill>
              </a:rPr>
              <a:t>– </a:t>
            </a:r>
            <a:r>
              <a:rPr lang="en-US" sz="1200">
                <a:solidFill>
                  <a:schemeClr val="dk1"/>
                </a:solidFill>
                <a:latin typeface="Arial"/>
                <a:ea typeface="Arial"/>
                <a:cs typeface="Arial"/>
                <a:sym typeface="Arial"/>
              </a:rPr>
              <a:t>die Kapsel ist beim phakoantigenen Glaukom </a:t>
            </a:r>
            <a:r>
              <a:rPr lang="en-US" sz="1200" i="1">
                <a:solidFill>
                  <a:schemeClr val="dk1"/>
                </a:solidFill>
              </a:rPr>
              <a:t>verletzt</a:t>
            </a:r>
            <a:r>
              <a:rPr lang="en-US" sz="1200">
                <a:solidFill>
                  <a:schemeClr val="dk1"/>
                </a:solidFill>
                <a:latin typeface="Arial"/>
                <a:ea typeface="Arial"/>
                <a:cs typeface="Arial"/>
                <a:sym typeface="Arial"/>
              </a:rPr>
              <a:t>, während sie beim phakolytischen Glaukom </a:t>
            </a:r>
            <a:r>
              <a:rPr lang="en-US" sz="1200" i="1">
                <a:solidFill>
                  <a:schemeClr val="dk1"/>
                </a:solidFill>
                <a:latin typeface="Arial"/>
                <a:ea typeface="Arial"/>
                <a:cs typeface="Arial"/>
                <a:sym typeface="Arial"/>
              </a:rPr>
              <a:t>intakt</a:t>
            </a:r>
            <a:r>
              <a:rPr lang="en-US" sz="1200">
                <a:solidFill>
                  <a:schemeClr val="dk1"/>
                </a:solidFill>
                <a:latin typeface="Arial"/>
                <a:ea typeface="Arial"/>
                <a:cs typeface="Arial"/>
                <a:sym typeface="Arial"/>
              </a:rPr>
              <a:t> ist.</a:t>
            </a:r>
            <a:endParaRPr sz="1600">
              <a:solidFill>
                <a:schemeClr val="dk1"/>
              </a:solidFill>
              <a:latin typeface="Arial"/>
              <a:ea typeface="Arial"/>
              <a:cs typeface="Arial"/>
              <a:sym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792"/>
        <p:cNvGrpSpPr/>
        <p:nvPr/>
      </p:nvGrpSpPr>
      <p:grpSpPr>
        <a:xfrm>
          <a:off x="0" y="0"/>
          <a:ext cx="0" cy="0"/>
          <a:chOff x="0" y="0"/>
          <a:chExt cx="0" cy="0"/>
        </a:xfrm>
      </p:grpSpPr>
      <p:sp>
        <p:nvSpPr>
          <p:cNvPr id="793" name="Google Shape;793;p33"/>
          <p:cNvSpPr txBox="1"/>
          <p:nvPr/>
        </p:nvSpPr>
        <p:spPr>
          <a:xfrm>
            <a:off x="609600" y="4035705"/>
            <a:ext cx="8386800" cy="15033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BFBFBF"/>
                </a:solidFill>
              </a:rPr>
              <a:t>Was hat es mit den Makrophagen auf sich? Welche Rolle spielen sie in diesem Zusammenhang?</a:t>
            </a:r>
            <a:endParaRPr>
              <a:solidFill>
                <a:srgbClr val="BFBFBF"/>
              </a:solidFill>
            </a:endParaRPr>
          </a:p>
          <a:p>
            <a:pPr marL="0" lvl="0" indent="0" algn="l" rtl="0">
              <a:spcBef>
                <a:spcPts val="0"/>
              </a:spcBef>
              <a:spcAft>
                <a:spcPts val="0"/>
              </a:spcAft>
              <a:buClr>
                <a:schemeClr val="dk1"/>
              </a:buClr>
              <a:buFont typeface="Arial"/>
              <a:buNone/>
            </a:pPr>
            <a:r>
              <a:rPr lang="en-US" sz="1200">
                <a:solidFill>
                  <a:srgbClr val="BFBFBF"/>
                </a:solidFill>
              </a:rPr>
              <a:t>Bei einer Glaskörperblutung beginnen die Erythrozyten nach etwa ein bis zwei Wochen zu degenerieren. Die Degeneration dieser Zellen führt zur Rekrutierung von Makrophagen, welche die zerfallenden Erythrozyten sowie freigesetzte </a:t>
            </a:r>
            <a:r>
              <a:rPr lang="en-US" sz="1200" b="1">
                <a:solidFill>
                  <a:srgbClr val="0000FF"/>
                </a:solidFill>
              </a:rPr>
              <a:t>Hämoglobinabbauprodukte</a:t>
            </a:r>
            <a:r>
              <a:rPr lang="en-US" sz="1200">
                <a:solidFill>
                  <a:srgbClr val="BFBFBF"/>
                </a:solidFill>
              </a:rPr>
              <a:t> phagozytieren. Diese mit Hämoglobinglobuli und weiteren Erythrozytenfragmenten beladenen Makrophagen wandern in die Vorderkammer und schließlich in den Kammerwinkel ein.</a:t>
            </a:r>
            <a:endParaRPr sz="1200" i="1">
              <a:solidFill>
                <a:srgbClr val="BFBFBF"/>
              </a:solidFill>
            </a:endParaRPr>
          </a:p>
          <a:p>
            <a:pPr marL="0" lvl="0" indent="0" algn="l" rtl="0">
              <a:spcBef>
                <a:spcPts val="0"/>
              </a:spcBef>
              <a:spcAft>
                <a:spcPts val="0"/>
              </a:spcAft>
              <a:buClr>
                <a:schemeClr val="dk1"/>
              </a:buClr>
              <a:buFont typeface="Arial"/>
              <a:buNone/>
            </a:pPr>
            <a:endParaRPr sz="1200" i="1">
              <a:solidFill>
                <a:srgbClr val="BFBFBF"/>
              </a:solidFill>
            </a:endParaRPr>
          </a:p>
          <a:p>
            <a:pPr marL="0" lvl="0" indent="0" algn="l" rtl="0">
              <a:spcBef>
                <a:spcPts val="0"/>
              </a:spcBef>
              <a:spcAft>
                <a:spcPts val="0"/>
              </a:spcAft>
              <a:buClr>
                <a:schemeClr val="dk1"/>
              </a:buClr>
              <a:buFont typeface="Arial"/>
              <a:buNone/>
            </a:pPr>
            <a:endParaRPr sz="1200" i="1">
              <a:solidFill>
                <a:srgbClr val="BFBFBF"/>
              </a:solidFill>
            </a:endParaRPr>
          </a:p>
          <a:p>
            <a:pPr marL="0" marR="0" lvl="0" indent="0" algn="l" rtl="0">
              <a:spcBef>
                <a:spcPts val="0"/>
              </a:spcBef>
              <a:spcAft>
                <a:spcPts val="0"/>
              </a:spcAft>
              <a:buNone/>
            </a:pPr>
            <a:endParaRPr sz="1200" i="1">
              <a:solidFill>
                <a:srgbClr val="BFBFBF"/>
              </a:solidFill>
            </a:endParaRPr>
          </a:p>
        </p:txBody>
      </p:sp>
      <p:sp>
        <p:nvSpPr>
          <p:cNvPr id="794" name="Google Shape;794;p33"/>
          <p:cNvSpPr txBox="1"/>
          <p:nvPr/>
        </p:nvSpPr>
        <p:spPr>
          <a:xfrm>
            <a:off x="6239438" y="1981200"/>
            <a:ext cx="2454600" cy="2103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rgbClr val="BFBFBF"/>
                </a:solidFill>
                <a:latin typeface="Arial"/>
                <a:ea typeface="Arial"/>
                <a:cs typeface="Arial"/>
                <a:sym typeface="Arial"/>
              </a:rPr>
              <a:t>Geisterzellglaukom</a:t>
            </a:r>
            <a:endParaRPr/>
          </a:p>
        </p:txBody>
      </p:sp>
      <p:sp>
        <p:nvSpPr>
          <p:cNvPr id="795" name="Google Shape;795;p33"/>
          <p:cNvSpPr txBox="1"/>
          <p:nvPr/>
        </p:nvSpPr>
        <p:spPr>
          <a:xfrm>
            <a:off x="2361390" y="395288"/>
            <a:ext cx="4389471" cy="400110"/>
          </a:xfrm>
          <a:prstGeom prst="rect">
            <a:avLst/>
          </a:prstGeom>
          <a:solidFill>
            <a:srgbClr val="CCFFFF"/>
          </a:solid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FF0000"/>
              </a:buClr>
              <a:buSzPts val="1200"/>
              <a:buFont typeface="Noto Sans Symbols"/>
              <a:buNone/>
            </a:pPr>
            <a:r>
              <a:rPr lang="en-US" sz="1200" b="1">
                <a:solidFill>
                  <a:srgbClr val="FF0000"/>
                </a:solidFill>
                <a:latin typeface="Arial"/>
                <a:ea typeface="Arial"/>
                <a:cs typeface="Arial"/>
                <a:sym typeface="Arial"/>
              </a:rPr>
              <a:t>Glaukom nach intraokularer Blutung</a:t>
            </a:r>
            <a:endParaRPr/>
          </a:p>
        </p:txBody>
      </p:sp>
      <p:sp>
        <p:nvSpPr>
          <p:cNvPr id="796" name="Google Shape;796;p33"/>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33</a:t>
            </a:fld>
            <a:endParaRPr sz="1000">
              <a:solidFill>
                <a:schemeClr val="dk1"/>
              </a:solidFill>
              <a:latin typeface="Arial"/>
              <a:ea typeface="Arial"/>
              <a:cs typeface="Arial"/>
              <a:sym typeface="Arial"/>
            </a:endParaRPr>
          </a:p>
        </p:txBody>
      </p:sp>
      <p:sp>
        <p:nvSpPr>
          <p:cNvPr id="797" name="Google Shape;797;p33"/>
          <p:cNvSpPr txBox="1"/>
          <p:nvPr/>
        </p:nvSpPr>
        <p:spPr>
          <a:xfrm>
            <a:off x="3674286" y="1981200"/>
            <a:ext cx="2428871"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rgbClr val="BFBFBF"/>
                </a:solidFill>
                <a:latin typeface="Arial"/>
                <a:ea typeface="Arial"/>
                <a:cs typeface="Arial"/>
                <a:sym typeface="Arial"/>
              </a:rPr>
              <a:t>Hämolytisches Glaukom</a:t>
            </a:r>
            <a:endParaRPr/>
          </a:p>
        </p:txBody>
      </p:sp>
      <p:sp>
        <p:nvSpPr>
          <p:cNvPr id="798" name="Google Shape;798;p33"/>
          <p:cNvSpPr txBox="1"/>
          <p:nvPr/>
        </p:nvSpPr>
        <p:spPr>
          <a:xfrm>
            <a:off x="304800" y="1981200"/>
            <a:ext cx="3147000" cy="2103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2"/>
              </a:buClr>
              <a:buSzPts val="840"/>
              <a:buFont typeface="Noto Sans Symbols"/>
              <a:buNone/>
            </a:pPr>
            <a:r>
              <a:rPr lang="en-US" sz="1200" u="sng">
                <a:solidFill>
                  <a:srgbClr val="BFBFBF"/>
                </a:solidFill>
                <a:latin typeface="Arial"/>
                <a:ea typeface="Arial"/>
                <a:cs typeface="Arial"/>
                <a:sym typeface="Arial"/>
              </a:rPr>
              <a:t>Glaukom als Folge eines Hyph</a:t>
            </a:r>
            <a:r>
              <a:rPr lang="en-US" sz="1200" u="sng">
                <a:solidFill>
                  <a:srgbClr val="BFBFBF"/>
                </a:solidFill>
              </a:rPr>
              <a:t>ä</a:t>
            </a:r>
            <a:r>
              <a:rPr lang="en-US" sz="1200" u="sng">
                <a:solidFill>
                  <a:srgbClr val="BFBFBF"/>
                </a:solidFill>
                <a:latin typeface="Arial"/>
                <a:ea typeface="Arial"/>
                <a:cs typeface="Arial"/>
                <a:sym typeface="Arial"/>
              </a:rPr>
              <a:t>mas</a:t>
            </a:r>
            <a:endParaRPr sz="1800" u="sng">
              <a:solidFill>
                <a:srgbClr val="BFBFBF"/>
              </a:solidFill>
              <a:latin typeface="Arial"/>
              <a:ea typeface="Arial"/>
              <a:cs typeface="Arial"/>
              <a:sym typeface="Arial"/>
            </a:endParaRPr>
          </a:p>
        </p:txBody>
      </p:sp>
      <p:sp>
        <p:nvSpPr>
          <p:cNvPr id="799" name="Google Shape;799;p33"/>
          <p:cNvSpPr txBox="1"/>
          <p:nvPr/>
        </p:nvSpPr>
        <p:spPr>
          <a:xfrm>
            <a:off x="920750" y="2681288"/>
            <a:ext cx="1974900" cy="3951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Folgt </a:t>
            </a:r>
            <a:r>
              <a:rPr lang="en-US" sz="1200" b="1" i="1">
                <a:solidFill>
                  <a:srgbClr val="BFBFBF"/>
                </a:solidFill>
                <a:latin typeface="Arial"/>
                <a:ea typeface="Arial"/>
                <a:cs typeface="Arial"/>
                <a:sym typeface="Arial"/>
              </a:rPr>
              <a:t>auf </a:t>
            </a:r>
            <a:r>
              <a:rPr lang="en-US" sz="1200">
                <a:solidFill>
                  <a:srgbClr val="BFBFBF"/>
                </a:solidFill>
                <a:latin typeface="Arial"/>
                <a:ea typeface="Arial"/>
                <a:cs typeface="Arial"/>
                <a:sym typeface="Arial"/>
              </a:rPr>
              <a:t>eine </a:t>
            </a:r>
            <a:r>
              <a:rPr lang="en-US" sz="1200" b="1" i="1">
                <a:solidFill>
                  <a:srgbClr val="BFBFBF"/>
                </a:solidFill>
              </a:rPr>
              <a:t>Vorderkammerblutung</a:t>
            </a:r>
            <a:endParaRPr b="1" i="1"/>
          </a:p>
        </p:txBody>
      </p:sp>
      <p:cxnSp>
        <p:nvCxnSpPr>
          <p:cNvPr id="800" name="Google Shape;800;p33"/>
          <p:cNvCxnSpPr/>
          <p:nvPr/>
        </p:nvCxnSpPr>
        <p:spPr>
          <a:xfrm rot="10800000">
            <a:off x="1892300" y="2286000"/>
            <a:ext cx="0" cy="381000"/>
          </a:xfrm>
          <a:prstGeom prst="straightConnector1">
            <a:avLst/>
          </a:prstGeom>
          <a:noFill/>
          <a:ln w="9525" cap="flat" cmpd="sng">
            <a:solidFill>
              <a:srgbClr val="BFBFBF"/>
            </a:solidFill>
            <a:prstDash val="solid"/>
            <a:round/>
            <a:headEnd type="none" w="med" len="med"/>
            <a:tailEnd type="triangle" w="med" len="med"/>
          </a:ln>
        </p:spPr>
      </p:cxnSp>
      <p:sp>
        <p:nvSpPr>
          <p:cNvPr id="801" name="Google Shape;801;p33"/>
          <p:cNvSpPr txBox="1"/>
          <p:nvPr/>
        </p:nvSpPr>
        <p:spPr>
          <a:xfrm>
            <a:off x="3581400" y="2995613"/>
            <a:ext cx="2564400" cy="7644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TM verstopft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    mit…              </a:t>
            </a:r>
            <a:endParaRPr/>
          </a:p>
          <a:p>
            <a:pPr marL="0" marR="0" lvl="0" indent="0" algn="ctr" rtl="0">
              <a:spcBef>
                <a:spcPts val="0"/>
              </a:spcBef>
              <a:spcAft>
                <a:spcPts val="0"/>
              </a:spcAft>
              <a:buClr>
                <a:srgbClr val="BFBFBF"/>
              </a:buClr>
              <a:buSzPts val="1200"/>
              <a:buFont typeface="Noto Sans Symbols"/>
              <a:buNone/>
            </a:pPr>
            <a:r>
              <a:rPr lang="en-US" sz="1200" b="1" i="1">
                <a:solidFill>
                  <a:srgbClr val="BFBFBF"/>
                </a:solidFill>
              </a:rPr>
              <a:t>h</a:t>
            </a:r>
            <a:r>
              <a:rPr lang="en-US" sz="1200" b="1" i="1">
                <a:solidFill>
                  <a:srgbClr val="BFBFBF"/>
                </a:solidFill>
                <a:latin typeface="Arial"/>
                <a:ea typeface="Arial"/>
                <a:cs typeface="Arial"/>
                <a:sym typeface="Arial"/>
              </a:rPr>
              <a:t>ämoglobinbeladenen </a:t>
            </a:r>
            <a:r>
              <a:rPr lang="en-US" sz="1200" b="1" i="1">
                <a:solidFill>
                  <a:srgbClr val="BFBFBF"/>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4"/>
                  </a:ext>
                </a:extLst>
              </a:rPr>
              <a:t>Makrophagen</a:t>
            </a:r>
            <a:endParaRPr/>
          </a:p>
        </p:txBody>
      </p:sp>
      <p:sp>
        <p:nvSpPr>
          <p:cNvPr id="802" name="Google Shape;802;p33"/>
          <p:cNvSpPr txBox="1"/>
          <p:nvPr/>
        </p:nvSpPr>
        <p:spPr>
          <a:xfrm>
            <a:off x="6425127" y="2995613"/>
            <a:ext cx="2109273" cy="830997"/>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TM verstopft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    mit…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degenerierten Erythrozyten</a:t>
            </a:r>
            <a:endParaRPr/>
          </a:p>
        </p:txBody>
      </p:sp>
      <p:cxnSp>
        <p:nvCxnSpPr>
          <p:cNvPr id="803" name="Google Shape;803;p33"/>
          <p:cNvCxnSpPr/>
          <p:nvPr/>
        </p:nvCxnSpPr>
        <p:spPr>
          <a:xfrm rot="10800000">
            <a:off x="4876800" y="2438400"/>
            <a:ext cx="0" cy="533400"/>
          </a:xfrm>
          <a:prstGeom prst="straightConnector1">
            <a:avLst/>
          </a:prstGeom>
          <a:noFill/>
          <a:ln w="9525" cap="flat" cmpd="sng">
            <a:solidFill>
              <a:srgbClr val="BFBFBF"/>
            </a:solidFill>
            <a:prstDash val="solid"/>
            <a:round/>
            <a:headEnd type="triangle" w="med" len="med"/>
            <a:tailEnd type="none" w="sm" len="sm"/>
          </a:ln>
        </p:spPr>
      </p:cxnSp>
      <p:cxnSp>
        <p:nvCxnSpPr>
          <p:cNvPr id="804" name="Google Shape;804;p33"/>
          <p:cNvCxnSpPr/>
          <p:nvPr/>
        </p:nvCxnSpPr>
        <p:spPr>
          <a:xfrm rot="10800000">
            <a:off x="7467600" y="2438400"/>
            <a:ext cx="0" cy="533400"/>
          </a:xfrm>
          <a:prstGeom prst="straightConnector1">
            <a:avLst/>
          </a:prstGeom>
          <a:noFill/>
          <a:ln w="9525" cap="flat" cmpd="sng">
            <a:solidFill>
              <a:srgbClr val="BFBFBF"/>
            </a:solidFill>
            <a:prstDash val="solid"/>
            <a:round/>
            <a:headEnd type="triangle" w="med" len="med"/>
            <a:tailEnd type="none" w="sm" len="sm"/>
          </a:ln>
        </p:spPr>
      </p:cxnSp>
      <p:sp>
        <p:nvSpPr>
          <p:cNvPr id="805" name="Google Shape;805;p33"/>
          <p:cNvSpPr txBox="1"/>
          <p:nvPr/>
        </p:nvSpPr>
        <p:spPr>
          <a:xfrm>
            <a:off x="2502762" y="4595336"/>
            <a:ext cx="3452676" cy="738664"/>
          </a:xfrm>
          <a:prstGeom prst="rect">
            <a:avLst/>
          </a:prstGeom>
          <a:solidFill>
            <a:srgbClr val="FEFF83"/>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A5A5A5"/>
                </a:solidFill>
                <a:latin typeface="Arial"/>
                <a:ea typeface="Arial"/>
                <a:cs typeface="Arial"/>
                <a:sym typeface="Arial"/>
              </a:rPr>
              <a:t>Unter welchem namensgebenden Begriff sind „Kügelchen aus degeneriertem Hämoglobin“ bekannt?</a:t>
            </a:r>
            <a:endParaRPr/>
          </a:p>
          <a:p>
            <a:pPr marL="0" marR="0" lvl="0" indent="0" algn="l" rtl="0">
              <a:spcBef>
                <a:spcPts val="0"/>
              </a:spcBef>
              <a:spcAft>
                <a:spcPts val="0"/>
              </a:spcAft>
              <a:buNone/>
            </a:pPr>
            <a:r>
              <a:rPr lang="en-US" sz="1200" b="1">
                <a:solidFill>
                  <a:srgbClr val="A5A5A5"/>
                </a:solidFill>
                <a:latin typeface="Arial"/>
                <a:ea typeface="Arial"/>
                <a:cs typeface="Arial"/>
                <a:sym typeface="Arial"/>
              </a:rPr>
              <a:t>Heinz-Körper</a:t>
            </a:r>
            <a:endParaRPr/>
          </a:p>
        </p:txBody>
      </p:sp>
      <p:sp>
        <p:nvSpPr>
          <p:cNvPr id="806" name="Google Shape;806;p33"/>
          <p:cNvSpPr/>
          <p:nvPr/>
        </p:nvSpPr>
        <p:spPr>
          <a:xfrm>
            <a:off x="5867400" y="4656973"/>
            <a:ext cx="3209069" cy="573823"/>
          </a:xfrm>
          <a:prstGeom prst="ellipse">
            <a:avLst/>
          </a:prstGeom>
          <a:noFill/>
          <a:ln w="25400"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07" name="Google Shape;807;p33"/>
          <p:cNvSpPr/>
          <p:nvPr/>
        </p:nvSpPr>
        <p:spPr>
          <a:xfrm>
            <a:off x="2438400" y="4953000"/>
            <a:ext cx="1371600" cy="415479"/>
          </a:xfrm>
          <a:prstGeom prst="ellipse">
            <a:avLst/>
          </a:prstGeom>
          <a:noFill/>
          <a:ln w="25400" cap="flat" cmpd="sng">
            <a:solidFill>
              <a:srgbClr val="A5A5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08" name="Google Shape;808;p33"/>
          <p:cNvSpPr txBox="1"/>
          <p:nvPr/>
        </p:nvSpPr>
        <p:spPr>
          <a:xfrm>
            <a:off x="576312" y="5478214"/>
            <a:ext cx="5595900" cy="1134000"/>
          </a:xfrm>
          <a:prstGeom prst="rect">
            <a:avLst/>
          </a:prstGeom>
          <a:solidFill>
            <a:srgbClr val="0070C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a:solidFill>
                  <a:srgbClr val="A5A5A5"/>
                </a:solidFill>
              </a:rPr>
              <a:t>„Heinz-Körperchen“? Das BCSC-Glaukom-Buch erwähnt diesen Begriff überhaupt nicht. Warum fügst du Details hinzu, die für diesen Lerninhalt </a:t>
            </a:r>
            <a:r>
              <a:rPr lang="en-US" sz="1200">
                <a:solidFill>
                  <a:srgbClr val="A5A5A5"/>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5"/>
                  </a:ext>
                </a:extLst>
              </a:rPr>
              <a:t>nicht</a:t>
            </a:r>
            <a:r>
              <a:rPr lang="en-US" sz="1200">
                <a:solidFill>
                  <a:srgbClr val="A5A5A5"/>
                </a:solidFill>
              </a:rPr>
              <a:t> relevant sind?</a:t>
            </a:r>
            <a:endParaRPr>
              <a:solidFill>
                <a:srgbClr val="A5A5A5"/>
              </a:solidFill>
            </a:endParaRPr>
          </a:p>
          <a:p>
            <a:pPr marL="0" lvl="0" indent="0" algn="l" rtl="0">
              <a:spcBef>
                <a:spcPts val="0"/>
              </a:spcBef>
              <a:spcAft>
                <a:spcPts val="0"/>
              </a:spcAft>
              <a:buClr>
                <a:schemeClr val="dk1"/>
              </a:buClr>
              <a:buFont typeface="Arial"/>
              <a:buNone/>
            </a:pPr>
            <a:r>
              <a:rPr lang="en-US" sz="1200">
                <a:solidFill>
                  <a:srgbClr val="A5A5A5"/>
                </a:solidFill>
              </a:rPr>
              <a:t>Keine Sorge, ich würde Sie nicht mit unnötigen Details quälen – das Pathologie-</a:t>
            </a:r>
            <a:r>
              <a:rPr lang="en-US" sz="1200">
                <a:solidFill>
                  <a:srgbClr val="A5A5A5"/>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6"/>
                  </a:ext>
                </a:extLst>
              </a:rPr>
              <a:t>Buch</a:t>
            </a:r>
            <a:r>
              <a:rPr lang="en-US" sz="1200">
                <a:solidFill>
                  <a:srgbClr val="A5A5A5"/>
                </a:solidFill>
              </a:rPr>
              <a:t> erwähnt Heinz-Körperchen im Zusammenhang mit dem hämolytischen Glaukom und dem Geisterzellglaukom, deshalb können sie durchaus Stoff für das </a:t>
            </a:r>
            <a:r>
              <a:rPr lang="en-US" sz="1200">
                <a:solidFill>
                  <a:srgbClr val="A5A5A5"/>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7"/>
                  </a:ext>
                </a:extLst>
              </a:rPr>
              <a:t>OKAP</a:t>
            </a:r>
            <a:r>
              <a:rPr lang="en-US" sz="1200">
                <a:solidFill>
                  <a:srgbClr val="A5A5A5"/>
                </a:solidFill>
              </a:rPr>
              <a:t> sein.</a:t>
            </a:r>
            <a:endParaRPr sz="1200">
              <a:solidFill>
                <a:srgbClr val="A5A5A5"/>
              </a:solidFill>
            </a:endParaRPr>
          </a:p>
        </p:txBody>
      </p:sp>
      <p:sp>
        <p:nvSpPr>
          <p:cNvPr id="809" name="Google Shape;809;p33"/>
          <p:cNvSpPr/>
          <p:nvPr/>
        </p:nvSpPr>
        <p:spPr>
          <a:xfrm>
            <a:off x="3505200" y="1219200"/>
            <a:ext cx="76200" cy="2178050"/>
          </a:xfrm>
          <a:prstGeom prst="rect">
            <a:avLst/>
          </a:prstGeom>
          <a:solidFill>
            <a:srgbClr val="BFBFBF"/>
          </a:solidFill>
          <a:ln w="25400" cap="flat" cmpd="sng">
            <a:solidFill>
              <a:srgbClr val="A5A5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10" name="Google Shape;810;p33"/>
          <p:cNvSpPr txBox="1"/>
          <p:nvPr/>
        </p:nvSpPr>
        <p:spPr>
          <a:xfrm>
            <a:off x="304800" y="4247107"/>
            <a:ext cx="6858000" cy="1380300"/>
          </a:xfrm>
          <a:prstGeom prst="rect">
            <a:avLst/>
          </a:prstGeom>
          <a:solidFill>
            <a:srgbClr val="FFFF0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A5A5A5"/>
                </a:solidFill>
                <a:latin typeface="Arial"/>
                <a:ea typeface="Arial"/>
                <a:cs typeface="Arial"/>
                <a:sym typeface="Arial"/>
              </a:rPr>
              <a:t>„</a:t>
            </a:r>
            <a:r>
              <a:rPr lang="en-US" sz="1200" i="1">
                <a:solidFill>
                  <a:srgbClr val="A5A5A5"/>
                </a:solidFill>
              </a:rPr>
              <a:t>Makrophagen, die die TM verstopfen“ sollten an eine andere Form des sekundären </a:t>
            </a:r>
            <a:r>
              <a:rPr lang="en-US" sz="1200" i="1">
                <a:solidFill>
                  <a:srgbClr val="A5A5A5"/>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8"/>
                  </a:ext>
                </a:extLst>
              </a:rPr>
              <a:t>OWG</a:t>
            </a:r>
            <a:r>
              <a:rPr lang="en-US" sz="1200" i="1">
                <a:solidFill>
                  <a:srgbClr val="A5A5A5"/>
                </a:solidFill>
              </a:rPr>
              <a:t> erinnern – welche ist gemeint?</a:t>
            </a:r>
            <a:endParaRPr sz="1200" i="1">
              <a:solidFill>
                <a:srgbClr val="A5A5A5"/>
              </a:solidFill>
            </a:endParaRPr>
          </a:p>
          <a:p>
            <a:pPr marL="0" marR="0" lvl="0" indent="0" algn="l" rtl="0">
              <a:spcBef>
                <a:spcPts val="0"/>
              </a:spcBef>
              <a:spcAft>
                <a:spcPts val="0"/>
              </a:spcAft>
              <a:buNone/>
            </a:pPr>
            <a:r>
              <a:rPr lang="en-US" sz="1200" b="1">
                <a:solidFill>
                  <a:srgbClr val="A5A5A5"/>
                </a:solidFill>
                <a:latin typeface="Arial"/>
                <a:ea typeface="Arial"/>
                <a:cs typeface="Arial"/>
                <a:sym typeface="Arial"/>
              </a:rPr>
              <a:t>Phakolytisches Glaukom</a:t>
            </a:r>
            <a:endParaRPr/>
          </a:p>
          <a:p>
            <a:pPr marL="0" marR="0" lvl="0" indent="0" algn="l" rtl="0">
              <a:spcBef>
                <a:spcPts val="0"/>
              </a:spcBef>
              <a:spcAft>
                <a:spcPts val="0"/>
              </a:spcAft>
              <a:buNone/>
            </a:pPr>
            <a:endParaRPr sz="1600">
              <a:solidFill>
                <a:srgbClr val="A5A5A5"/>
              </a:solidFill>
              <a:latin typeface="Arial"/>
              <a:ea typeface="Arial"/>
              <a:cs typeface="Arial"/>
              <a:sym typeface="Arial"/>
            </a:endParaRPr>
          </a:p>
          <a:p>
            <a:pPr marL="0" marR="0" lvl="0" indent="0" algn="l" rtl="0">
              <a:spcBef>
                <a:spcPts val="0"/>
              </a:spcBef>
              <a:spcAft>
                <a:spcPts val="0"/>
              </a:spcAft>
              <a:buNone/>
            </a:pPr>
            <a:r>
              <a:rPr lang="en-US" sz="1200" i="1">
                <a:solidFill>
                  <a:srgbClr val="A5A5A5"/>
                </a:solidFill>
                <a:latin typeface="Arial"/>
                <a:ea typeface="Arial"/>
                <a:cs typeface="Arial"/>
                <a:sym typeface="Arial"/>
              </a:rPr>
              <a:t>Beim phakolytischen Glaukom sind die Makrophagen nicht stark mit Hämoglobin beladen. Mit welcher Substanz sind sie stattdessen beladen?</a:t>
            </a:r>
            <a:endParaRPr/>
          </a:p>
          <a:p>
            <a:pPr marL="0" marR="0" lvl="0" indent="0" algn="l" rtl="0">
              <a:spcBef>
                <a:spcPts val="0"/>
              </a:spcBef>
              <a:spcAft>
                <a:spcPts val="0"/>
              </a:spcAft>
              <a:buNone/>
            </a:pPr>
            <a:r>
              <a:rPr lang="en-US" sz="1200">
                <a:solidFill>
                  <a:srgbClr val="A5A5A5"/>
                </a:solidFill>
                <a:latin typeface="Arial"/>
                <a:ea typeface="Arial"/>
                <a:cs typeface="Arial"/>
                <a:sym typeface="Arial"/>
              </a:rPr>
              <a:t>Denaturierte Linsenproteine</a:t>
            </a:r>
            <a:endParaRPr/>
          </a:p>
        </p:txBody>
      </p:sp>
      <p:sp>
        <p:nvSpPr>
          <p:cNvPr id="811" name="Google Shape;811;p33"/>
          <p:cNvSpPr txBox="1"/>
          <p:nvPr/>
        </p:nvSpPr>
        <p:spPr>
          <a:xfrm>
            <a:off x="1678760" y="3528870"/>
            <a:ext cx="2433680" cy="307777"/>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a:solidFill>
                  <a:srgbClr val="BFBFBF"/>
                </a:solidFill>
                <a:latin typeface="Caveat"/>
                <a:ea typeface="Caveat"/>
                <a:cs typeface="Caveat"/>
                <a:sym typeface="Caveat"/>
              </a:rPr>
              <a:t>Denaturierte Linsenproteine</a:t>
            </a:r>
            <a:endParaRPr/>
          </a:p>
        </p:txBody>
      </p:sp>
      <p:sp>
        <p:nvSpPr>
          <p:cNvPr id="812" name="Google Shape;812;p33"/>
          <p:cNvSpPr txBox="1"/>
          <p:nvPr/>
        </p:nvSpPr>
        <p:spPr>
          <a:xfrm>
            <a:off x="2573285" y="3920915"/>
            <a:ext cx="5105400" cy="2242200"/>
          </a:xfrm>
          <a:prstGeom prst="rect">
            <a:avLst/>
          </a:prstGeom>
          <a:solidFill>
            <a:srgbClr val="C8C86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7F7F7F"/>
                </a:solidFill>
              </a:rPr>
              <a:t>Welcher pathologische Mechanismus liegt dem </a:t>
            </a:r>
            <a:r>
              <a:rPr lang="en-US" sz="1200" i="1">
                <a:solidFill>
                  <a:srgbClr val="7F7F7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9"/>
                  </a:ext>
                </a:extLst>
              </a:rPr>
              <a:t>phakolytischen</a:t>
            </a:r>
            <a:r>
              <a:rPr lang="en-US" sz="1200" i="1">
                <a:solidFill>
                  <a:srgbClr val="7F7F7F"/>
                </a:solidFill>
              </a:rPr>
              <a:t> Glaukom zugrunde?</a:t>
            </a:r>
            <a:endParaRPr>
              <a:solidFill>
                <a:srgbClr val="7F7F7F"/>
              </a:solidFill>
            </a:endParaRPr>
          </a:p>
          <a:p>
            <a:pPr marL="0" lvl="0" indent="0" algn="l" rtl="0">
              <a:spcBef>
                <a:spcPts val="0"/>
              </a:spcBef>
              <a:spcAft>
                <a:spcPts val="0"/>
              </a:spcAft>
              <a:buClr>
                <a:schemeClr val="dk1"/>
              </a:buClr>
              <a:buFont typeface="Arial"/>
              <a:buNone/>
            </a:pPr>
            <a:r>
              <a:rPr lang="en-US" sz="1200">
                <a:solidFill>
                  <a:srgbClr val="7F7F7F"/>
                </a:solidFill>
              </a:rPr>
              <a:t>Bei einer reifen oder insbesondere hypermaturen Katarakt treten denaturierte Linsenproteine durch die Linsenkapsel in die Vorderkammer über. Diese führen zur Rekrutierung von Makrophagen, welche versuchen, das Proteinmaterial aus der Vorderkammer zu beseitigen. Die dann proteinbeladenen Makrophagen sowie freies Linsenprotein gelangen in den Kammerwinkel, verlegen dort das Trabekelmaschenwerk und führen zu einem akuten Anstieg des Augeninnendrucks.</a:t>
            </a:r>
            <a:endParaRPr sz="1200" i="1">
              <a:solidFill>
                <a:srgbClr val="7F7F7F"/>
              </a:solidFill>
            </a:endParaRPr>
          </a:p>
          <a:p>
            <a:pPr marL="0" lvl="0" indent="0" algn="l" rtl="0">
              <a:spcBef>
                <a:spcPts val="0"/>
              </a:spcBef>
              <a:spcAft>
                <a:spcPts val="0"/>
              </a:spcAft>
              <a:buClr>
                <a:schemeClr val="dk1"/>
              </a:buClr>
              <a:buFont typeface="Arial"/>
              <a:buNone/>
            </a:pPr>
            <a:endParaRPr sz="1200" i="1">
              <a:solidFill>
                <a:srgbClr val="7F7F7F"/>
              </a:solidFill>
            </a:endParaRPr>
          </a:p>
          <a:p>
            <a:pPr marL="0" lvl="0" indent="0" algn="l" rtl="0">
              <a:spcBef>
                <a:spcPts val="0"/>
              </a:spcBef>
              <a:spcAft>
                <a:spcPts val="0"/>
              </a:spcAft>
              <a:buClr>
                <a:schemeClr val="dk1"/>
              </a:buClr>
              <a:buFont typeface="Arial"/>
              <a:buNone/>
            </a:pPr>
            <a:endParaRPr sz="1200" i="1">
              <a:solidFill>
                <a:srgbClr val="7F7F7F"/>
              </a:solidFill>
            </a:endParaRPr>
          </a:p>
          <a:p>
            <a:pPr marL="0" marR="0" lvl="0" indent="0" algn="l" rtl="0">
              <a:spcBef>
                <a:spcPts val="0"/>
              </a:spcBef>
              <a:spcAft>
                <a:spcPts val="0"/>
              </a:spcAft>
              <a:buNone/>
            </a:pPr>
            <a:endParaRPr sz="1200" i="1">
              <a:solidFill>
                <a:srgbClr val="7F7F7F"/>
              </a:solidFill>
            </a:endParaRPr>
          </a:p>
        </p:txBody>
      </p:sp>
      <p:sp>
        <p:nvSpPr>
          <p:cNvPr id="813" name="Google Shape;813;p33"/>
          <p:cNvSpPr/>
          <p:nvPr/>
        </p:nvSpPr>
        <p:spPr>
          <a:xfrm>
            <a:off x="196419" y="4643673"/>
            <a:ext cx="2350362" cy="573823"/>
          </a:xfrm>
          <a:prstGeom prst="ellipse">
            <a:avLst/>
          </a:prstGeom>
          <a:noFill/>
          <a:ln w="25400" cap="flat" cmpd="sng">
            <a:solidFill>
              <a:srgbClr val="A5A5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14" name="Google Shape;814;p33"/>
          <p:cNvSpPr txBox="1"/>
          <p:nvPr/>
        </p:nvSpPr>
        <p:spPr>
          <a:xfrm>
            <a:off x="990600" y="4267200"/>
            <a:ext cx="7086600" cy="949200"/>
          </a:xfrm>
          <a:prstGeom prst="rect">
            <a:avLst/>
          </a:prstGeom>
          <a:solidFill>
            <a:srgbClr val="00206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7F7F7F"/>
                </a:solidFill>
                <a:latin typeface="Arial"/>
                <a:ea typeface="Arial"/>
                <a:cs typeface="Arial"/>
                <a:sym typeface="Arial"/>
              </a:rPr>
              <a:t>„</a:t>
            </a:r>
            <a:r>
              <a:rPr lang="en-US" sz="1200" i="1">
                <a:solidFill>
                  <a:srgbClr val="7F7F7F"/>
                </a:solidFill>
              </a:rPr>
              <a:t>Linsenproteine, die ein sekundäres Offenwinkelglaukom auslösen“ – ist das nicht das </a:t>
            </a:r>
            <a:r>
              <a:rPr lang="en-US" sz="1200" b="1">
                <a:solidFill>
                  <a:srgbClr val="7F7F7F"/>
                </a:solidFill>
              </a:rPr>
              <a:t>phakoantigene </a:t>
            </a:r>
            <a:r>
              <a:rPr lang="en-US" sz="1200" i="1">
                <a:solidFill>
                  <a:srgbClr val="7F7F7F"/>
                </a:solidFill>
              </a:rPr>
              <a:t>Glaukom?</a:t>
            </a:r>
            <a:endParaRPr>
              <a:solidFill>
                <a:srgbClr val="7F7F7F"/>
              </a:solidFill>
            </a:endParaRPr>
          </a:p>
          <a:p>
            <a:pPr marL="0" lvl="0" indent="0" algn="l" rtl="0">
              <a:spcBef>
                <a:spcPts val="0"/>
              </a:spcBef>
              <a:spcAft>
                <a:spcPts val="0"/>
              </a:spcAft>
              <a:buNone/>
            </a:pPr>
            <a:r>
              <a:rPr lang="en-US" sz="1200">
                <a:solidFill>
                  <a:srgbClr val="7F7F7F"/>
                </a:solidFill>
              </a:rPr>
              <a:t>Nein. Das phakoantigene Glaukom ist eine seltene Form des Glaukoms, bei der nach einer traumatischen oder operativen Eröffnung der vorderen Linsenkapsel normale, nicht denaturierte Linsenproteine in die Vorderkammer gelangen und dort eine granulomatöse Immunantwort induzieren.</a:t>
            </a:r>
            <a:endParaRPr sz="1200" i="1">
              <a:solidFill>
                <a:srgbClr val="7F7F7F"/>
              </a:solidFill>
            </a:endParaRPr>
          </a:p>
        </p:txBody>
      </p:sp>
      <p:sp>
        <p:nvSpPr>
          <p:cNvPr id="815" name="Google Shape;815;p33"/>
          <p:cNvSpPr txBox="1"/>
          <p:nvPr/>
        </p:nvSpPr>
        <p:spPr>
          <a:xfrm>
            <a:off x="1302553" y="4602540"/>
            <a:ext cx="6698400" cy="1485000"/>
          </a:xfrm>
          <a:prstGeom prst="rect">
            <a:avLst/>
          </a:prstGeom>
          <a:solidFill>
            <a:srgbClr val="DCE8E8"/>
          </a:solidFill>
          <a:ln w="9525" cap="flat" cmpd="sng">
            <a:solidFill>
              <a:srgbClr val="0000FF"/>
            </a:solidFill>
            <a:prstDash val="solid"/>
            <a:round/>
            <a:headEnd type="none" w="sm" len="sm"/>
            <a:tailEnd type="none" w="sm" len="sm"/>
          </a:ln>
        </p:spPr>
        <p:txBody>
          <a:bodyPr spcFirstLastPara="1" wrap="square" lIns="25400" tIns="12700" rIns="25400" bIns="12700" anchor="t" anchorCtr="0">
            <a:spAutoFit/>
          </a:bodyPr>
          <a:lstStyle/>
          <a:p>
            <a:pPr marL="0" lvl="0" indent="0" algn="l" rtl="0">
              <a:lnSpc>
                <a:spcPct val="115000"/>
              </a:lnSpc>
              <a:spcBef>
                <a:spcPts val="0"/>
              </a:spcBef>
              <a:spcAft>
                <a:spcPts val="1200"/>
              </a:spcAft>
              <a:buSzPts val="1100"/>
              <a:buNone/>
            </a:pPr>
            <a:r>
              <a:rPr lang="en-US" sz="1200" b="1">
                <a:solidFill>
                  <a:srgbClr val="BFBFBF"/>
                </a:solidFill>
              </a:rPr>
              <a:t>Merken Sie sich diese Eigenschaften gut, denn sie sind entscheidend für die Differenzierung zwischen phakolytischem und phakoantigenem Glaukom! Zusammengefasst:</a:t>
            </a:r>
            <a:br>
              <a:rPr lang="en-US" sz="1200" b="1">
                <a:solidFill>
                  <a:srgbClr val="BFBFBF"/>
                </a:solidFill>
              </a:rPr>
            </a:br>
            <a:r>
              <a:rPr lang="en-US" sz="1200">
                <a:solidFill>
                  <a:srgbClr val="BFBFBF"/>
                </a:solidFill>
              </a:rPr>
              <a:t>– Beim phakoantigenen Glaukom liegt eine granulomatöse Entzündungsreaktion vor, beim phakolytischen Glaukom hingegen </a:t>
            </a:r>
            <a:r>
              <a:rPr lang="en-US" sz="1200" i="1">
                <a:solidFill>
                  <a:srgbClr val="BFBFBF"/>
                </a:solidFill>
              </a:rPr>
              <a:t>nicht</a:t>
            </a:r>
            <a:r>
              <a:rPr lang="en-US" sz="1200">
                <a:solidFill>
                  <a:srgbClr val="BFBFBF"/>
                </a:solidFill>
              </a:rPr>
              <a:t>; und</a:t>
            </a:r>
            <a:br>
              <a:rPr lang="en-US" sz="1200">
                <a:solidFill>
                  <a:srgbClr val="BFBFBF"/>
                </a:solidFill>
              </a:rPr>
            </a:br>
            <a:r>
              <a:rPr lang="en-US" sz="1200">
                <a:solidFill>
                  <a:schemeClr val="dk1"/>
                </a:solidFill>
              </a:rPr>
              <a:t>– die Kapsel ist beim phakoantigenen Glaukom </a:t>
            </a:r>
            <a:r>
              <a:rPr lang="en-US" sz="1200" i="1">
                <a:solidFill>
                  <a:schemeClr val="dk1"/>
                </a:solidFill>
              </a:rPr>
              <a:t>verletzt</a:t>
            </a:r>
            <a:r>
              <a:rPr lang="en-US" sz="1200">
                <a:solidFill>
                  <a:schemeClr val="dk1"/>
                </a:solidFill>
              </a:rPr>
              <a:t>, während sie beim phakolytischen Glaukom </a:t>
            </a:r>
            <a:r>
              <a:rPr lang="en-US" sz="1200" i="1">
                <a:solidFill>
                  <a:schemeClr val="dk1"/>
                </a:solidFill>
              </a:rPr>
              <a:t>intakt</a:t>
            </a:r>
            <a:r>
              <a:rPr lang="en-US" sz="1200">
                <a:solidFill>
                  <a:schemeClr val="dk1"/>
                </a:solidFill>
              </a:rPr>
              <a:t> ist.</a:t>
            </a:r>
            <a:endParaRPr sz="1600" u="sng">
              <a:solidFill>
                <a:schemeClr val="dk1"/>
              </a:solidFill>
              <a:latin typeface="Arial"/>
              <a:ea typeface="Arial"/>
              <a:cs typeface="Arial"/>
              <a:sym typeface="Arial"/>
            </a:endParaRPr>
          </a:p>
        </p:txBody>
      </p:sp>
      <p:sp>
        <p:nvSpPr>
          <p:cNvPr id="816" name="Google Shape;816;p33"/>
          <p:cNvSpPr txBox="1"/>
          <p:nvPr/>
        </p:nvSpPr>
        <p:spPr>
          <a:xfrm>
            <a:off x="5867400" y="1143000"/>
            <a:ext cx="1330800" cy="2266800"/>
          </a:xfrm>
          <a:prstGeom prst="rect">
            <a:avLst/>
          </a:prstGeom>
          <a:solidFill>
            <a:srgbClr val="33CC33"/>
          </a:solidFill>
          <a:ln>
            <a:noFill/>
          </a:ln>
        </p:spPr>
        <p:txBody>
          <a:bodyPr spcFirstLastPara="1" wrap="square" lIns="25400" tIns="12700" rIns="25400" bIns="12700" anchor="t" anchorCtr="0">
            <a:spAutoFit/>
          </a:bodyPr>
          <a:lstStyle/>
          <a:p>
            <a:pPr marL="0" marR="0" lvl="0" indent="0" algn="l" rtl="0">
              <a:lnSpc>
                <a:spcPct val="80000"/>
              </a:lnSpc>
              <a:spcBef>
                <a:spcPts val="0"/>
              </a:spcBef>
              <a:spcAft>
                <a:spcPts val="0"/>
              </a:spcAft>
              <a:buNone/>
            </a:pPr>
            <a:r>
              <a:rPr lang="en-US" sz="1200" b="1">
                <a:solidFill>
                  <a:srgbClr val="0000FF"/>
                </a:solidFill>
                <a:latin typeface="Arial"/>
                <a:ea typeface="Arial"/>
                <a:cs typeface="Arial"/>
                <a:sym typeface="Arial"/>
              </a:rPr>
              <a:t>P</a:t>
            </a:r>
            <a:endParaRPr/>
          </a:p>
          <a:p>
            <a:pPr marL="0" marR="0" lvl="0" indent="0" algn="l" rtl="0">
              <a:lnSpc>
                <a:spcPct val="80000"/>
              </a:lnSpc>
              <a:spcBef>
                <a:spcPts val="0"/>
              </a:spcBef>
              <a:spcAft>
                <a:spcPts val="0"/>
              </a:spcAft>
              <a:buNone/>
            </a:pPr>
            <a:r>
              <a:rPr lang="en-US" sz="1200" b="1">
                <a:solidFill>
                  <a:srgbClr val="0000FF"/>
                </a:solidFill>
                <a:latin typeface="Arial"/>
                <a:ea typeface="Arial"/>
                <a:cs typeface="Arial"/>
                <a:sym typeface="Arial"/>
              </a:rPr>
              <a:t>h</a:t>
            </a:r>
            <a:endParaRPr/>
          </a:p>
          <a:p>
            <a:pPr marL="0" marR="0" lvl="0" indent="0" algn="l" rtl="0">
              <a:lnSpc>
                <a:spcPct val="80000"/>
              </a:lnSpc>
              <a:spcBef>
                <a:spcPts val="0"/>
              </a:spcBef>
              <a:spcAft>
                <a:spcPts val="0"/>
              </a:spcAft>
              <a:buNone/>
            </a:pPr>
            <a:r>
              <a:rPr lang="en-US" sz="1200" b="1">
                <a:solidFill>
                  <a:srgbClr val="0000FF"/>
                </a:solidFill>
                <a:latin typeface="Arial"/>
                <a:ea typeface="Arial"/>
                <a:cs typeface="Arial"/>
                <a:sym typeface="Arial"/>
              </a:rPr>
              <a:t>a</a:t>
            </a:r>
            <a:endParaRPr/>
          </a:p>
          <a:p>
            <a:pPr marL="0" marR="0" lvl="0" indent="0" algn="l" rtl="0">
              <a:lnSpc>
                <a:spcPct val="80000"/>
              </a:lnSpc>
              <a:spcBef>
                <a:spcPts val="0"/>
              </a:spcBef>
              <a:spcAft>
                <a:spcPts val="0"/>
              </a:spcAft>
              <a:buNone/>
            </a:pPr>
            <a:r>
              <a:rPr lang="en-US" sz="1200" b="1">
                <a:solidFill>
                  <a:srgbClr val="0000FF"/>
                </a:solidFill>
                <a:latin typeface="Arial"/>
                <a:ea typeface="Arial"/>
                <a:cs typeface="Arial"/>
                <a:sym typeface="Arial"/>
              </a:rPr>
              <a:t>c</a:t>
            </a:r>
            <a:endParaRPr/>
          </a:p>
          <a:p>
            <a:pPr marL="0" marR="0" lvl="0" indent="0" algn="l" rtl="0">
              <a:lnSpc>
                <a:spcPct val="80000"/>
              </a:lnSpc>
              <a:spcBef>
                <a:spcPts val="0"/>
              </a:spcBef>
              <a:spcAft>
                <a:spcPts val="0"/>
              </a:spcAft>
              <a:buNone/>
            </a:pPr>
            <a:r>
              <a:rPr lang="en-US" sz="1200" b="1">
                <a:solidFill>
                  <a:srgbClr val="0000FF"/>
                </a:solidFill>
                <a:latin typeface="Arial"/>
                <a:ea typeface="Arial"/>
                <a:cs typeface="Arial"/>
                <a:sym typeface="Arial"/>
              </a:rPr>
              <a:t>o</a:t>
            </a:r>
            <a:endParaRPr/>
          </a:p>
          <a:p>
            <a:pPr marL="0" marR="0" lvl="0" indent="0" algn="l" rtl="0">
              <a:lnSpc>
                <a:spcPct val="80000"/>
              </a:lnSpc>
              <a:spcBef>
                <a:spcPts val="0"/>
              </a:spcBef>
              <a:spcAft>
                <a:spcPts val="0"/>
              </a:spcAft>
              <a:buNone/>
            </a:pPr>
            <a:r>
              <a:rPr lang="en-US" sz="1200" b="1">
                <a:solidFill>
                  <a:srgbClr val="0000FF"/>
                </a:solidFill>
                <a:latin typeface="Arial"/>
                <a:ea typeface="Arial"/>
                <a:cs typeface="Arial"/>
                <a:sym typeface="Arial"/>
              </a:rPr>
              <a:t>a</a:t>
            </a:r>
            <a:endParaRPr/>
          </a:p>
          <a:p>
            <a:pPr marL="0" marR="0" lvl="0" indent="0" algn="l" rtl="0">
              <a:lnSpc>
                <a:spcPct val="80000"/>
              </a:lnSpc>
              <a:spcBef>
                <a:spcPts val="0"/>
              </a:spcBef>
              <a:spcAft>
                <a:spcPts val="0"/>
              </a:spcAft>
              <a:buNone/>
            </a:pPr>
            <a:r>
              <a:rPr lang="en-US" sz="1200" b="1">
                <a:solidFill>
                  <a:srgbClr val="0000FF"/>
                </a:solidFill>
                <a:latin typeface="Arial"/>
                <a:ea typeface="Arial"/>
                <a:cs typeface="Arial"/>
                <a:sym typeface="Arial"/>
              </a:rPr>
              <a:t>n</a:t>
            </a:r>
            <a:endParaRPr/>
          </a:p>
          <a:p>
            <a:pPr marL="0" marR="0" lvl="0" indent="0" algn="l" rtl="0">
              <a:lnSpc>
                <a:spcPct val="80000"/>
              </a:lnSpc>
              <a:spcBef>
                <a:spcPts val="0"/>
              </a:spcBef>
              <a:spcAft>
                <a:spcPts val="0"/>
              </a:spcAft>
              <a:buNone/>
            </a:pPr>
            <a:r>
              <a:rPr lang="en-US" sz="1200" b="1">
                <a:solidFill>
                  <a:srgbClr val="0000FF"/>
                </a:solidFill>
                <a:latin typeface="Arial"/>
                <a:ea typeface="Arial"/>
                <a:cs typeface="Arial"/>
                <a:sym typeface="Arial"/>
              </a:rPr>
              <a:t>t</a:t>
            </a:r>
            <a:endParaRPr/>
          </a:p>
          <a:p>
            <a:pPr marL="0" marR="0" lvl="0" indent="0" algn="l" rtl="0">
              <a:lnSpc>
                <a:spcPct val="80000"/>
              </a:lnSpc>
              <a:spcBef>
                <a:spcPts val="0"/>
              </a:spcBef>
              <a:spcAft>
                <a:spcPts val="0"/>
              </a:spcAft>
              <a:buNone/>
            </a:pPr>
            <a:r>
              <a:rPr lang="en-US" sz="1200" b="1">
                <a:solidFill>
                  <a:srgbClr val="0000FF"/>
                </a:solidFill>
                <a:latin typeface="Arial"/>
                <a:ea typeface="Arial"/>
                <a:cs typeface="Arial"/>
                <a:sym typeface="Arial"/>
              </a:rPr>
              <a:t>i</a:t>
            </a:r>
            <a:endParaRPr sz="2400" b="1">
              <a:solidFill>
                <a:srgbClr val="0000FF"/>
              </a:solidFill>
              <a:latin typeface="Arial"/>
              <a:ea typeface="Arial"/>
              <a:cs typeface="Arial"/>
              <a:sym typeface="Arial"/>
            </a:endParaRPr>
          </a:p>
          <a:p>
            <a:pPr marL="0" marR="0" lvl="0" indent="0" algn="l" rtl="0">
              <a:lnSpc>
                <a:spcPct val="80000"/>
              </a:lnSpc>
              <a:spcBef>
                <a:spcPts val="0"/>
              </a:spcBef>
              <a:spcAft>
                <a:spcPts val="0"/>
              </a:spcAft>
              <a:buNone/>
            </a:pPr>
            <a:r>
              <a:rPr lang="en-US" sz="1200" b="1">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70"/>
                  </a:ext>
                </a:extLst>
              </a:rPr>
              <a:t>g</a:t>
            </a:r>
            <a:endParaRPr/>
          </a:p>
          <a:p>
            <a:pPr marL="0" marR="0" lvl="0" indent="0" algn="l" rtl="0">
              <a:lnSpc>
                <a:spcPct val="80000"/>
              </a:lnSpc>
              <a:spcBef>
                <a:spcPts val="0"/>
              </a:spcBef>
              <a:spcAft>
                <a:spcPts val="0"/>
              </a:spcAft>
              <a:buNone/>
            </a:pPr>
            <a:r>
              <a:rPr lang="en-US" sz="1200" b="1">
                <a:solidFill>
                  <a:srgbClr val="0000FF"/>
                </a:solidFill>
                <a:latin typeface="Arial"/>
                <a:ea typeface="Arial"/>
                <a:cs typeface="Arial"/>
                <a:sym typeface="Arial"/>
              </a:rPr>
              <a:t>e</a:t>
            </a:r>
            <a:endParaRPr sz="1200" b="1">
              <a:solidFill>
                <a:srgbClr val="0000FF"/>
              </a:solidFill>
              <a:latin typeface="Arial"/>
              <a:ea typeface="Arial"/>
              <a:cs typeface="Arial"/>
              <a:sym typeface="Arial"/>
            </a:endParaRPr>
          </a:p>
          <a:p>
            <a:pPr marL="0" marR="0" lvl="0" indent="0" algn="l" rtl="0">
              <a:lnSpc>
                <a:spcPct val="80000"/>
              </a:lnSpc>
              <a:spcBef>
                <a:spcPts val="0"/>
              </a:spcBef>
              <a:spcAft>
                <a:spcPts val="0"/>
              </a:spcAft>
              <a:buNone/>
            </a:pPr>
            <a:r>
              <a:rPr lang="en-US" sz="1200" b="1">
                <a:solidFill>
                  <a:srgbClr val="0000FF"/>
                </a:solidFill>
              </a:rPr>
              <a:t>n</a:t>
            </a:r>
            <a:r>
              <a:rPr lang="en-US" sz="1200" b="1">
                <a:solidFill>
                  <a:srgbClr val="FF0000"/>
                </a:solidFill>
              </a:rPr>
              <a:t>ot</a:t>
            </a:r>
            <a:endParaRPr sz="1200" b="1">
              <a:solidFill>
                <a:srgbClr val="FF0000"/>
              </a:solidFill>
            </a:endParaRPr>
          </a:p>
          <a:p>
            <a:pPr marL="0" marR="0" lvl="0" indent="0" algn="l" rtl="0">
              <a:lnSpc>
                <a:spcPct val="80000"/>
              </a:lnSpc>
              <a:spcBef>
                <a:spcPts val="0"/>
              </a:spcBef>
              <a:spcAft>
                <a:spcPts val="0"/>
              </a:spcAft>
              <a:buNone/>
            </a:pPr>
            <a:r>
              <a:rPr lang="en-US" sz="1200" b="1">
                <a:solidFill>
                  <a:srgbClr val="0000FF"/>
                </a:solidFill>
              </a:rPr>
              <a:t>i</a:t>
            </a:r>
            <a:r>
              <a:rPr lang="en-US" sz="1200" b="1">
                <a:solidFill>
                  <a:srgbClr val="FF0000"/>
                </a:solidFill>
              </a:rPr>
              <a:t>ntact</a:t>
            </a:r>
            <a:endParaRPr sz="1200" b="1">
              <a:solidFill>
                <a:srgbClr val="FF0000"/>
              </a:solidFill>
            </a:endParaRPr>
          </a:p>
          <a:p>
            <a:pPr marL="0" marR="0" lvl="0" indent="0" algn="l" rtl="0">
              <a:lnSpc>
                <a:spcPct val="80000"/>
              </a:lnSpc>
              <a:spcBef>
                <a:spcPts val="0"/>
              </a:spcBef>
              <a:spcAft>
                <a:spcPts val="0"/>
              </a:spcAft>
              <a:buNone/>
            </a:pPr>
            <a:r>
              <a:rPr lang="en-US" sz="1200" b="1">
                <a:solidFill>
                  <a:srgbClr val="0000FF"/>
                </a:solidFill>
              </a:rPr>
              <a:t>c</a:t>
            </a:r>
            <a:r>
              <a:rPr lang="en-US" sz="1200" b="1">
                <a:solidFill>
                  <a:srgbClr val="FF0000"/>
                </a:solidFill>
              </a:rPr>
              <a:t>apsule</a:t>
            </a:r>
            <a:endParaRPr sz="1200" b="1">
              <a:solidFill>
                <a:srgbClr val="FF0000"/>
              </a:solidFill>
            </a:endParaRPr>
          </a:p>
          <a:p>
            <a:pPr marL="0" marR="0" lvl="0" indent="0" algn="l" rtl="0">
              <a:lnSpc>
                <a:spcPct val="80000"/>
              </a:lnSpc>
              <a:spcBef>
                <a:spcPts val="0"/>
              </a:spcBef>
              <a:spcAft>
                <a:spcPts val="0"/>
              </a:spcAft>
              <a:buNone/>
            </a:pPr>
            <a:endParaRPr/>
          </a:p>
        </p:txBody>
      </p:sp>
      <p:sp>
        <p:nvSpPr>
          <p:cNvPr id="817" name="Google Shape;817;p33"/>
          <p:cNvSpPr txBox="1"/>
          <p:nvPr/>
        </p:nvSpPr>
        <p:spPr>
          <a:xfrm>
            <a:off x="1322387" y="2211387"/>
            <a:ext cx="1344600" cy="1503300"/>
          </a:xfrm>
          <a:prstGeom prst="rect">
            <a:avLst/>
          </a:prstGeom>
          <a:solidFill>
            <a:srgbClr val="33CC33"/>
          </a:solidFill>
          <a:ln>
            <a:noFill/>
          </a:ln>
        </p:spPr>
        <p:txBody>
          <a:bodyPr spcFirstLastPara="1" wrap="square" lIns="25400" tIns="12700" rIns="25400" bIns="12700" anchor="t" anchorCtr="0">
            <a:spAutoFit/>
          </a:bodyPr>
          <a:lstStyle/>
          <a:p>
            <a:pPr marL="0" marR="0" lvl="0" indent="0" algn="l" rtl="0">
              <a:lnSpc>
                <a:spcPct val="80000"/>
              </a:lnSpc>
              <a:spcBef>
                <a:spcPts val="0"/>
              </a:spcBef>
              <a:spcAft>
                <a:spcPts val="0"/>
              </a:spcAft>
              <a:buNone/>
            </a:pPr>
            <a:r>
              <a:rPr lang="en-US" sz="1200" b="1">
                <a:solidFill>
                  <a:srgbClr val="0000FF"/>
                </a:solidFill>
                <a:latin typeface="Arial"/>
                <a:ea typeface="Arial"/>
                <a:cs typeface="Arial"/>
                <a:sym typeface="Arial"/>
              </a:rPr>
              <a:t>P</a:t>
            </a:r>
            <a:endParaRPr>
              <a:solidFill>
                <a:srgbClr val="0000FF"/>
              </a:solidFill>
            </a:endParaRPr>
          </a:p>
          <a:p>
            <a:pPr marL="0" marR="0" lvl="0" indent="0" algn="l" rtl="0">
              <a:lnSpc>
                <a:spcPct val="80000"/>
              </a:lnSpc>
              <a:spcBef>
                <a:spcPts val="0"/>
              </a:spcBef>
              <a:spcAft>
                <a:spcPts val="0"/>
              </a:spcAft>
              <a:buNone/>
            </a:pPr>
            <a:r>
              <a:rPr lang="en-US" sz="1200" b="1">
                <a:solidFill>
                  <a:srgbClr val="0000FF"/>
                </a:solidFill>
                <a:latin typeface="Arial"/>
                <a:ea typeface="Arial"/>
                <a:cs typeface="Arial"/>
                <a:sym typeface="Arial"/>
              </a:rPr>
              <a:t>h</a:t>
            </a:r>
            <a:endParaRPr>
              <a:solidFill>
                <a:srgbClr val="0000FF"/>
              </a:solidFill>
            </a:endParaRPr>
          </a:p>
          <a:p>
            <a:pPr marL="0" marR="0" lvl="0" indent="0" algn="l" rtl="0">
              <a:lnSpc>
                <a:spcPct val="80000"/>
              </a:lnSpc>
              <a:spcBef>
                <a:spcPts val="0"/>
              </a:spcBef>
              <a:spcAft>
                <a:spcPts val="0"/>
              </a:spcAft>
              <a:buNone/>
            </a:pPr>
            <a:r>
              <a:rPr lang="en-US" sz="1200" b="1">
                <a:solidFill>
                  <a:srgbClr val="0000FF"/>
                </a:solidFill>
                <a:latin typeface="Arial"/>
                <a:ea typeface="Arial"/>
                <a:cs typeface="Arial"/>
                <a:sym typeface="Arial"/>
              </a:rPr>
              <a:t>a</a:t>
            </a:r>
            <a:endParaRPr>
              <a:solidFill>
                <a:srgbClr val="0000FF"/>
              </a:solidFill>
            </a:endParaRPr>
          </a:p>
          <a:p>
            <a:pPr marL="0" marR="0" lvl="0" indent="0" algn="l" rtl="0">
              <a:lnSpc>
                <a:spcPct val="80000"/>
              </a:lnSpc>
              <a:spcBef>
                <a:spcPts val="0"/>
              </a:spcBef>
              <a:spcAft>
                <a:spcPts val="0"/>
              </a:spcAft>
              <a:buNone/>
            </a:pPr>
            <a:r>
              <a:rPr lang="en-US" sz="1200" b="1">
                <a:solidFill>
                  <a:srgbClr val="0000FF"/>
                </a:solidFill>
              </a:rPr>
              <a:t>k</a:t>
            </a:r>
            <a:endParaRPr>
              <a:solidFill>
                <a:srgbClr val="0000FF"/>
              </a:solidFill>
            </a:endParaRPr>
          </a:p>
          <a:p>
            <a:pPr marL="0" marR="0" lvl="0" indent="0" algn="l" rtl="0">
              <a:lnSpc>
                <a:spcPct val="80000"/>
              </a:lnSpc>
              <a:spcBef>
                <a:spcPts val="0"/>
              </a:spcBef>
              <a:spcAft>
                <a:spcPts val="0"/>
              </a:spcAft>
              <a:buNone/>
            </a:pPr>
            <a:r>
              <a:rPr lang="en-US" sz="1200" b="1">
                <a:solidFill>
                  <a:srgbClr val="0000FF"/>
                </a:solidFill>
                <a:latin typeface="Arial"/>
                <a:ea typeface="Arial"/>
                <a:cs typeface="Arial"/>
                <a:sym typeface="Arial"/>
              </a:rPr>
              <a:t>o</a:t>
            </a:r>
            <a:endParaRPr>
              <a:solidFill>
                <a:srgbClr val="0000FF"/>
              </a:solidFill>
            </a:endParaRPr>
          </a:p>
          <a:p>
            <a:pPr marL="0" marR="0" lvl="0" indent="0" algn="l" rtl="0">
              <a:lnSpc>
                <a:spcPct val="80000"/>
              </a:lnSpc>
              <a:spcBef>
                <a:spcPts val="0"/>
              </a:spcBef>
              <a:spcAft>
                <a:spcPts val="0"/>
              </a:spcAft>
              <a:buNone/>
            </a:pPr>
            <a:r>
              <a:rPr lang="en-US" sz="1200" b="1">
                <a:solidFill>
                  <a:srgbClr val="0000FF"/>
                </a:solidFill>
                <a:latin typeface="Arial"/>
                <a:ea typeface="Arial"/>
                <a:cs typeface="Arial"/>
                <a:sym typeface="Arial"/>
              </a:rPr>
              <a:t>l</a:t>
            </a:r>
            <a:endParaRPr>
              <a:solidFill>
                <a:srgbClr val="0000FF"/>
              </a:solidFill>
            </a:endParaRPr>
          </a:p>
          <a:p>
            <a:pPr marL="0" marR="0" lvl="0" indent="0" algn="l" rtl="0">
              <a:lnSpc>
                <a:spcPct val="80000"/>
              </a:lnSpc>
              <a:spcBef>
                <a:spcPts val="0"/>
              </a:spcBef>
              <a:spcAft>
                <a:spcPts val="0"/>
              </a:spcAft>
              <a:buNone/>
            </a:pPr>
            <a:r>
              <a:rPr lang="en-US" sz="1200" b="1">
                <a:solidFill>
                  <a:srgbClr val="0000FF"/>
                </a:solidFill>
                <a:latin typeface="Arial"/>
                <a:ea typeface="Arial"/>
                <a:cs typeface="Arial"/>
                <a:sym typeface="Arial"/>
              </a:rPr>
              <a:t>y</a:t>
            </a:r>
            <a:endParaRPr sz="1200" b="1">
              <a:solidFill>
                <a:srgbClr val="0000FF"/>
              </a:solidFill>
              <a:latin typeface="Arial"/>
              <a:ea typeface="Arial"/>
              <a:cs typeface="Arial"/>
              <a:sym typeface="Arial"/>
            </a:endParaRPr>
          </a:p>
          <a:p>
            <a:pPr marL="0" marR="0" lvl="0" indent="0" algn="l" rtl="0">
              <a:lnSpc>
                <a:spcPct val="80000"/>
              </a:lnSpc>
              <a:spcBef>
                <a:spcPts val="0"/>
              </a:spcBef>
              <a:spcAft>
                <a:spcPts val="0"/>
              </a:spcAft>
              <a:buNone/>
            </a:pPr>
            <a:r>
              <a:rPr lang="en-US" sz="1200" b="1">
                <a:solidFill>
                  <a:srgbClr val="0000FF"/>
                </a:solidFill>
              </a:rPr>
              <a:t>t</a:t>
            </a:r>
            <a:r>
              <a:rPr lang="en-US" sz="1200" b="1">
                <a:solidFill>
                  <a:srgbClr val="FF0000"/>
                </a:solidFill>
              </a:rPr>
              <a:t>hrough</a:t>
            </a:r>
            <a:endParaRPr sz="1200" b="1">
              <a:solidFill>
                <a:srgbClr val="FF0000"/>
              </a:solidFill>
            </a:endParaRPr>
          </a:p>
          <a:p>
            <a:pPr marL="0" marR="0" lvl="0" indent="0" algn="l" rtl="0">
              <a:lnSpc>
                <a:spcPct val="80000"/>
              </a:lnSpc>
              <a:spcBef>
                <a:spcPts val="0"/>
              </a:spcBef>
              <a:spcAft>
                <a:spcPts val="0"/>
              </a:spcAft>
              <a:buNone/>
            </a:pPr>
            <a:r>
              <a:rPr lang="en-US" sz="1200" b="1">
                <a:solidFill>
                  <a:srgbClr val="0000FF"/>
                </a:solidFill>
              </a:rPr>
              <a:t>i</a:t>
            </a:r>
            <a:r>
              <a:rPr lang="en-US" sz="1200" b="1">
                <a:solidFill>
                  <a:srgbClr val="FF0000"/>
                </a:solidFill>
              </a:rPr>
              <a:t>ntact</a:t>
            </a:r>
            <a:endParaRPr sz="1200" b="1">
              <a:solidFill>
                <a:srgbClr val="FF0000"/>
              </a:solidFill>
            </a:endParaRPr>
          </a:p>
          <a:p>
            <a:pPr marL="0" marR="0" lvl="0" indent="0" algn="l" rtl="0">
              <a:lnSpc>
                <a:spcPct val="80000"/>
              </a:lnSpc>
              <a:spcBef>
                <a:spcPts val="0"/>
              </a:spcBef>
              <a:spcAft>
                <a:spcPts val="0"/>
              </a:spcAft>
              <a:buNone/>
            </a:pPr>
            <a:r>
              <a:rPr lang="en-US" sz="1200" b="1">
                <a:solidFill>
                  <a:srgbClr val="0000FF"/>
                </a:solidFill>
              </a:rPr>
              <a:t>c</a:t>
            </a:r>
            <a:r>
              <a:rPr lang="en-US" sz="1200" b="1">
                <a:solidFill>
                  <a:srgbClr val="FF0000"/>
                </a:solidFill>
              </a:rPr>
              <a:t>apsule</a:t>
            </a:r>
            <a:endParaRPr>
              <a:solidFill>
                <a:srgbClr val="FF0000"/>
              </a:solidFill>
            </a:endParaRPr>
          </a:p>
        </p:txBody>
      </p:sp>
      <p:sp>
        <p:nvSpPr>
          <p:cNvPr id="818" name="Google Shape;818;p33"/>
          <p:cNvSpPr/>
          <p:nvPr/>
        </p:nvSpPr>
        <p:spPr>
          <a:xfrm>
            <a:off x="2743200" y="3962400"/>
            <a:ext cx="3048000" cy="1676400"/>
          </a:xfrm>
          <a:prstGeom prst="leftRightArrow">
            <a:avLst>
              <a:gd name="adj1" fmla="val 50000"/>
              <a:gd name="adj2" fmla="val 50000"/>
            </a:avLst>
          </a:prstGeom>
          <a:solidFill>
            <a:srgbClr val="656600"/>
          </a:solidFill>
          <a:ln w="25400" cap="flat" cmpd="sng">
            <a:solidFill>
              <a:srgbClr val="949400"/>
            </a:solidFill>
            <a:prstDash val="solid"/>
            <a:round/>
            <a:headEnd type="none" w="sm" len="sm"/>
            <a:tailEnd type="none" w="sm" len="sm"/>
          </a:ln>
        </p:spPr>
        <p:txBody>
          <a:bodyPr spcFirstLastPara="1" wrap="square" lIns="25400" tIns="12700" rIns="25400" bIns="12700" anchor="ctr" anchorCtr="0">
            <a:noAutofit/>
          </a:bodyPr>
          <a:lstStyle/>
          <a:p>
            <a:pPr marL="0" marR="0" lvl="0" indent="0" algn="ctr" rtl="0">
              <a:lnSpc>
                <a:spcPct val="108333"/>
              </a:lnSpc>
              <a:spcBef>
                <a:spcPts val="0"/>
              </a:spcBef>
              <a:spcAft>
                <a:spcPts val="0"/>
              </a:spcAft>
              <a:buNone/>
            </a:pPr>
            <a:r>
              <a:rPr lang="en-US" sz="1200" i="1">
                <a:solidFill>
                  <a:schemeClr val="lt1"/>
                </a:solidFill>
                <a:latin typeface="Arial"/>
                <a:ea typeface="Arial"/>
                <a:cs typeface="Arial"/>
                <a:sym typeface="Arial"/>
              </a:rPr>
              <a:t>So merke ich mir, dass die Kapsel beim phakolytischen Glaukom intakt ist, </a:t>
            </a:r>
            <a:r>
              <a:rPr lang="en-US" sz="1200" b="1" i="1">
                <a:solidFill>
                  <a:schemeClr val="lt1"/>
                </a:solidFill>
                <a:latin typeface="Arial"/>
                <a:ea typeface="Arial"/>
                <a:cs typeface="Arial"/>
                <a:sym typeface="Arial"/>
              </a:rPr>
              <a:t>nicht</a:t>
            </a:r>
            <a:r>
              <a:rPr lang="en-US" sz="1200" i="1">
                <a:solidFill>
                  <a:schemeClr val="lt1"/>
                </a:solidFill>
                <a:latin typeface="Arial"/>
                <a:ea typeface="Arial"/>
                <a:cs typeface="Arial"/>
                <a:sym typeface="Arial"/>
              </a:rPr>
              <a:t> jedoch beim  phakoantigenen Glaukom</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822"/>
        <p:cNvGrpSpPr/>
        <p:nvPr/>
      </p:nvGrpSpPr>
      <p:grpSpPr>
        <a:xfrm>
          <a:off x="0" y="0"/>
          <a:ext cx="0" cy="0"/>
          <a:chOff x="0" y="0"/>
          <a:chExt cx="0" cy="0"/>
        </a:xfrm>
      </p:grpSpPr>
      <p:sp>
        <p:nvSpPr>
          <p:cNvPr id="823" name="Google Shape;823;p34"/>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824" name="Google Shape;824;p34"/>
          <p:cNvSpPr txBox="1"/>
          <p:nvPr/>
        </p:nvSpPr>
        <p:spPr>
          <a:xfrm>
            <a:off x="6239438" y="1981200"/>
            <a:ext cx="2454519"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rgbClr val="BFBFBF"/>
                </a:solidFill>
                <a:latin typeface="Arial"/>
                <a:ea typeface="Arial"/>
                <a:cs typeface="Arial"/>
                <a:sym typeface="Arial"/>
              </a:rPr>
              <a:t>Geisterzellglaukom</a:t>
            </a:r>
            <a:endParaRPr/>
          </a:p>
        </p:txBody>
      </p:sp>
      <p:sp>
        <p:nvSpPr>
          <p:cNvPr id="825" name="Google Shape;825;p34"/>
          <p:cNvSpPr txBox="1"/>
          <p:nvPr/>
        </p:nvSpPr>
        <p:spPr>
          <a:xfrm>
            <a:off x="2361390" y="395288"/>
            <a:ext cx="4389471" cy="400110"/>
          </a:xfrm>
          <a:prstGeom prst="rect">
            <a:avLst/>
          </a:prstGeom>
          <a:solidFill>
            <a:srgbClr val="CCFFFF"/>
          </a:solid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FF0000"/>
              </a:buClr>
              <a:buSzPts val="1200"/>
              <a:buFont typeface="Noto Sans Symbols"/>
              <a:buNone/>
            </a:pPr>
            <a:r>
              <a:rPr lang="en-US" sz="1200" b="1">
                <a:solidFill>
                  <a:srgbClr val="FF0000"/>
                </a:solidFill>
                <a:latin typeface="Arial"/>
                <a:ea typeface="Arial"/>
                <a:cs typeface="Arial"/>
                <a:sym typeface="Arial"/>
              </a:rPr>
              <a:t>Glaukom nach intraokularer Blutung</a:t>
            </a:r>
            <a:endParaRPr/>
          </a:p>
        </p:txBody>
      </p:sp>
      <p:sp>
        <p:nvSpPr>
          <p:cNvPr id="826" name="Google Shape;826;p34"/>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34</a:t>
            </a:fld>
            <a:endParaRPr sz="1000">
              <a:solidFill>
                <a:schemeClr val="dk1"/>
              </a:solidFill>
              <a:latin typeface="Arial"/>
              <a:ea typeface="Arial"/>
              <a:cs typeface="Arial"/>
              <a:sym typeface="Arial"/>
            </a:endParaRPr>
          </a:p>
        </p:txBody>
      </p:sp>
      <p:sp>
        <p:nvSpPr>
          <p:cNvPr id="827" name="Google Shape;827;p34"/>
          <p:cNvSpPr txBox="1"/>
          <p:nvPr/>
        </p:nvSpPr>
        <p:spPr>
          <a:xfrm>
            <a:off x="3674286" y="1981200"/>
            <a:ext cx="2428871"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rgbClr val="BFBFBF"/>
                </a:solidFill>
                <a:latin typeface="Arial"/>
                <a:ea typeface="Arial"/>
                <a:cs typeface="Arial"/>
                <a:sym typeface="Arial"/>
              </a:rPr>
              <a:t>Hämolytisches Glaukom</a:t>
            </a:r>
            <a:endParaRPr/>
          </a:p>
        </p:txBody>
      </p:sp>
      <p:sp>
        <p:nvSpPr>
          <p:cNvPr id="828" name="Google Shape;828;p34"/>
          <p:cNvSpPr txBox="1"/>
          <p:nvPr/>
        </p:nvSpPr>
        <p:spPr>
          <a:xfrm>
            <a:off x="304800" y="1981200"/>
            <a:ext cx="3147000" cy="2103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2"/>
              </a:buClr>
              <a:buSzPts val="840"/>
              <a:buFont typeface="Noto Sans Symbols"/>
              <a:buNone/>
            </a:pPr>
            <a:r>
              <a:rPr lang="en-US" sz="1200" u="sng">
                <a:solidFill>
                  <a:srgbClr val="BFBFBF"/>
                </a:solidFill>
                <a:latin typeface="Arial"/>
                <a:ea typeface="Arial"/>
                <a:cs typeface="Arial"/>
                <a:sym typeface="Arial"/>
              </a:rPr>
              <a:t>Glaukom als Folge eines Hyph</a:t>
            </a:r>
            <a:r>
              <a:rPr lang="en-US" sz="1200" u="sng">
                <a:solidFill>
                  <a:srgbClr val="BFBFBF"/>
                </a:solidFill>
              </a:rPr>
              <a:t>ä</a:t>
            </a:r>
            <a:r>
              <a:rPr lang="en-US" sz="1200" u="sng">
                <a:solidFill>
                  <a:srgbClr val="BFBFBF"/>
                </a:solidFill>
                <a:latin typeface="Arial"/>
                <a:ea typeface="Arial"/>
                <a:cs typeface="Arial"/>
                <a:sym typeface="Arial"/>
              </a:rPr>
              <a:t>mas</a:t>
            </a:r>
            <a:endParaRPr sz="1800" u="sng">
              <a:solidFill>
                <a:srgbClr val="BFBFBF"/>
              </a:solidFill>
              <a:latin typeface="Arial"/>
              <a:ea typeface="Arial"/>
              <a:cs typeface="Arial"/>
              <a:sym typeface="Arial"/>
            </a:endParaRPr>
          </a:p>
        </p:txBody>
      </p:sp>
      <p:sp>
        <p:nvSpPr>
          <p:cNvPr id="829" name="Google Shape;829;p34"/>
          <p:cNvSpPr txBox="1"/>
          <p:nvPr/>
        </p:nvSpPr>
        <p:spPr>
          <a:xfrm>
            <a:off x="920750" y="2681288"/>
            <a:ext cx="1974900" cy="3951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Folgt </a:t>
            </a:r>
            <a:r>
              <a:rPr lang="en-US" sz="1200">
                <a:solidFill>
                  <a:srgbClr val="BFBFBF"/>
                </a:solidFill>
              </a:rPr>
              <a:t>auf</a:t>
            </a:r>
            <a:r>
              <a:rPr lang="en-US" sz="1200" b="1" i="1">
                <a:solidFill>
                  <a:srgbClr val="BFBFBF"/>
                </a:solidFill>
                <a:latin typeface="Arial"/>
                <a:ea typeface="Arial"/>
                <a:cs typeface="Arial"/>
                <a:sym typeface="Arial"/>
              </a:rPr>
              <a:t> </a:t>
            </a:r>
            <a:r>
              <a:rPr lang="en-US" sz="1200">
                <a:solidFill>
                  <a:srgbClr val="BFBFBF"/>
                </a:solidFill>
                <a:latin typeface="Arial"/>
                <a:ea typeface="Arial"/>
                <a:cs typeface="Arial"/>
                <a:sym typeface="Arial"/>
              </a:rPr>
              <a:t>eine </a:t>
            </a:r>
            <a:r>
              <a:rPr lang="en-US" sz="1200" b="1" i="1">
                <a:solidFill>
                  <a:srgbClr val="BFBFBF"/>
                </a:solidFill>
              </a:rPr>
              <a:t>Vorderkammerblutung</a:t>
            </a:r>
            <a:endParaRPr b="1" i="1"/>
          </a:p>
        </p:txBody>
      </p:sp>
      <p:cxnSp>
        <p:nvCxnSpPr>
          <p:cNvPr id="830" name="Google Shape;830;p34"/>
          <p:cNvCxnSpPr/>
          <p:nvPr/>
        </p:nvCxnSpPr>
        <p:spPr>
          <a:xfrm rot="10800000">
            <a:off x="1892300" y="2286000"/>
            <a:ext cx="0" cy="381000"/>
          </a:xfrm>
          <a:prstGeom prst="straightConnector1">
            <a:avLst/>
          </a:prstGeom>
          <a:noFill/>
          <a:ln w="9525" cap="flat" cmpd="sng">
            <a:solidFill>
              <a:srgbClr val="BFBFBF"/>
            </a:solidFill>
            <a:prstDash val="solid"/>
            <a:round/>
            <a:headEnd type="none" w="med" len="med"/>
            <a:tailEnd type="triangle" w="med" len="med"/>
          </a:ln>
        </p:spPr>
      </p:cxnSp>
      <p:sp>
        <p:nvSpPr>
          <p:cNvPr id="831" name="Google Shape;831;p34"/>
          <p:cNvSpPr txBox="1"/>
          <p:nvPr/>
        </p:nvSpPr>
        <p:spPr>
          <a:xfrm>
            <a:off x="3581400" y="2995613"/>
            <a:ext cx="2564400" cy="5799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TM verstopft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    mit…              </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rPr>
              <a:t>h</a:t>
            </a:r>
            <a:r>
              <a:rPr lang="en-US" sz="1200">
                <a:solidFill>
                  <a:srgbClr val="BFBFBF"/>
                </a:solidFill>
                <a:latin typeface="Arial"/>
                <a:ea typeface="Arial"/>
                <a:cs typeface="Arial"/>
                <a:sym typeface="Arial"/>
              </a:rPr>
              <a:t>ämoglobinbeladenen Makrophagen</a:t>
            </a:r>
            <a:endParaRPr/>
          </a:p>
        </p:txBody>
      </p:sp>
      <p:sp>
        <p:nvSpPr>
          <p:cNvPr id="832" name="Google Shape;832;p34"/>
          <p:cNvSpPr txBox="1"/>
          <p:nvPr/>
        </p:nvSpPr>
        <p:spPr>
          <a:xfrm>
            <a:off x="6425127" y="2995613"/>
            <a:ext cx="2109273" cy="830997"/>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TM verstopft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    mit…</a:t>
            </a:r>
            <a:endParaRPr/>
          </a:p>
          <a:p>
            <a:pPr marL="0" marR="0" lvl="0" indent="0" algn="ctr" rtl="0">
              <a:spcBef>
                <a:spcPts val="0"/>
              </a:spcBef>
              <a:spcAft>
                <a:spcPts val="0"/>
              </a:spcAft>
              <a:buClr>
                <a:srgbClr val="0000FF"/>
              </a:buClr>
              <a:buSzPts val="1200"/>
              <a:buFont typeface="Noto Sans Symbols"/>
              <a:buNone/>
            </a:pPr>
            <a:r>
              <a:rPr lang="en-US" sz="1200" b="1">
                <a:solidFill>
                  <a:srgbClr val="0000FF"/>
                </a:solidFill>
                <a:latin typeface="Arial"/>
                <a:ea typeface="Arial"/>
                <a:cs typeface="Arial"/>
                <a:sym typeface="Arial"/>
              </a:rPr>
              <a:t>degenerierten Erythrozyten</a:t>
            </a:r>
            <a:endParaRPr/>
          </a:p>
        </p:txBody>
      </p:sp>
      <p:cxnSp>
        <p:nvCxnSpPr>
          <p:cNvPr id="833" name="Google Shape;833;p34"/>
          <p:cNvCxnSpPr/>
          <p:nvPr/>
        </p:nvCxnSpPr>
        <p:spPr>
          <a:xfrm rot="10800000">
            <a:off x="4876800" y="2438400"/>
            <a:ext cx="0" cy="533400"/>
          </a:xfrm>
          <a:prstGeom prst="straightConnector1">
            <a:avLst/>
          </a:prstGeom>
          <a:noFill/>
          <a:ln w="9525" cap="flat" cmpd="sng">
            <a:solidFill>
              <a:srgbClr val="BFBFBF"/>
            </a:solidFill>
            <a:prstDash val="solid"/>
            <a:round/>
            <a:headEnd type="triangle" w="med" len="med"/>
            <a:tailEnd type="none" w="sm" len="sm"/>
          </a:ln>
        </p:spPr>
      </p:cxnSp>
      <p:cxnSp>
        <p:nvCxnSpPr>
          <p:cNvPr id="834" name="Google Shape;834;p34"/>
          <p:cNvCxnSpPr/>
          <p:nvPr/>
        </p:nvCxnSpPr>
        <p:spPr>
          <a:xfrm rot="10800000">
            <a:off x="7467600" y="2438400"/>
            <a:ext cx="0" cy="533400"/>
          </a:xfrm>
          <a:prstGeom prst="straightConnector1">
            <a:avLst/>
          </a:prstGeom>
          <a:noFill/>
          <a:ln w="9525" cap="flat" cmpd="sng">
            <a:solidFill>
              <a:srgbClr val="BFBFBF"/>
            </a:solidFill>
            <a:prstDash val="solid"/>
            <a:round/>
            <a:headEnd type="triangle" w="med" len="med"/>
            <a:tailEnd type="none" w="sm" len="sm"/>
          </a:ln>
        </p:spPr>
      </p:cxnSp>
      <p:sp>
        <p:nvSpPr>
          <p:cNvPr id="835" name="Google Shape;835;p34"/>
          <p:cNvSpPr/>
          <p:nvPr/>
        </p:nvSpPr>
        <p:spPr>
          <a:xfrm>
            <a:off x="6425127" y="3189633"/>
            <a:ext cx="2109273" cy="570974"/>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36" name="Google Shape;836;p34"/>
          <p:cNvSpPr txBox="1"/>
          <p:nvPr/>
        </p:nvSpPr>
        <p:spPr>
          <a:xfrm>
            <a:off x="969815" y="4044443"/>
            <a:ext cx="7837800" cy="210300"/>
          </a:xfrm>
          <a:prstGeom prst="rect">
            <a:avLst/>
          </a:prstGeom>
          <a:noFill/>
          <a:ln>
            <a:noFill/>
          </a:ln>
        </p:spPr>
        <p:txBody>
          <a:bodyPr spcFirstLastPara="1" wrap="square" lIns="25400" tIns="12700" rIns="25400" bIns="12700" anchor="t" anchorCtr="0">
            <a:spAutoFit/>
          </a:bodyPr>
          <a:lstStyle/>
          <a:p>
            <a:pPr marL="0" marR="0" lvl="0" indent="0" algn="r" rtl="0">
              <a:spcBef>
                <a:spcPts val="0"/>
              </a:spcBef>
              <a:spcAft>
                <a:spcPts val="0"/>
              </a:spcAft>
              <a:buNone/>
            </a:pPr>
            <a:r>
              <a:rPr lang="en-US" sz="1200" i="1">
                <a:solidFill>
                  <a:schemeClr val="dk1"/>
                </a:solidFill>
              </a:rPr>
              <a:t>Warum sind degenerierte Erythrozyten für das TM besonders problematisch?</a:t>
            </a:r>
            <a:endParaRPr/>
          </a:p>
        </p:txBody>
      </p:sp>
      <p:sp>
        <p:nvSpPr>
          <p:cNvPr id="837" name="Google Shape;837;p34"/>
          <p:cNvSpPr/>
          <p:nvPr/>
        </p:nvSpPr>
        <p:spPr>
          <a:xfrm>
            <a:off x="3505200" y="1219200"/>
            <a:ext cx="76200" cy="2178050"/>
          </a:xfrm>
          <a:prstGeom prst="rect">
            <a:avLst/>
          </a:prstGeom>
          <a:solidFill>
            <a:srgbClr val="BFBFBF"/>
          </a:solidFill>
          <a:ln w="25400" cap="flat" cmpd="sng">
            <a:solidFill>
              <a:srgbClr val="A5A5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841"/>
        <p:cNvGrpSpPr/>
        <p:nvPr/>
      </p:nvGrpSpPr>
      <p:grpSpPr>
        <a:xfrm>
          <a:off x="0" y="0"/>
          <a:ext cx="0" cy="0"/>
          <a:chOff x="0" y="0"/>
          <a:chExt cx="0" cy="0"/>
        </a:xfrm>
      </p:grpSpPr>
      <p:sp>
        <p:nvSpPr>
          <p:cNvPr id="842" name="Google Shape;842;p35"/>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843" name="Google Shape;843;p35"/>
          <p:cNvSpPr txBox="1"/>
          <p:nvPr/>
        </p:nvSpPr>
        <p:spPr>
          <a:xfrm>
            <a:off x="6239438" y="1981200"/>
            <a:ext cx="2454519"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rgbClr val="BFBFBF"/>
                </a:solidFill>
                <a:latin typeface="Arial"/>
                <a:ea typeface="Arial"/>
                <a:cs typeface="Arial"/>
                <a:sym typeface="Arial"/>
              </a:rPr>
              <a:t>Geisterzellglaukom</a:t>
            </a:r>
            <a:endParaRPr/>
          </a:p>
        </p:txBody>
      </p:sp>
      <p:sp>
        <p:nvSpPr>
          <p:cNvPr id="844" name="Google Shape;844;p35"/>
          <p:cNvSpPr txBox="1"/>
          <p:nvPr/>
        </p:nvSpPr>
        <p:spPr>
          <a:xfrm>
            <a:off x="2361390" y="395288"/>
            <a:ext cx="4389471" cy="400110"/>
          </a:xfrm>
          <a:prstGeom prst="rect">
            <a:avLst/>
          </a:prstGeom>
          <a:solidFill>
            <a:srgbClr val="CCFFFF"/>
          </a:solid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FF0000"/>
              </a:buClr>
              <a:buSzPts val="1200"/>
              <a:buFont typeface="Noto Sans Symbols"/>
              <a:buNone/>
            </a:pPr>
            <a:r>
              <a:rPr lang="en-US" sz="1200" b="1">
                <a:solidFill>
                  <a:srgbClr val="FF0000"/>
                </a:solidFill>
                <a:latin typeface="Arial"/>
                <a:ea typeface="Arial"/>
                <a:cs typeface="Arial"/>
                <a:sym typeface="Arial"/>
              </a:rPr>
              <a:t>Glaukom nach intraokularer Blutung</a:t>
            </a:r>
            <a:endParaRPr/>
          </a:p>
        </p:txBody>
      </p:sp>
      <p:sp>
        <p:nvSpPr>
          <p:cNvPr id="845" name="Google Shape;845;p35"/>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35</a:t>
            </a:fld>
            <a:endParaRPr sz="1000">
              <a:solidFill>
                <a:schemeClr val="dk1"/>
              </a:solidFill>
              <a:latin typeface="Arial"/>
              <a:ea typeface="Arial"/>
              <a:cs typeface="Arial"/>
              <a:sym typeface="Arial"/>
            </a:endParaRPr>
          </a:p>
        </p:txBody>
      </p:sp>
      <p:sp>
        <p:nvSpPr>
          <p:cNvPr id="846" name="Google Shape;846;p35"/>
          <p:cNvSpPr txBox="1"/>
          <p:nvPr/>
        </p:nvSpPr>
        <p:spPr>
          <a:xfrm>
            <a:off x="3674286" y="1981200"/>
            <a:ext cx="2428871"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rgbClr val="BFBFBF"/>
                </a:solidFill>
                <a:latin typeface="Arial"/>
                <a:ea typeface="Arial"/>
                <a:cs typeface="Arial"/>
                <a:sym typeface="Arial"/>
              </a:rPr>
              <a:t>Hämolytisches Glaukom</a:t>
            </a:r>
            <a:endParaRPr/>
          </a:p>
        </p:txBody>
      </p:sp>
      <p:sp>
        <p:nvSpPr>
          <p:cNvPr id="847" name="Google Shape;847;p35"/>
          <p:cNvSpPr txBox="1"/>
          <p:nvPr/>
        </p:nvSpPr>
        <p:spPr>
          <a:xfrm>
            <a:off x="304800" y="1981200"/>
            <a:ext cx="3147000" cy="2103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2"/>
              </a:buClr>
              <a:buSzPts val="840"/>
              <a:buFont typeface="Noto Sans Symbols"/>
              <a:buNone/>
            </a:pPr>
            <a:r>
              <a:rPr lang="en-US" sz="1200" u="sng">
                <a:solidFill>
                  <a:srgbClr val="BFBFBF"/>
                </a:solidFill>
                <a:latin typeface="Arial"/>
                <a:ea typeface="Arial"/>
                <a:cs typeface="Arial"/>
                <a:sym typeface="Arial"/>
              </a:rPr>
              <a:t>Glaukom als Folge eines Hyph</a:t>
            </a:r>
            <a:r>
              <a:rPr lang="en-US" sz="1200" u="sng">
                <a:solidFill>
                  <a:srgbClr val="BFBFBF"/>
                </a:solidFill>
              </a:rPr>
              <a:t>ä</a:t>
            </a:r>
            <a:r>
              <a:rPr lang="en-US" sz="1200" u="sng">
                <a:solidFill>
                  <a:srgbClr val="BFBFBF"/>
                </a:solidFill>
                <a:latin typeface="Arial"/>
                <a:ea typeface="Arial"/>
                <a:cs typeface="Arial"/>
                <a:sym typeface="Arial"/>
              </a:rPr>
              <a:t>mas</a:t>
            </a:r>
            <a:endParaRPr sz="1800" u="sng">
              <a:solidFill>
                <a:srgbClr val="BFBFBF"/>
              </a:solidFill>
              <a:latin typeface="Arial"/>
              <a:ea typeface="Arial"/>
              <a:cs typeface="Arial"/>
              <a:sym typeface="Arial"/>
            </a:endParaRPr>
          </a:p>
        </p:txBody>
      </p:sp>
      <p:sp>
        <p:nvSpPr>
          <p:cNvPr id="848" name="Google Shape;848;p35"/>
          <p:cNvSpPr txBox="1"/>
          <p:nvPr/>
        </p:nvSpPr>
        <p:spPr>
          <a:xfrm>
            <a:off x="920750" y="2681288"/>
            <a:ext cx="1974900" cy="3951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Folgt </a:t>
            </a:r>
            <a:r>
              <a:rPr lang="en-US" sz="1200">
                <a:solidFill>
                  <a:srgbClr val="BFBFBF"/>
                </a:solidFill>
              </a:rPr>
              <a:t>auf</a:t>
            </a:r>
            <a:r>
              <a:rPr lang="en-US" sz="1200" b="1" i="1">
                <a:solidFill>
                  <a:srgbClr val="BFBFBF"/>
                </a:solidFill>
                <a:latin typeface="Arial"/>
                <a:ea typeface="Arial"/>
                <a:cs typeface="Arial"/>
                <a:sym typeface="Arial"/>
              </a:rPr>
              <a:t> </a:t>
            </a:r>
            <a:r>
              <a:rPr lang="en-US" sz="1200">
                <a:solidFill>
                  <a:srgbClr val="BFBFBF"/>
                </a:solidFill>
                <a:latin typeface="Arial"/>
                <a:ea typeface="Arial"/>
                <a:cs typeface="Arial"/>
                <a:sym typeface="Arial"/>
              </a:rPr>
              <a:t>eine </a:t>
            </a:r>
            <a:r>
              <a:rPr lang="en-US" sz="1200" b="1" i="1">
                <a:solidFill>
                  <a:srgbClr val="BFBFBF"/>
                </a:solidFill>
              </a:rPr>
              <a:t>Vorderkammerblutung</a:t>
            </a:r>
            <a:endParaRPr b="1" i="1"/>
          </a:p>
        </p:txBody>
      </p:sp>
      <p:cxnSp>
        <p:nvCxnSpPr>
          <p:cNvPr id="849" name="Google Shape;849;p35"/>
          <p:cNvCxnSpPr/>
          <p:nvPr/>
        </p:nvCxnSpPr>
        <p:spPr>
          <a:xfrm rot="10800000">
            <a:off x="1892300" y="2286000"/>
            <a:ext cx="0" cy="381000"/>
          </a:xfrm>
          <a:prstGeom prst="straightConnector1">
            <a:avLst/>
          </a:prstGeom>
          <a:noFill/>
          <a:ln w="9525" cap="flat" cmpd="sng">
            <a:solidFill>
              <a:srgbClr val="BFBFBF"/>
            </a:solidFill>
            <a:prstDash val="solid"/>
            <a:round/>
            <a:headEnd type="none" w="med" len="med"/>
            <a:tailEnd type="triangle" w="med" len="med"/>
          </a:ln>
        </p:spPr>
      </p:cxnSp>
      <p:sp>
        <p:nvSpPr>
          <p:cNvPr id="850" name="Google Shape;850;p35"/>
          <p:cNvSpPr txBox="1"/>
          <p:nvPr/>
        </p:nvSpPr>
        <p:spPr>
          <a:xfrm>
            <a:off x="3581400" y="2995613"/>
            <a:ext cx="2564400" cy="5799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TM verstopft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    mit…              </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rPr>
              <a:t>hämoglobin</a:t>
            </a:r>
            <a:r>
              <a:rPr lang="en-US" sz="1200">
                <a:solidFill>
                  <a:srgbClr val="BFBFBF"/>
                </a:solidFill>
                <a:latin typeface="Arial"/>
                <a:ea typeface="Arial"/>
                <a:cs typeface="Arial"/>
                <a:sym typeface="Arial"/>
              </a:rPr>
              <a:t>beladenen Makrophagen</a:t>
            </a:r>
            <a:endParaRPr/>
          </a:p>
        </p:txBody>
      </p:sp>
      <p:sp>
        <p:nvSpPr>
          <p:cNvPr id="851" name="Google Shape;851;p35"/>
          <p:cNvSpPr txBox="1"/>
          <p:nvPr/>
        </p:nvSpPr>
        <p:spPr>
          <a:xfrm>
            <a:off x="6425127" y="2995613"/>
            <a:ext cx="2109273" cy="830997"/>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TM verstopft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    mit…</a:t>
            </a:r>
            <a:endParaRPr/>
          </a:p>
          <a:p>
            <a:pPr marL="0" marR="0" lvl="0" indent="0" algn="ctr" rtl="0">
              <a:spcBef>
                <a:spcPts val="0"/>
              </a:spcBef>
              <a:spcAft>
                <a:spcPts val="0"/>
              </a:spcAft>
              <a:buClr>
                <a:srgbClr val="0000FF"/>
              </a:buClr>
              <a:buSzPts val="1200"/>
              <a:buFont typeface="Noto Sans Symbols"/>
              <a:buNone/>
            </a:pPr>
            <a:r>
              <a:rPr lang="en-US" sz="1200" b="1">
                <a:solidFill>
                  <a:srgbClr val="0000FF"/>
                </a:solidFill>
                <a:latin typeface="Arial"/>
                <a:ea typeface="Arial"/>
                <a:cs typeface="Arial"/>
                <a:sym typeface="Arial"/>
              </a:rPr>
              <a:t>degenerierten Erythrozyten</a:t>
            </a:r>
            <a:endParaRPr/>
          </a:p>
        </p:txBody>
      </p:sp>
      <p:cxnSp>
        <p:nvCxnSpPr>
          <p:cNvPr id="852" name="Google Shape;852;p35"/>
          <p:cNvCxnSpPr/>
          <p:nvPr/>
        </p:nvCxnSpPr>
        <p:spPr>
          <a:xfrm rot="10800000">
            <a:off x="4876800" y="2438400"/>
            <a:ext cx="0" cy="533400"/>
          </a:xfrm>
          <a:prstGeom prst="straightConnector1">
            <a:avLst/>
          </a:prstGeom>
          <a:noFill/>
          <a:ln w="9525" cap="flat" cmpd="sng">
            <a:solidFill>
              <a:srgbClr val="BFBFBF"/>
            </a:solidFill>
            <a:prstDash val="solid"/>
            <a:round/>
            <a:headEnd type="triangle" w="med" len="med"/>
            <a:tailEnd type="none" w="sm" len="sm"/>
          </a:ln>
        </p:spPr>
      </p:cxnSp>
      <p:cxnSp>
        <p:nvCxnSpPr>
          <p:cNvPr id="853" name="Google Shape;853;p35"/>
          <p:cNvCxnSpPr/>
          <p:nvPr/>
        </p:nvCxnSpPr>
        <p:spPr>
          <a:xfrm rot="10800000">
            <a:off x="7467600" y="2438400"/>
            <a:ext cx="0" cy="533400"/>
          </a:xfrm>
          <a:prstGeom prst="straightConnector1">
            <a:avLst/>
          </a:prstGeom>
          <a:noFill/>
          <a:ln w="9525" cap="flat" cmpd="sng">
            <a:solidFill>
              <a:srgbClr val="BFBFBF"/>
            </a:solidFill>
            <a:prstDash val="solid"/>
            <a:round/>
            <a:headEnd type="triangle" w="med" len="med"/>
            <a:tailEnd type="none" w="sm" len="sm"/>
          </a:ln>
        </p:spPr>
      </p:cxnSp>
      <p:sp>
        <p:nvSpPr>
          <p:cNvPr id="854" name="Google Shape;854;p35"/>
          <p:cNvSpPr/>
          <p:nvPr/>
        </p:nvSpPr>
        <p:spPr>
          <a:xfrm>
            <a:off x="6425126" y="3201243"/>
            <a:ext cx="2109273" cy="570974"/>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55" name="Google Shape;855;p35"/>
          <p:cNvSpPr txBox="1"/>
          <p:nvPr/>
        </p:nvSpPr>
        <p:spPr>
          <a:xfrm>
            <a:off x="920750" y="4044443"/>
            <a:ext cx="7887000" cy="949200"/>
          </a:xfrm>
          <a:prstGeom prst="rect">
            <a:avLst/>
          </a:prstGeom>
          <a:noFill/>
          <a:ln>
            <a:noFill/>
          </a:ln>
        </p:spPr>
        <p:txBody>
          <a:bodyPr spcFirstLastPara="1" wrap="square" lIns="25400" tIns="12700" rIns="25400" bIns="12700" anchor="t" anchorCtr="0">
            <a:spAutoFit/>
          </a:bodyPr>
          <a:lstStyle/>
          <a:p>
            <a:pPr marL="0" marR="0" lvl="0" indent="0" algn="r" rtl="0">
              <a:spcBef>
                <a:spcPts val="0"/>
              </a:spcBef>
              <a:spcAft>
                <a:spcPts val="0"/>
              </a:spcAft>
              <a:buNone/>
            </a:pPr>
            <a:r>
              <a:rPr lang="en-US" sz="1200" i="1">
                <a:solidFill>
                  <a:schemeClr val="dk1"/>
                </a:solidFill>
              </a:rPr>
              <a:t>Warum sind degenerierte Erythrozyten für das TM besonders problematisch?</a:t>
            </a:r>
            <a:endParaRPr/>
          </a:p>
          <a:p>
            <a:pPr marL="0" marR="0" lvl="0" indent="0" algn="r" rtl="0">
              <a:spcBef>
                <a:spcPts val="0"/>
              </a:spcBef>
              <a:spcAft>
                <a:spcPts val="0"/>
              </a:spcAft>
              <a:buNone/>
            </a:pPr>
            <a:r>
              <a:rPr lang="en-US" sz="1200">
                <a:solidFill>
                  <a:schemeClr val="dk1"/>
                </a:solidFill>
              </a:rPr>
              <a:t>Normale Erythrozyten besitzen eine hohe Verformbarkeit und können das TM relativ leicht passieren. Degenerierte Erythrozyten hingegen nehmen eine sphärische Form an und verlieren ihre Flexibilität. Dadurch passieren sie das TM schlecht, lagern sich im Kammerwinkel ab, führen zu einer Obstruktion und behindern den Kammerwasserabfluss.</a:t>
            </a:r>
            <a:endParaRPr/>
          </a:p>
        </p:txBody>
      </p:sp>
      <p:sp>
        <p:nvSpPr>
          <p:cNvPr id="856" name="Google Shape;856;p35"/>
          <p:cNvSpPr/>
          <p:nvPr/>
        </p:nvSpPr>
        <p:spPr>
          <a:xfrm>
            <a:off x="3505200" y="1219200"/>
            <a:ext cx="76200" cy="2178050"/>
          </a:xfrm>
          <a:prstGeom prst="rect">
            <a:avLst/>
          </a:prstGeom>
          <a:solidFill>
            <a:srgbClr val="BFBFBF"/>
          </a:solidFill>
          <a:ln w="25400" cap="flat" cmpd="sng">
            <a:solidFill>
              <a:srgbClr val="A5A5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860"/>
        <p:cNvGrpSpPr/>
        <p:nvPr/>
      </p:nvGrpSpPr>
      <p:grpSpPr>
        <a:xfrm>
          <a:off x="0" y="0"/>
          <a:ext cx="0" cy="0"/>
          <a:chOff x="0" y="0"/>
          <a:chExt cx="0" cy="0"/>
        </a:xfrm>
      </p:grpSpPr>
      <p:sp>
        <p:nvSpPr>
          <p:cNvPr id="861" name="Google Shape;861;p36"/>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862" name="Google Shape;862;p36"/>
          <p:cNvSpPr txBox="1"/>
          <p:nvPr/>
        </p:nvSpPr>
        <p:spPr>
          <a:xfrm>
            <a:off x="6239438" y="1981200"/>
            <a:ext cx="2454519"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rgbClr val="BFBFBF"/>
                </a:solidFill>
                <a:latin typeface="Arial"/>
                <a:ea typeface="Arial"/>
                <a:cs typeface="Arial"/>
                <a:sym typeface="Arial"/>
              </a:rPr>
              <a:t>Geisterzellglaukom</a:t>
            </a:r>
            <a:endParaRPr/>
          </a:p>
        </p:txBody>
      </p:sp>
      <p:sp>
        <p:nvSpPr>
          <p:cNvPr id="863" name="Google Shape;863;p36"/>
          <p:cNvSpPr txBox="1"/>
          <p:nvPr/>
        </p:nvSpPr>
        <p:spPr>
          <a:xfrm>
            <a:off x="2361390" y="395288"/>
            <a:ext cx="4389471" cy="400110"/>
          </a:xfrm>
          <a:prstGeom prst="rect">
            <a:avLst/>
          </a:prstGeom>
          <a:solidFill>
            <a:srgbClr val="CCFFFF"/>
          </a:solid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FF0000"/>
              </a:buClr>
              <a:buSzPts val="1200"/>
              <a:buFont typeface="Noto Sans Symbols"/>
              <a:buNone/>
            </a:pPr>
            <a:r>
              <a:rPr lang="en-US" sz="1200" b="1">
                <a:solidFill>
                  <a:srgbClr val="FF0000"/>
                </a:solidFill>
                <a:latin typeface="Arial"/>
                <a:ea typeface="Arial"/>
                <a:cs typeface="Arial"/>
                <a:sym typeface="Arial"/>
              </a:rPr>
              <a:t>Glaukom nach intraokularer Blutung</a:t>
            </a:r>
            <a:endParaRPr/>
          </a:p>
        </p:txBody>
      </p:sp>
      <p:sp>
        <p:nvSpPr>
          <p:cNvPr id="864" name="Google Shape;864;p36"/>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36</a:t>
            </a:fld>
            <a:endParaRPr sz="1000">
              <a:solidFill>
                <a:schemeClr val="dk1"/>
              </a:solidFill>
              <a:latin typeface="Arial"/>
              <a:ea typeface="Arial"/>
              <a:cs typeface="Arial"/>
              <a:sym typeface="Arial"/>
            </a:endParaRPr>
          </a:p>
        </p:txBody>
      </p:sp>
      <p:sp>
        <p:nvSpPr>
          <p:cNvPr id="865" name="Google Shape;865;p36"/>
          <p:cNvSpPr txBox="1"/>
          <p:nvPr/>
        </p:nvSpPr>
        <p:spPr>
          <a:xfrm>
            <a:off x="3674286" y="1981200"/>
            <a:ext cx="2428871"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rgbClr val="BFBFBF"/>
                </a:solidFill>
                <a:latin typeface="Arial"/>
                <a:ea typeface="Arial"/>
                <a:cs typeface="Arial"/>
                <a:sym typeface="Arial"/>
              </a:rPr>
              <a:t>Hämolytisches Glaukom</a:t>
            </a:r>
            <a:endParaRPr/>
          </a:p>
        </p:txBody>
      </p:sp>
      <p:sp>
        <p:nvSpPr>
          <p:cNvPr id="866" name="Google Shape;866;p36"/>
          <p:cNvSpPr txBox="1"/>
          <p:nvPr/>
        </p:nvSpPr>
        <p:spPr>
          <a:xfrm>
            <a:off x="304800" y="1981200"/>
            <a:ext cx="3147000" cy="2103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2"/>
              </a:buClr>
              <a:buSzPts val="840"/>
              <a:buFont typeface="Noto Sans Symbols"/>
              <a:buNone/>
            </a:pPr>
            <a:r>
              <a:rPr lang="en-US" sz="1200" u="sng">
                <a:solidFill>
                  <a:srgbClr val="BFBFBF"/>
                </a:solidFill>
                <a:latin typeface="Arial"/>
                <a:ea typeface="Arial"/>
                <a:cs typeface="Arial"/>
                <a:sym typeface="Arial"/>
              </a:rPr>
              <a:t>Glaukom als Folge eines Hyph</a:t>
            </a:r>
            <a:r>
              <a:rPr lang="en-US" sz="1200" u="sng">
                <a:solidFill>
                  <a:srgbClr val="BFBFBF"/>
                </a:solidFill>
              </a:rPr>
              <a:t>ä</a:t>
            </a:r>
            <a:r>
              <a:rPr lang="en-US" sz="1200" u="sng">
                <a:solidFill>
                  <a:srgbClr val="BFBFBF"/>
                </a:solidFill>
                <a:latin typeface="Arial"/>
                <a:ea typeface="Arial"/>
                <a:cs typeface="Arial"/>
                <a:sym typeface="Arial"/>
              </a:rPr>
              <a:t>mas</a:t>
            </a:r>
            <a:endParaRPr sz="1800" u="sng">
              <a:solidFill>
                <a:srgbClr val="BFBFBF"/>
              </a:solidFill>
              <a:latin typeface="Arial"/>
              <a:ea typeface="Arial"/>
              <a:cs typeface="Arial"/>
              <a:sym typeface="Arial"/>
            </a:endParaRPr>
          </a:p>
        </p:txBody>
      </p:sp>
      <p:sp>
        <p:nvSpPr>
          <p:cNvPr id="867" name="Google Shape;867;p36"/>
          <p:cNvSpPr txBox="1"/>
          <p:nvPr/>
        </p:nvSpPr>
        <p:spPr>
          <a:xfrm>
            <a:off x="920750" y="2681288"/>
            <a:ext cx="1974900" cy="3951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Folgt </a:t>
            </a:r>
            <a:r>
              <a:rPr lang="en-US" sz="1200">
                <a:solidFill>
                  <a:srgbClr val="BFBFBF"/>
                </a:solidFill>
              </a:rPr>
              <a:t>auf</a:t>
            </a:r>
            <a:r>
              <a:rPr lang="en-US" sz="1200" b="1" i="1">
                <a:solidFill>
                  <a:srgbClr val="BFBFBF"/>
                </a:solidFill>
                <a:latin typeface="Arial"/>
                <a:ea typeface="Arial"/>
                <a:cs typeface="Arial"/>
                <a:sym typeface="Arial"/>
              </a:rPr>
              <a:t> </a:t>
            </a:r>
            <a:r>
              <a:rPr lang="en-US" sz="1200">
                <a:solidFill>
                  <a:srgbClr val="BFBFBF"/>
                </a:solidFill>
                <a:latin typeface="Arial"/>
                <a:ea typeface="Arial"/>
                <a:cs typeface="Arial"/>
                <a:sym typeface="Arial"/>
              </a:rPr>
              <a:t>eine </a:t>
            </a:r>
            <a:r>
              <a:rPr lang="en-US" sz="1200" b="1" i="1">
                <a:solidFill>
                  <a:srgbClr val="BFBFBF"/>
                </a:solidFill>
              </a:rPr>
              <a:t>Vorderkammerblutung</a:t>
            </a:r>
            <a:endParaRPr b="1" i="1"/>
          </a:p>
        </p:txBody>
      </p:sp>
      <p:cxnSp>
        <p:nvCxnSpPr>
          <p:cNvPr id="868" name="Google Shape;868;p36"/>
          <p:cNvCxnSpPr/>
          <p:nvPr/>
        </p:nvCxnSpPr>
        <p:spPr>
          <a:xfrm rot="10800000">
            <a:off x="1892300" y="2286000"/>
            <a:ext cx="0" cy="381000"/>
          </a:xfrm>
          <a:prstGeom prst="straightConnector1">
            <a:avLst/>
          </a:prstGeom>
          <a:noFill/>
          <a:ln w="9525" cap="flat" cmpd="sng">
            <a:solidFill>
              <a:srgbClr val="BFBFBF"/>
            </a:solidFill>
            <a:prstDash val="solid"/>
            <a:round/>
            <a:headEnd type="none" w="med" len="med"/>
            <a:tailEnd type="triangle" w="med" len="med"/>
          </a:ln>
        </p:spPr>
      </p:cxnSp>
      <p:sp>
        <p:nvSpPr>
          <p:cNvPr id="869" name="Google Shape;869;p36"/>
          <p:cNvSpPr txBox="1"/>
          <p:nvPr/>
        </p:nvSpPr>
        <p:spPr>
          <a:xfrm>
            <a:off x="3581400" y="2995613"/>
            <a:ext cx="2564400" cy="5799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TM verstopft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    mit…              </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rPr>
              <a:t>h</a:t>
            </a:r>
            <a:r>
              <a:rPr lang="en-US" sz="1200">
                <a:solidFill>
                  <a:srgbClr val="BFBFBF"/>
                </a:solidFill>
                <a:latin typeface="Arial"/>
                <a:ea typeface="Arial"/>
                <a:cs typeface="Arial"/>
                <a:sym typeface="Arial"/>
              </a:rPr>
              <a:t>ämoglobinbeladenen Makrophagen</a:t>
            </a:r>
            <a:endParaRPr/>
          </a:p>
        </p:txBody>
      </p:sp>
      <p:sp>
        <p:nvSpPr>
          <p:cNvPr id="870" name="Google Shape;870;p36"/>
          <p:cNvSpPr txBox="1"/>
          <p:nvPr/>
        </p:nvSpPr>
        <p:spPr>
          <a:xfrm>
            <a:off x="6425127" y="2995613"/>
            <a:ext cx="2109273" cy="830997"/>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TM verstopft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    mit…</a:t>
            </a:r>
            <a:endParaRPr/>
          </a:p>
          <a:p>
            <a:pPr marL="0" marR="0" lvl="0" indent="0" algn="ctr" rtl="0">
              <a:spcBef>
                <a:spcPts val="0"/>
              </a:spcBef>
              <a:spcAft>
                <a:spcPts val="0"/>
              </a:spcAft>
              <a:buClr>
                <a:srgbClr val="0000FF"/>
              </a:buClr>
              <a:buSzPts val="1200"/>
              <a:buFont typeface="Noto Sans Symbols"/>
              <a:buNone/>
            </a:pPr>
            <a:r>
              <a:rPr lang="en-US" sz="1200" b="1">
                <a:solidFill>
                  <a:srgbClr val="0000FF"/>
                </a:solidFill>
                <a:latin typeface="Arial"/>
                <a:ea typeface="Arial"/>
                <a:cs typeface="Arial"/>
                <a:sym typeface="Arial"/>
              </a:rPr>
              <a:t>degenerierten Erythrozyten</a:t>
            </a:r>
            <a:endParaRPr/>
          </a:p>
        </p:txBody>
      </p:sp>
      <p:cxnSp>
        <p:nvCxnSpPr>
          <p:cNvPr id="871" name="Google Shape;871;p36"/>
          <p:cNvCxnSpPr/>
          <p:nvPr/>
        </p:nvCxnSpPr>
        <p:spPr>
          <a:xfrm rot="10800000">
            <a:off x="4876800" y="2438400"/>
            <a:ext cx="0" cy="533400"/>
          </a:xfrm>
          <a:prstGeom prst="straightConnector1">
            <a:avLst/>
          </a:prstGeom>
          <a:noFill/>
          <a:ln w="9525" cap="flat" cmpd="sng">
            <a:solidFill>
              <a:srgbClr val="BFBFBF"/>
            </a:solidFill>
            <a:prstDash val="solid"/>
            <a:round/>
            <a:headEnd type="triangle" w="med" len="med"/>
            <a:tailEnd type="none" w="sm" len="sm"/>
          </a:ln>
        </p:spPr>
      </p:cxnSp>
      <p:cxnSp>
        <p:nvCxnSpPr>
          <p:cNvPr id="872" name="Google Shape;872;p36"/>
          <p:cNvCxnSpPr/>
          <p:nvPr/>
        </p:nvCxnSpPr>
        <p:spPr>
          <a:xfrm rot="10800000">
            <a:off x="7467600" y="2438400"/>
            <a:ext cx="0" cy="533400"/>
          </a:xfrm>
          <a:prstGeom prst="straightConnector1">
            <a:avLst/>
          </a:prstGeom>
          <a:noFill/>
          <a:ln w="9525" cap="flat" cmpd="sng">
            <a:solidFill>
              <a:srgbClr val="BFBFBF"/>
            </a:solidFill>
            <a:prstDash val="solid"/>
            <a:round/>
            <a:headEnd type="triangle" w="med" len="med"/>
            <a:tailEnd type="none" w="sm" len="sm"/>
          </a:ln>
        </p:spPr>
      </p:cxnSp>
      <p:sp>
        <p:nvSpPr>
          <p:cNvPr id="873" name="Google Shape;873;p36"/>
          <p:cNvSpPr/>
          <p:nvPr/>
        </p:nvSpPr>
        <p:spPr>
          <a:xfrm>
            <a:off x="6425126" y="3190226"/>
            <a:ext cx="2109273" cy="570974"/>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74" name="Google Shape;874;p36"/>
          <p:cNvSpPr txBox="1"/>
          <p:nvPr/>
        </p:nvSpPr>
        <p:spPr>
          <a:xfrm>
            <a:off x="920750" y="4044443"/>
            <a:ext cx="7887000" cy="1134000"/>
          </a:xfrm>
          <a:prstGeom prst="rect">
            <a:avLst/>
          </a:prstGeom>
          <a:noFill/>
          <a:ln>
            <a:noFill/>
          </a:ln>
        </p:spPr>
        <p:txBody>
          <a:bodyPr spcFirstLastPara="1" wrap="square" lIns="25400" tIns="12700" rIns="25400" bIns="12700" anchor="t" anchorCtr="0">
            <a:spAutoFit/>
          </a:bodyPr>
          <a:lstStyle/>
          <a:p>
            <a:pPr marL="0" lvl="0" indent="0" algn="r" rtl="0">
              <a:spcBef>
                <a:spcPts val="0"/>
              </a:spcBef>
              <a:spcAft>
                <a:spcPts val="0"/>
              </a:spcAft>
              <a:buClr>
                <a:schemeClr val="dk1"/>
              </a:buClr>
              <a:buFont typeface="Arial"/>
              <a:buNone/>
            </a:pPr>
            <a:r>
              <a:rPr lang="en-US" sz="1200" i="1">
                <a:solidFill>
                  <a:srgbClr val="BFBFBF"/>
                </a:solidFill>
              </a:rPr>
              <a:t>Warum sind degenerierte Erythrozyten für das TM besonders problematisch?</a:t>
            </a:r>
            <a:endParaRPr>
              <a:solidFill>
                <a:srgbClr val="BFBFBF"/>
              </a:solidFill>
            </a:endParaRPr>
          </a:p>
          <a:p>
            <a:pPr marL="0" lvl="0" indent="0" algn="r" rtl="0">
              <a:spcBef>
                <a:spcPts val="0"/>
              </a:spcBef>
              <a:spcAft>
                <a:spcPts val="0"/>
              </a:spcAft>
              <a:buClr>
                <a:schemeClr val="dk1"/>
              </a:buClr>
              <a:buFont typeface="Arial"/>
              <a:buNone/>
            </a:pPr>
            <a:r>
              <a:rPr lang="en-US" sz="1200">
                <a:solidFill>
                  <a:srgbClr val="BFBFBF"/>
                </a:solidFill>
              </a:rPr>
              <a:t>Normale Erythrozyten besitzen eine hohe Verformbarkeit und können das TM relativ leicht passieren. Degenerierte Erythrozyten hingegen nehmen eine sphärische Form an und verlieren ihre Flexibilität. Dadurch </a:t>
            </a:r>
            <a:r>
              <a:rPr lang="en-US" sz="1200" b="1" u="sng">
                <a:solidFill>
                  <a:schemeClr val="dk1"/>
                </a:solidFill>
              </a:rPr>
              <a:t>passieren sie das TM schlecht</a:t>
            </a:r>
            <a:r>
              <a:rPr lang="en-US" sz="1200" b="1" u="sng">
                <a:solidFill>
                  <a:srgbClr val="BFBFBF"/>
                </a:solidFill>
              </a:rPr>
              <a:t>,</a:t>
            </a:r>
            <a:r>
              <a:rPr lang="en-US" sz="1200" b="1">
                <a:solidFill>
                  <a:srgbClr val="BFBFBF"/>
                </a:solidFill>
              </a:rPr>
              <a:t> </a:t>
            </a:r>
            <a:r>
              <a:rPr lang="en-US" sz="1200">
                <a:solidFill>
                  <a:srgbClr val="BFBFBF"/>
                </a:solidFill>
              </a:rPr>
              <a:t>lagern sich im Kammerwinkel ab, führen zu einer Obstruktion und behindern den Kammerwasserabfluss.</a:t>
            </a:r>
            <a:endParaRPr>
              <a:solidFill>
                <a:srgbClr val="BFBFBF"/>
              </a:solidFill>
            </a:endParaRPr>
          </a:p>
          <a:p>
            <a:pPr marL="0" marR="0" lvl="0" indent="0" algn="r" rtl="0">
              <a:spcBef>
                <a:spcPts val="0"/>
              </a:spcBef>
              <a:spcAft>
                <a:spcPts val="0"/>
              </a:spcAft>
              <a:buNone/>
            </a:pPr>
            <a:endParaRPr sz="1200" i="1">
              <a:solidFill>
                <a:srgbClr val="BFBFBF"/>
              </a:solidFill>
            </a:endParaRPr>
          </a:p>
        </p:txBody>
      </p:sp>
      <p:sp>
        <p:nvSpPr>
          <p:cNvPr id="875" name="Google Shape;875;p36"/>
          <p:cNvSpPr txBox="1"/>
          <p:nvPr/>
        </p:nvSpPr>
        <p:spPr>
          <a:xfrm>
            <a:off x="3124200" y="5002649"/>
            <a:ext cx="5791200" cy="1134000"/>
          </a:xfrm>
          <a:prstGeom prst="rect">
            <a:avLst/>
          </a:prstGeom>
          <a:solidFill>
            <a:srgbClr val="C8C86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a:solidFill>
                  <a:srgbClr val="0000FF"/>
                </a:solidFill>
              </a:rPr>
              <a:t>„</a:t>
            </a:r>
            <a:r>
              <a:rPr lang="en-US" sz="1200" i="1" dirty="0" err="1">
                <a:solidFill>
                  <a:srgbClr val="0000FF"/>
                </a:solidFill>
              </a:rPr>
              <a:t>Erythrozyten</a:t>
            </a:r>
            <a:r>
              <a:rPr lang="en-US" sz="1200" i="1" dirty="0">
                <a:solidFill>
                  <a:srgbClr val="0000FF"/>
                </a:solidFill>
              </a:rPr>
              <a:t>, die </a:t>
            </a:r>
            <a:r>
              <a:rPr lang="en-US" sz="1200" i="1" dirty="0" err="1">
                <a:solidFill>
                  <a:srgbClr val="0000FF"/>
                </a:solidFill>
              </a:rPr>
              <a:t>nur</a:t>
            </a:r>
            <a:r>
              <a:rPr lang="en-US" sz="1200" i="1" dirty="0">
                <a:solidFill>
                  <a:srgbClr val="0000FF"/>
                </a:solidFill>
              </a:rPr>
              <a:t> </a:t>
            </a:r>
            <a:r>
              <a:rPr lang="en-US" sz="1200" i="1" dirty="0" err="1">
                <a:solidFill>
                  <a:srgbClr val="0000FF"/>
                </a:solidFill>
              </a:rPr>
              <a:t>schwer</a:t>
            </a:r>
            <a:r>
              <a:rPr lang="en-US" sz="1200" i="1" dirty="0">
                <a:solidFill>
                  <a:srgbClr val="0000FF"/>
                </a:solidFill>
              </a:rPr>
              <a:t> </a:t>
            </a:r>
            <a:r>
              <a:rPr lang="en-US" sz="1200" i="1" dirty="0" err="1">
                <a:solidFill>
                  <a:srgbClr val="0000FF"/>
                </a:solidFill>
              </a:rPr>
              <a:t>durch</a:t>
            </a:r>
            <a:r>
              <a:rPr lang="en-US" sz="1200" i="1" dirty="0">
                <a:solidFill>
                  <a:srgbClr val="0000FF"/>
                </a:solidFill>
              </a:rPr>
              <a:t> das </a:t>
            </a:r>
            <a:r>
              <a:rPr lang="en-US" sz="1200" i="1" dirty="0" err="1">
                <a:solidFill>
                  <a:srgbClr val="0000FF"/>
                </a:solidFill>
              </a:rPr>
              <a:t>Trabekelmaschenwerk</a:t>
            </a:r>
            <a:r>
              <a:rPr lang="en-US" sz="1200" i="1" dirty="0">
                <a:solidFill>
                  <a:srgbClr val="0000FF"/>
                </a:solidFill>
              </a:rPr>
              <a:t> </a:t>
            </a:r>
            <a:r>
              <a:rPr lang="en-US" sz="1200" i="1" dirty="0" err="1">
                <a:solidFill>
                  <a:srgbClr val="0000FF"/>
                </a:solidFill>
              </a:rPr>
              <a:t>gelangen</a:t>
            </a:r>
            <a:r>
              <a:rPr lang="en-US" sz="1200" i="1" dirty="0">
                <a:solidFill>
                  <a:srgbClr val="0000FF"/>
                </a:solidFill>
              </a:rPr>
              <a:t>“ – </a:t>
            </a:r>
            <a:r>
              <a:rPr lang="en-US" sz="1200" i="1" dirty="0" err="1">
                <a:solidFill>
                  <a:srgbClr val="0000FF"/>
                </a:solidFill>
              </a:rPr>
              <a:t>welcher</a:t>
            </a:r>
            <a:r>
              <a:rPr lang="en-US" sz="1200" i="1" dirty="0">
                <a:solidFill>
                  <a:srgbClr val="0000FF"/>
                </a:solidFill>
              </a:rPr>
              <a:t> </a:t>
            </a:r>
            <a:r>
              <a:rPr lang="en-US" sz="1200" i="1" dirty="0" err="1">
                <a:solidFill>
                  <a:srgbClr val="0000FF"/>
                </a:solidFill>
              </a:rPr>
              <a:t>andere</a:t>
            </a:r>
            <a:r>
              <a:rPr lang="en-US" sz="1200" i="1" dirty="0">
                <a:solidFill>
                  <a:srgbClr val="0000FF"/>
                </a:solidFill>
              </a:rPr>
              <a:t> </a:t>
            </a:r>
            <a:r>
              <a:rPr lang="en-US" sz="1200" i="1" dirty="0" err="1">
                <a:solidFill>
                  <a:srgbClr val="0000FF"/>
                </a:solidFill>
              </a:rPr>
              <a:t>klinische</a:t>
            </a:r>
            <a:r>
              <a:rPr lang="en-US" sz="1200" i="1" dirty="0">
                <a:solidFill>
                  <a:srgbClr val="0000FF"/>
                </a:solidFill>
              </a:rPr>
              <a:t> </a:t>
            </a:r>
            <a:r>
              <a:rPr lang="en-US" sz="1200" i="1" dirty="0" err="1">
                <a:solidFill>
                  <a:srgbClr val="0000FF"/>
                </a:solidFill>
              </a:rPr>
              <a:t>Zusammenhang</a:t>
            </a:r>
            <a:r>
              <a:rPr lang="en-US" sz="1200" i="1" dirty="0">
                <a:solidFill>
                  <a:srgbClr val="0000FF"/>
                </a:solidFill>
              </a:rPr>
              <a:t> </a:t>
            </a:r>
            <a:r>
              <a:rPr lang="en-US" sz="1200" i="1" dirty="0" err="1">
                <a:solidFill>
                  <a:srgbClr val="0000FF"/>
                </a:solidFill>
              </a:rPr>
              <a:t>fällt</a:t>
            </a:r>
            <a:r>
              <a:rPr lang="en-US" sz="1200" i="1" dirty="0">
                <a:solidFill>
                  <a:srgbClr val="0000FF"/>
                </a:solidFill>
              </a:rPr>
              <a:t> </a:t>
            </a:r>
            <a:r>
              <a:rPr lang="en-US" sz="1200" i="1" dirty="0" err="1">
                <a:solidFill>
                  <a:srgbClr val="0000FF"/>
                </a:solidFill>
              </a:rPr>
              <a:t>einem</a:t>
            </a:r>
            <a:r>
              <a:rPr lang="en-US" sz="1200" i="1" dirty="0">
                <a:solidFill>
                  <a:srgbClr val="0000FF"/>
                </a:solidFill>
              </a:rPr>
              <a:t> </a:t>
            </a:r>
            <a:r>
              <a:rPr lang="en-US" sz="1200" i="1" dirty="0" err="1">
                <a:solidFill>
                  <a:srgbClr val="0000FF"/>
                </a:solidFill>
              </a:rPr>
              <a:t>dabei</a:t>
            </a:r>
            <a:r>
              <a:rPr lang="en-US" sz="1200" i="1" dirty="0">
                <a:solidFill>
                  <a:srgbClr val="0000FF"/>
                </a:solidFill>
              </a:rPr>
              <a:t> </a:t>
            </a:r>
            <a:r>
              <a:rPr lang="en-US" sz="1200" i="1" dirty="0" err="1">
                <a:solidFill>
                  <a:srgbClr val="0000FF"/>
                </a:solidFill>
              </a:rPr>
              <a:t>ein</a:t>
            </a:r>
            <a:r>
              <a:rPr lang="en-US" sz="1200" i="1" dirty="0">
                <a:solidFill>
                  <a:srgbClr val="0000FF"/>
                </a:solidFill>
              </a:rPr>
              <a:t>?</a:t>
            </a:r>
            <a:endParaRPr sz="1400" i="1" dirty="0">
              <a:solidFill>
                <a:srgbClr val="C8C860"/>
              </a:solidFill>
              <a:latin typeface="Arial"/>
              <a:ea typeface="Arial"/>
              <a:cs typeface="Arial"/>
              <a:sym typeface="Arial"/>
            </a:endParaRPr>
          </a:p>
          <a:p>
            <a:pPr marL="0" marR="0" lvl="0" indent="0" algn="l" rtl="0">
              <a:spcBef>
                <a:spcPts val="0"/>
              </a:spcBef>
              <a:spcAft>
                <a:spcPts val="0"/>
              </a:spcAft>
              <a:buNone/>
            </a:pPr>
            <a:r>
              <a:rPr lang="en-US" sz="1200" b="1" dirty="0" err="1">
                <a:solidFill>
                  <a:srgbClr val="C8C860"/>
                </a:solidFill>
                <a:latin typeface="Arial"/>
                <a:ea typeface="Arial"/>
                <a:cs typeface="Arial"/>
                <a:sym typeface="Arial"/>
              </a:rPr>
              <a:t>Hyphäma</a:t>
            </a:r>
            <a:r>
              <a:rPr lang="en-US" sz="1200" b="1" dirty="0">
                <a:solidFill>
                  <a:srgbClr val="C8C860"/>
                </a:solidFill>
                <a:latin typeface="Arial"/>
                <a:ea typeface="Arial"/>
                <a:cs typeface="Arial"/>
                <a:sym typeface="Arial"/>
              </a:rPr>
              <a:t> </a:t>
            </a:r>
            <a:r>
              <a:rPr lang="en-US" sz="1200" b="1" dirty="0" err="1">
                <a:solidFill>
                  <a:srgbClr val="C8C860"/>
                </a:solidFill>
                <a:latin typeface="Arial"/>
                <a:ea typeface="Arial"/>
                <a:cs typeface="Arial"/>
                <a:sym typeface="Arial"/>
              </a:rPr>
              <a:t>bei</a:t>
            </a:r>
            <a:r>
              <a:rPr lang="en-US" sz="1200" b="1" dirty="0">
                <a:solidFill>
                  <a:srgbClr val="C8C860"/>
                </a:solidFill>
                <a:latin typeface="Arial"/>
                <a:ea typeface="Arial"/>
                <a:cs typeface="Arial"/>
                <a:sym typeface="Arial"/>
              </a:rPr>
              <a:t> </a:t>
            </a:r>
            <a:r>
              <a:rPr lang="en-US" sz="1200" b="1" dirty="0" err="1">
                <a:solidFill>
                  <a:srgbClr val="C8C860"/>
                </a:solidFill>
                <a:latin typeface="Arial"/>
                <a:ea typeface="Arial"/>
                <a:cs typeface="Arial"/>
                <a:sym typeface="Arial"/>
              </a:rPr>
              <a:t>einem</a:t>
            </a:r>
            <a:r>
              <a:rPr lang="en-US" sz="1200" b="1" dirty="0">
                <a:solidFill>
                  <a:srgbClr val="C8C860"/>
                </a:solidFill>
                <a:latin typeface="Arial"/>
                <a:ea typeface="Arial"/>
                <a:cs typeface="Arial"/>
                <a:sym typeface="Arial"/>
              </a:rPr>
              <a:t> </a:t>
            </a:r>
            <a:r>
              <a:rPr lang="en-US" sz="1200" b="1" dirty="0" err="1">
                <a:solidFill>
                  <a:srgbClr val="C8C860"/>
                </a:solidFill>
                <a:latin typeface="Arial"/>
                <a:ea typeface="Arial"/>
                <a:cs typeface="Arial"/>
                <a:sym typeface="Arial"/>
              </a:rPr>
              <a:t>Patienten</a:t>
            </a:r>
            <a:r>
              <a:rPr lang="en-US" sz="1200" b="1" dirty="0">
                <a:solidFill>
                  <a:srgbClr val="C8C860"/>
                </a:solidFill>
                <a:latin typeface="Arial"/>
                <a:ea typeface="Arial"/>
                <a:cs typeface="Arial"/>
                <a:sym typeface="Arial"/>
              </a:rPr>
              <a:t> </a:t>
            </a:r>
            <a:r>
              <a:rPr lang="en-US" sz="1200" b="1" dirty="0" err="1">
                <a:solidFill>
                  <a:srgbClr val="C8C860"/>
                </a:solidFill>
                <a:latin typeface="Arial"/>
                <a:ea typeface="Arial"/>
                <a:cs typeface="Arial"/>
                <a:sym typeface="Arial"/>
              </a:rPr>
              <a:t>mit</a:t>
            </a:r>
            <a:r>
              <a:rPr lang="en-US" sz="1200" b="1" dirty="0">
                <a:solidFill>
                  <a:srgbClr val="C8C860"/>
                </a:solidFill>
                <a:latin typeface="Arial"/>
                <a:ea typeface="Arial"/>
                <a:cs typeface="Arial"/>
                <a:sym typeface="Arial"/>
              </a:rPr>
              <a:t> </a:t>
            </a:r>
            <a:r>
              <a:rPr lang="en-US" sz="1200" b="1" dirty="0" err="1">
                <a:solidFill>
                  <a:srgbClr val="C8C860"/>
                </a:solidFill>
                <a:latin typeface="Arial"/>
                <a:ea typeface="Arial"/>
                <a:cs typeface="Arial"/>
                <a:sym typeface="Arial"/>
              </a:rPr>
              <a:t>Sichelzellenanämie</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Erinnern</a:t>
            </a:r>
            <a:r>
              <a:rPr lang="en-US" sz="1200" dirty="0">
                <a:solidFill>
                  <a:srgbClr val="C8C860"/>
                </a:solidFill>
                <a:latin typeface="Arial"/>
                <a:ea typeface="Arial"/>
                <a:cs typeface="Arial"/>
                <a:sym typeface="Arial"/>
              </a:rPr>
              <a:t> Sie </a:t>
            </a:r>
            <a:r>
              <a:rPr lang="en-US" sz="1200" dirty="0" err="1">
                <a:solidFill>
                  <a:srgbClr val="C8C860"/>
                </a:solidFill>
                <a:latin typeface="Arial"/>
                <a:ea typeface="Arial"/>
                <a:cs typeface="Arial"/>
                <a:sym typeface="Arial"/>
              </a:rPr>
              <a:t>sich</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daran</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dass</a:t>
            </a:r>
            <a:r>
              <a:rPr lang="en-US" sz="1200" dirty="0">
                <a:solidFill>
                  <a:srgbClr val="C8C860"/>
                </a:solidFill>
                <a:latin typeface="Arial"/>
                <a:ea typeface="Arial"/>
                <a:cs typeface="Arial"/>
                <a:sym typeface="Arial"/>
              </a:rPr>
              <a:t> die </a:t>
            </a:r>
            <a:r>
              <a:rPr lang="en-US" sz="1200" dirty="0" err="1">
                <a:solidFill>
                  <a:srgbClr val="C8C860"/>
                </a:solidFill>
                <a:latin typeface="Arial"/>
                <a:ea typeface="Arial"/>
                <a:cs typeface="Arial"/>
                <a:sym typeface="Arial"/>
              </a:rPr>
              <a:t>relativ</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saure</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Beschaffenheit</a:t>
            </a:r>
            <a:r>
              <a:rPr lang="en-US" sz="1200" dirty="0">
                <a:solidFill>
                  <a:srgbClr val="C8C860"/>
                </a:solidFill>
                <a:latin typeface="Arial"/>
                <a:ea typeface="Arial"/>
                <a:cs typeface="Arial"/>
                <a:sym typeface="Arial"/>
              </a:rPr>
              <a:t> des </a:t>
            </a:r>
            <a:r>
              <a:rPr lang="en-US" sz="1200" dirty="0" err="1">
                <a:solidFill>
                  <a:srgbClr val="C8C860"/>
                </a:solidFill>
                <a:latin typeface="Arial"/>
                <a:ea typeface="Arial"/>
                <a:cs typeface="Arial"/>
                <a:sym typeface="Arial"/>
              </a:rPr>
              <a:t>Kammerwassers</a:t>
            </a:r>
            <a:r>
              <a:rPr lang="en-US" sz="1200" dirty="0">
                <a:solidFill>
                  <a:srgbClr val="C8C860"/>
                </a:solidFill>
                <a:latin typeface="Arial"/>
                <a:ea typeface="Arial"/>
                <a:cs typeface="Arial"/>
                <a:sym typeface="Arial"/>
              </a:rPr>
              <a:t> die </a:t>
            </a:r>
            <a:r>
              <a:rPr lang="en-US" sz="1200" dirty="0" err="1">
                <a:solidFill>
                  <a:srgbClr val="C8C860"/>
                </a:solidFill>
                <a:latin typeface="Arial"/>
                <a:ea typeface="Arial"/>
                <a:cs typeface="Arial"/>
                <a:sym typeface="Arial"/>
              </a:rPr>
              <a:t>Sichelbildung</a:t>
            </a:r>
            <a:r>
              <a:rPr lang="en-US" sz="1200" dirty="0">
                <a:solidFill>
                  <a:srgbClr val="C8C860"/>
                </a:solidFill>
                <a:latin typeface="Arial"/>
                <a:ea typeface="Arial"/>
                <a:cs typeface="Arial"/>
                <a:sym typeface="Arial"/>
              </a:rPr>
              <a:t> der </a:t>
            </a:r>
            <a:r>
              <a:rPr lang="en-US" sz="1200" dirty="0" err="1">
                <a:solidFill>
                  <a:srgbClr val="C8C860"/>
                </a:solidFill>
                <a:latin typeface="Arial"/>
                <a:ea typeface="Arial"/>
                <a:cs typeface="Arial"/>
                <a:sym typeface="Arial"/>
              </a:rPr>
              <a:t>roten</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Blutkörperchen</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fördert</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Sichelförmige</a:t>
            </a:r>
            <a:r>
              <a:rPr lang="en-US" sz="1200" dirty="0">
                <a:solidFill>
                  <a:srgbClr val="C8C860"/>
                </a:solidFill>
                <a:latin typeface="Arial"/>
                <a:ea typeface="Arial"/>
                <a:cs typeface="Arial"/>
                <a:sym typeface="Arial"/>
              </a:rPr>
              <a:t> rote </a:t>
            </a:r>
            <a:r>
              <a:rPr lang="en-US" sz="1200" dirty="0" err="1">
                <a:solidFill>
                  <a:srgbClr val="C8C860"/>
                </a:solidFill>
                <a:latin typeface="Arial"/>
                <a:ea typeface="Arial"/>
                <a:cs typeface="Arial"/>
                <a:sym typeface="Arial"/>
              </a:rPr>
              <a:t>Blutkörperchen</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sind</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deutlich</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steifer</a:t>
            </a:r>
            <a:r>
              <a:rPr lang="en-US" sz="1200" dirty="0">
                <a:solidFill>
                  <a:srgbClr val="C8C860"/>
                </a:solidFill>
                <a:latin typeface="Arial"/>
                <a:ea typeface="Arial"/>
                <a:cs typeface="Arial"/>
                <a:sym typeface="Arial"/>
              </a:rPr>
              <a:t> und </a:t>
            </a:r>
            <a:r>
              <a:rPr lang="en-US" sz="1200" dirty="0" err="1">
                <a:solidFill>
                  <a:srgbClr val="C8C860"/>
                </a:solidFill>
                <a:latin typeface="Arial"/>
                <a:ea typeface="Arial"/>
                <a:cs typeface="Arial"/>
                <a:sym typeface="Arial"/>
              </a:rPr>
              <a:t>können</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daher</a:t>
            </a:r>
            <a:r>
              <a:rPr lang="en-US" sz="1200" dirty="0">
                <a:solidFill>
                  <a:srgbClr val="C8C860"/>
                </a:solidFill>
                <a:latin typeface="Arial"/>
                <a:ea typeface="Arial"/>
                <a:cs typeface="Arial"/>
                <a:sym typeface="Arial"/>
              </a:rPr>
              <a:t> nicht </a:t>
            </a:r>
            <a:r>
              <a:rPr lang="en-US" sz="1200" dirty="0" err="1">
                <a:solidFill>
                  <a:srgbClr val="C8C860"/>
                </a:solidFill>
                <a:latin typeface="Arial"/>
                <a:ea typeface="Arial"/>
                <a:cs typeface="Arial"/>
                <a:sym typeface="Arial"/>
              </a:rPr>
              <a:t>leicht</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durch</a:t>
            </a:r>
            <a:r>
              <a:rPr lang="en-US" sz="1200" dirty="0">
                <a:solidFill>
                  <a:srgbClr val="C8C860"/>
                </a:solidFill>
                <a:latin typeface="Arial"/>
                <a:ea typeface="Arial"/>
                <a:cs typeface="Arial"/>
                <a:sym typeface="Arial"/>
              </a:rPr>
              <a:t> die TM </a:t>
            </a:r>
            <a:r>
              <a:rPr lang="en-US" sz="1200" dirty="0" err="1">
                <a:solidFill>
                  <a:srgbClr val="C8C860"/>
                </a:solidFill>
                <a:latin typeface="Arial"/>
                <a:ea typeface="Arial"/>
                <a:cs typeface="Arial"/>
                <a:sym typeface="Arial"/>
              </a:rPr>
              <a:t>passieren</a:t>
            </a:r>
            <a:r>
              <a:rPr lang="en-US" sz="1200" dirty="0">
                <a:solidFill>
                  <a:srgbClr val="C8C860"/>
                </a:solidFill>
                <a:latin typeface="Arial"/>
                <a:ea typeface="Arial"/>
                <a:cs typeface="Arial"/>
                <a:sym typeface="Arial"/>
              </a:rPr>
              <a:t>.</a:t>
            </a:r>
            <a:endParaRPr dirty="0"/>
          </a:p>
        </p:txBody>
      </p:sp>
      <p:sp>
        <p:nvSpPr>
          <p:cNvPr id="876" name="Google Shape;876;p36"/>
          <p:cNvSpPr/>
          <p:nvPr/>
        </p:nvSpPr>
        <p:spPr>
          <a:xfrm>
            <a:off x="3505200" y="1219200"/>
            <a:ext cx="76200" cy="2178050"/>
          </a:xfrm>
          <a:prstGeom prst="rect">
            <a:avLst/>
          </a:prstGeom>
          <a:solidFill>
            <a:srgbClr val="BFBFBF"/>
          </a:solidFill>
          <a:ln w="25400" cap="flat" cmpd="sng">
            <a:solidFill>
              <a:srgbClr val="A5A5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880"/>
        <p:cNvGrpSpPr/>
        <p:nvPr/>
      </p:nvGrpSpPr>
      <p:grpSpPr>
        <a:xfrm>
          <a:off x="0" y="0"/>
          <a:ext cx="0" cy="0"/>
          <a:chOff x="0" y="0"/>
          <a:chExt cx="0" cy="0"/>
        </a:xfrm>
      </p:grpSpPr>
      <p:sp>
        <p:nvSpPr>
          <p:cNvPr id="881" name="Google Shape;881;p37"/>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Fragen und Antworten</a:t>
            </a:r>
            <a:endParaRPr/>
          </a:p>
        </p:txBody>
      </p:sp>
      <p:sp>
        <p:nvSpPr>
          <p:cNvPr id="882" name="Google Shape;882;p37"/>
          <p:cNvSpPr txBox="1"/>
          <p:nvPr/>
        </p:nvSpPr>
        <p:spPr>
          <a:xfrm>
            <a:off x="6239438" y="1981200"/>
            <a:ext cx="2454600" cy="2103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rgbClr val="BFBFBF"/>
                </a:solidFill>
                <a:latin typeface="Arial"/>
                <a:ea typeface="Arial"/>
                <a:cs typeface="Arial"/>
                <a:sym typeface="Arial"/>
              </a:rPr>
              <a:t>Geisterzellglaukom</a:t>
            </a:r>
            <a:endParaRPr/>
          </a:p>
        </p:txBody>
      </p:sp>
      <p:sp>
        <p:nvSpPr>
          <p:cNvPr id="883" name="Google Shape;883;p37"/>
          <p:cNvSpPr txBox="1"/>
          <p:nvPr/>
        </p:nvSpPr>
        <p:spPr>
          <a:xfrm>
            <a:off x="2361390" y="395288"/>
            <a:ext cx="4389471" cy="400110"/>
          </a:xfrm>
          <a:prstGeom prst="rect">
            <a:avLst/>
          </a:prstGeom>
          <a:solidFill>
            <a:srgbClr val="CCFFFF"/>
          </a:solid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FF0000"/>
              </a:buClr>
              <a:buSzPts val="1200"/>
              <a:buFont typeface="Noto Sans Symbols"/>
              <a:buNone/>
            </a:pPr>
            <a:r>
              <a:rPr lang="en-US" sz="1200" b="1">
                <a:solidFill>
                  <a:srgbClr val="FF0000"/>
                </a:solidFill>
                <a:latin typeface="Arial"/>
                <a:ea typeface="Arial"/>
                <a:cs typeface="Arial"/>
                <a:sym typeface="Arial"/>
              </a:rPr>
              <a:t>Glaukom nach intraokularer Blutung</a:t>
            </a:r>
            <a:endParaRPr/>
          </a:p>
        </p:txBody>
      </p:sp>
      <p:sp>
        <p:nvSpPr>
          <p:cNvPr id="884" name="Google Shape;884;p37"/>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37</a:t>
            </a:fld>
            <a:endParaRPr sz="1000">
              <a:solidFill>
                <a:schemeClr val="dk1"/>
              </a:solidFill>
              <a:latin typeface="Arial"/>
              <a:ea typeface="Arial"/>
              <a:cs typeface="Arial"/>
              <a:sym typeface="Arial"/>
            </a:endParaRPr>
          </a:p>
        </p:txBody>
      </p:sp>
      <p:sp>
        <p:nvSpPr>
          <p:cNvPr id="885" name="Google Shape;885;p37"/>
          <p:cNvSpPr txBox="1"/>
          <p:nvPr/>
        </p:nvSpPr>
        <p:spPr>
          <a:xfrm>
            <a:off x="3674286" y="1981200"/>
            <a:ext cx="2428871"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rgbClr val="BFBFBF"/>
                </a:solidFill>
                <a:latin typeface="Arial"/>
                <a:ea typeface="Arial"/>
                <a:cs typeface="Arial"/>
                <a:sym typeface="Arial"/>
              </a:rPr>
              <a:t>Hämolytisches Glaukom</a:t>
            </a:r>
            <a:endParaRPr/>
          </a:p>
        </p:txBody>
      </p:sp>
      <p:sp>
        <p:nvSpPr>
          <p:cNvPr id="886" name="Google Shape;886;p37"/>
          <p:cNvSpPr txBox="1"/>
          <p:nvPr/>
        </p:nvSpPr>
        <p:spPr>
          <a:xfrm>
            <a:off x="304800" y="1981200"/>
            <a:ext cx="3147000" cy="2103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2"/>
              </a:buClr>
              <a:buSzPts val="840"/>
              <a:buFont typeface="Noto Sans Symbols"/>
              <a:buNone/>
            </a:pPr>
            <a:r>
              <a:rPr lang="en-US" sz="1200" u="sng">
                <a:solidFill>
                  <a:srgbClr val="BFBFBF"/>
                </a:solidFill>
                <a:latin typeface="Arial"/>
                <a:ea typeface="Arial"/>
                <a:cs typeface="Arial"/>
                <a:sym typeface="Arial"/>
              </a:rPr>
              <a:t>Glaukom als Folge eines Hyph</a:t>
            </a:r>
            <a:r>
              <a:rPr lang="en-US" sz="1200" u="sng">
                <a:solidFill>
                  <a:srgbClr val="BFBFBF"/>
                </a:solidFill>
              </a:rPr>
              <a:t>ä</a:t>
            </a:r>
            <a:r>
              <a:rPr lang="en-US" sz="1200" u="sng">
                <a:solidFill>
                  <a:srgbClr val="BFBFBF"/>
                </a:solidFill>
                <a:latin typeface="Arial"/>
                <a:ea typeface="Arial"/>
                <a:cs typeface="Arial"/>
                <a:sym typeface="Arial"/>
              </a:rPr>
              <a:t>mas</a:t>
            </a:r>
            <a:endParaRPr sz="1800" u="sng">
              <a:solidFill>
                <a:srgbClr val="BFBFBF"/>
              </a:solidFill>
              <a:latin typeface="Arial"/>
              <a:ea typeface="Arial"/>
              <a:cs typeface="Arial"/>
              <a:sym typeface="Arial"/>
            </a:endParaRPr>
          </a:p>
        </p:txBody>
      </p:sp>
      <p:sp>
        <p:nvSpPr>
          <p:cNvPr id="887" name="Google Shape;887;p37"/>
          <p:cNvSpPr txBox="1"/>
          <p:nvPr/>
        </p:nvSpPr>
        <p:spPr>
          <a:xfrm>
            <a:off x="920750" y="2681288"/>
            <a:ext cx="1974900" cy="3951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Folgt </a:t>
            </a:r>
            <a:r>
              <a:rPr lang="en-US" sz="1200">
                <a:solidFill>
                  <a:srgbClr val="BFBFBF"/>
                </a:solidFill>
              </a:rPr>
              <a:t>auf</a:t>
            </a:r>
            <a:r>
              <a:rPr lang="en-US" sz="1200" b="1" i="1">
                <a:solidFill>
                  <a:srgbClr val="BFBFBF"/>
                </a:solidFill>
                <a:latin typeface="Arial"/>
                <a:ea typeface="Arial"/>
                <a:cs typeface="Arial"/>
                <a:sym typeface="Arial"/>
              </a:rPr>
              <a:t> </a:t>
            </a:r>
            <a:r>
              <a:rPr lang="en-US" sz="1200">
                <a:solidFill>
                  <a:srgbClr val="BFBFBF"/>
                </a:solidFill>
                <a:latin typeface="Arial"/>
                <a:ea typeface="Arial"/>
                <a:cs typeface="Arial"/>
                <a:sym typeface="Arial"/>
              </a:rPr>
              <a:t>eine </a:t>
            </a:r>
            <a:r>
              <a:rPr lang="en-US" sz="1200" b="1" i="1">
                <a:solidFill>
                  <a:srgbClr val="BFBFBF"/>
                </a:solidFill>
              </a:rPr>
              <a:t>Vorderkammerblutung</a:t>
            </a:r>
            <a:endParaRPr b="1" i="1"/>
          </a:p>
        </p:txBody>
      </p:sp>
      <p:cxnSp>
        <p:nvCxnSpPr>
          <p:cNvPr id="888" name="Google Shape;888;p37"/>
          <p:cNvCxnSpPr/>
          <p:nvPr/>
        </p:nvCxnSpPr>
        <p:spPr>
          <a:xfrm rot="10800000">
            <a:off x="1892300" y="2286000"/>
            <a:ext cx="0" cy="381000"/>
          </a:xfrm>
          <a:prstGeom prst="straightConnector1">
            <a:avLst/>
          </a:prstGeom>
          <a:noFill/>
          <a:ln w="9525" cap="flat" cmpd="sng">
            <a:solidFill>
              <a:srgbClr val="BFBFBF"/>
            </a:solidFill>
            <a:prstDash val="solid"/>
            <a:round/>
            <a:headEnd type="none" w="med" len="med"/>
            <a:tailEnd type="triangle" w="med" len="med"/>
          </a:ln>
        </p:spPr>
      </p:cxnSp>
      <p:sp>
        <p:nvSpPr>
          <p:cNvPr id="889" name="Google Shape;889;p37"/>
          <p:cNvSpPr txBox="1"/>
          <p:nvPr/>
        </p:nvSpPr>
        <p:spPr>
          <a:xfrm>
            <a:off x="3581400" y="2995613"/>
            <a:ext cx="2564400" cy="5799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TM verstopft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    mit…              </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rPr>
              <a:t>h</a:t>
            </a:r>
            <a:r>
              <a:rPr lang="en-US" sz="1200">
                <a:solidFill>
                  <a:srgbClr val="BFBFBF"/>
                </a:solidFill>
                <a:latin typeface="Arial"/>
                <a:ea typeface="Arial"/>
                <a:cs typeface="Arial"/>
                <a:sym typeface="Arial"/>
              </a:rPr>
              <a:t>ämoglobinbeladenen Makrophagen</a:t>
            </a:r>
            <a:endParaRPr/>
          </a:p>
        </p:txBody>
      </p:sp>
      <p:sp>
        <p:nvSpPr>
          <p:cNvPr id="890" name="Google Shape;890;p37"/>
          <p:cNvSpPr txBox="1"/>
          <p:nvPr/>
        </p:nvSpPr>
        <p:spPr>
          <a:xfrm>
            <a:off x="6425127" y="2995613"/>
            <a:ext cx="2109273" cy="830997"/>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TM verstopft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    mit…</a:t>
            </a:r>
            <a:endParaRPr/>
          </a:p>
          <a:p>
            <a:pPr marL="0" marR="0" lvl="0" indent="0" algn="ctr" rtl="0">
              <a:spcBef>
                <a:spcPts val="0"/>
              </a:spcBef>
              <a:spcAft>
                <a:spcPts val="0"/>
              </a:spcAft>
              <a:buClr>
                <a:srgbClr val="0000FF"/>
              </a:buClr>
              <a:buSzPts val="1200"/>
              <a:buFont typeface="Noto Sans Symbols"/>
              <a:buNone/>
            </a:pPr>
            <a:r>
              <a:rPr lang="en-US" sz="1200" b="1">
                <a:solidFill>
                  <a:srgbClr val="0000FF"/>
                </a:solidFill>
                <a:latin typeface="Arial"/>
                <a:ea typeface="Arial"/>
                <a:cs typeface="Arial"/>
                <a:sym typeface="Arial"/>
              </a:rPr>
              <a:t>degenerierten Erythrozyten</a:t>
            </a:r>
            <a:endParaRPr/>
          </a:p>
        </p:txBody>
      </p:sp>
      <p:cxnSp>
        <p:nvCxnSpPr>
          <p:cNvPr id="891" name="Google Shape;891;p37"/>
          <p:cNvCxnSpPr/>
          <p:nvPr/>
        </p:nvCxnSpPr>
        <p:spPr>
          <a:xfrm rot="10800000">
            <a:off x="4876800" y="2438400"/>
            <a:ext cx="0" cy="533400"/>
          </a:xfrm>
          <a:prstGeom prst="straightConnector1">
            <a:avLst/>
          </a:prstGeom>
          <a:noFill/>
          <a:ln w="9525" cap="flat" cmpd="sng">
            <a:solidFill>
              <a:srgbClr val="BFBFBF"/>
            </a:solidFill>
            <a:prstDash val="solid"/>
            <a:round/>
            <a:headEnd type="triangle" w="med" len="med"/>
            <a:tailEnd type="none" w="sm" len="sm"/>
          </a:ln>
        </p:spPr>
      </p:cxnSp>
      <p:cxnSp>
        <p:nvCxnSpPr>
          <p:cNvPr id="892" name="Google Shape;892;p37"/>
          <p:cNvCxnSpPr/>
          <p:nvPr/>
        </p:nvCxnSpPr>
        <p:spPr>
          <a:xfrm rot="10800000">
            <a:off x="7467600" y="2438400"/>
            <a:ext cx="0" cy="533400"/>
          </a:xfrm>
          <a:prstGeom prst="straightConnector1">
            <a:avLst/>
          </a:prstGeom>
          <a:noFill/>
          <a:ln w="9525" cap="flat" cmpd="sng">
            <a:solidFill>
              <a:srgbClr val="BFBFBF"/>
            </a:solidFill>
            <a:prstDash val="solid"/>
            <a:round/>
            <a:headEnd type="triangle" w="med" len="med"/>
            <a:tailEnd type="none" w="sm" len="sm"/>
          </a:ln>
        </p:spPr>
      </p:cxnSp>
      <p:sp>
        <p:nvSpPr>
          <p:cNvPr id="893" name="Google Shape;893;p37"/>
          <p:cNvSpPr/>
          <p:nvPr/>
        </p:nvSpPr>
        <p:spPr>
          <a:xfrm>
            <a:off x="6425126" y="3231423"/>
            <a:ext cx="2109273" cy="570974"/>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94" name="Google Shape;894;p37"/>
          <p:cNvSpPr txBox="1"/>
          <p:nvPr/>
        </p:nvSpPr>
        <p:spPr>
          <a:xfrm>
            <a:off x="920750" y="4044443"/>
            <a:ext cx="7887000" cy="1134000"/>
          </a:xfrm>
          <a:prstGeom prst="rect">
            <a:avLst/>
          </a:prstGeom>
          <a:noFill/>
          <a:ln>
            <a:noFill/>
          </a:ln>
        </p:spPr>
        <p:txBody>
          <a:bodyPr spcFirstLastPara="1" wrap="square" lIns="25400" tIns="12700" rIns="25400" bIns="12700" anchor="t" anchorCtr="0">
            <a:spAutoFit/>
          </a:bodyPr>
          <a:lstStyle/>
          <a:p>
            <a:pPr marL="0" lvl="0" indent="0" algn="r" rtl="0">
              <a:spcBef>
                <a:spcPts val="0"/>
              </a:spcBef>
              <a:spcAft>
                <a:spcPts val="0"/>
              </a:spcAft>
              <a:buClr>
                <a:schemeClr val="dk1"/>
              </a:buClr>
              <a:buFont typeface="Arial"/>
              <a:buNone/>
            </a:pPr>
            <a:r>
              <a:rPr lang="en-US" sz="1200" i="1">
                <a:solidFill>
                  <a:srgbClr val="BFBFBF"/>
                </a:solidFill>
              </a:rPr>
              <a:t>Warum sind degenerierte Erythrozyten für das TM besonders problematisch?</a:t>
            </a:r>
            <a:endParaRPr>
              <a:solidFill>
                <a:srgbClr val="BFBFBF"/>
              </a:solidFill>
            </a:endParaRPr>
          </a:p>
          <a:p>
            <a:pPr marL="0" lvl="0" indent="0" algn="r" rtl="0">
              <a:spcBef>
                <a:spcPts val="0"/>
              </a:spcBef>
              <a:spcAft>
                <a:spcPts val="0"/>
              </a:spcAft>
              <a:buClr>
                <a:schemeClr val="dk1"/>
              </a:buClr>
              <a:buFont typeface="Arial"/>
              <a:buNone/>
            </a:pPr>
            <a:r>
              <a:rPr lang="en-US" sz="1200">
                <a:solidFill>
                  <a:srgbClr val="BFBFBF"/>
                </a:solidFill>
              </a:rPr>
              <a:t>Normale Erythrozyten besitzen eine hohe Verformbarkeit und können das TM relativ leicht passieren. Degenerierte Erythrozyten hingegen nehmen eine sphärische Form an und verlieren ihre Flexibilität. Dadurch </a:t>
            </a:r>
            <a:r>
              <a:rPr lang="en-US" sz="1200" b="1" u="sng">
                <a:solidFill>
                  <a:schemeClr val="dk1"/>
                </a:solidFill>
              </a:rPr>
              <a:t>passieren sie das TM schlecht</a:t>
            </a:r>
            <a:r>
              <a:rPr lang="en-US" sz="1200" b="1" u="sng">
                <a:solidFill>
                  <a:srgbClr val="BFBFBF"/>
                </a:solidFill>
              </a:rPr>
              <a:t>,</a:t>
            </a:r>
            <a:r>
              <a:rPr lang="en-US" sz="1200" b="1">
                <a:solidFill>
                  <a:srgbClr val="BFBFBF"/>
                </a:solidFill>
              </a:rPr>
              <a:t> </a:t>
            </a:r>
            <a:r>
              <a:rPr lang="en-US" sz="1200">
                <a:solidFill>
                  <a:srgbClr val="BFBFBF"/>
                </a:solidFill>
              </a:rPr>
              <a:t>lagern sich im Kammerwinkel ab, führen zu einer Obstruktion und behindern den Kammerwasserabfluss.</a:t>
            </a:r>
            <a:endParaRPr>
              <a:solidFill>
                <a:srgbClr val="BFBFBF"/>
              </a:solidFill>
            </a:endParaRPr>
          </a:p>
          <a:p>
            <a:pPr marL="0" marR="0" lvl="0" indent="0" algn="r" rtl="0">
              <a:spcBef>
                <a:spcPts val="0"/>
              </a:spcBef>
              <a:spcAft>
                <a:spcPts val="0"/>
              </a:spcAft>
              <a:buNone/>
            </a:pPr>
            <a:endParaRPr sz="1200" i="1">
              <a:solidFill>
                <a:srgbClr val="BFBFBF"/>
              </a:solidFill>
            </a:endParaRPr>
          </a:p>
        </p:txBody>
      </p:sp>
      <p:sp>
        <p:nvSpPr>
          <p:cNvPr id="895" name="Google Shape;895;p37"/>
          <p:cNvSpPr txBox="1"/>
          <p:nvPr/>
        </p:nvSpPr>
        <p:spPr>
          <a:xfrm>
            <a:off x="3124200" y="5002649"/>
            <a:ext cx="5791200" cy="1134000"/>
          </a:xfrm>
          <a:prstGeom prst="rect">
            <a:avLst/>
          </a:prstGeom>
          <a:solidFill>
            <a:srgbClr val="C8C86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0000FF"/>
                </a:solidFill>
              </a:rPr>
              <a:t>„Erythrozyten, die nur schwer durch das Trabekelmaschenwerk gelangen“ – welcher andere klinische Zusammenhang fällt einem dabei ein?</a:t>
            </a:r>
            <a:endParaRPr/>
          </a:p>
          <a:p>
            <a:pPr marL="0" marR="0" lvl="0" indent="0" algn="l" rtl="0">
              <a:spcBef>
                <a:spcPts val="0"/>
              </a:spcBef>
              <a:spcAft>
                <a:spcPts val="0"/>
              </a:spcAft>
              <a:buNone/>
            </a:pPr>
            <a:r>
              <a:rPr lang="en-US" sz="1200" b="1">
                <a:solidFill>
                  <a:srgbClr val="0000FF"/>
                </a:solidFill>
                <a:latin typeface="Arial"/>
                <a:ea typeface="Arial"/>
                <a:cs typeface="Arial"/>
                <a:sym typeface="Arial"/>
              </a:rPr>
              <a:t>H</a:t>
            </a:r>
            <a:r>
              <a:rPr lang="en-US" sz="1200" b="1">
                <a:solidFill>
                  <a:srgbClr val="0000FF"/>
                </a:solidFill>
              </a:rPr>
              <a:t>yphäma bei einem Patienten mit Sichelzellanämie. </a:t>
            </a:r>
            <a:r>
              <a:rPr lang="en-US" sz="1200">
                <a:solidFill>
                  <a:srgbClr val="0000FF"/>
                </a:solidFill>
              </a:rPr>
              <a:t>Das relativ saure Milieu des Kammerwassers begünstigt die Sichelbildung der Erythrozyten. Die sichelförmigen Erythrozyten weisen eine deutlich erhöhte Steifigkeit auf und können das TM daher nur schlecht passieren.</a:t>
            </a:r>
            <a:endParaRPr/>
          </a:p>
        </p:txBody>
      </p:sp>
      <p:sp>
        <p:nvSpPr>
          <p:cNvPr id="896" name="Google Shape;896;p37"/>
          <p:cNvSpPr/>
          <p:nvPr/>
        </p:nvSpPr>
        <p:spPr>
          <a:xfrm>
            <a:off x="7672961" y="5396277"/>
            <a:ext cx="350074" cy="167242"/>
          </a:xfrm>
          <a:prstGeom prst="rect">
            <a:avLst/>
          </a:prstGeom>
          <a:solidFill>
            <a:schemeClr val="accent1"/>
          </a:solidFill>
          <a:ln w="25400" cap="flat" cmpd="sng">
            <a:solidFill>
              <a:srgbClr val="949400"/>
            </a:solidFill>
            <a:prstDash val="solid"/>
            <a:round/>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None/>
            </a:pPr>
            <a:endParaRPr dirty="0"/>
          </a:p>
        </p:txBody>
      </p:sp>
      <p:sp>
        <p:nvSpPr>
          <p:cNvPr id="897" name="Google Shape;897;p37"/>
          <p:cNvSpPr/>
          <p:nvPr/>
        </p:nvSpPr>
        <p:spPr>
          <a:xfrm>
            <a:off x="3505200" y="1219200"/>
            <a:ext cx="76200" cy="2178050"/>
          </a:xfrm>
          <a:prstGeom prst="rect">
            <a:avLst/>
          </a:prstGeom>
          <a:solidFill>
            <a:srgbClr val="BFBFBF"/>
          </a:solidFill>
          <a:ln w="25400" cap="flat" cmpd="sng">
            <a:solidFill>
              <a:srgbClr val="A5A5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901"/>
        <p:cNvGrpSpPr/>
        <p:nvPr/>
      </p:nvGrpSpPr>
      <p:grpSpPr>
        <a:xfrm>
          <a:off x="0" y="0"/>
          <a:ext cx="0" cy="0"/>
          <a:chOff x="0" y="0"/>
          <a:chExt cx="0" cy="0"/>
        </a:xfrm>
      </p:grpSpPr>
      <p:sp>
        <p:nvSpPr>
          <p:cNvPr id="902" name="Google Shape;902;p38"/>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903" name="Google Shape;903;p38"/>
          <p:cNvSpPr txBox="1"/>
          <p:nvPr/>
        </p:nvSpPr>
        <p:spPr>
          <a:xfrm>
            <a:off x="6239438" y="1981200"/>
            <a:ext cx="2454519"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rgbClr val="BFBFBF"/>
                </a:solidFill>
                <a:latin typeface="Arial"/>
                <a:ea typeface="Arial"/>
                <a:cs typeface="Arial"/>
                <a:sym typeface="Arial"/>
              </a:rPr>
              <a:t>Geisterzellglaukom</a:t>
            </a:r>
            <a:endParaRPr/>
          </a:p>
        </p:txBody>
      </p:sp>
      <p:sp>
        <p:nvSpPr>
          <p:cNvPr id="904" name="Google Shape;904;p38"/>
          <p:cNvSpPr txBox="1"/>
          <p:nvPr/>
        </p:nvSpPr>
        <p:spPr>
          <a:xfrm>
            <a:off x="2361390" y="395288"/>
            <a:ext cx="4389471" cy="400110"/>
          </a:xfrm>
          <a:prstGeom prst="rect">
            <a:avLst/>
          </a:prstGeom>
          <a:solidFill>
            <a:srgbClr val="CCFFFF"/>
          </a:solid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FF0000"/>
              </a:buClr>
              <a:buSzPts val="1200"/>
              <a:buFont typeface="Noto Sans Symbols"/>
              <a:buNone/>
            </a:pPr>
            <a:r>
              <a:rPr lang="en-US" sz="1200" b="1">
                <a:solidFill>
                  <a:srgbClr val="FF0000"/>
                </a:solidFill>
                <a:latin typeface="Arial"/>
                <a:ea typeface="Arial"/>
                <a:cs typeface="Arial"/>
                <a:sym typeface="Arial"/>
              </a:rPr>
              <a:t>Glaukom nach intraokularer Blutung</a:t>
            </a:r>
            <a:endParaRPr/>
          </a:p>
        </p:txBody>
      </p:sp>
      <p:sp>
        <p:nvSpPr>
          <p:cNvPr id="905" name="Google Shape;905;p38"/>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38</a:t>
            </a:fld>
            <a:endParaRPr sz="1000">
              <a:solidFill>
                <a:schemeClr val="dk1"/>
              </a:solidFill>
              <a:latin typeface="Arial"/>
              <a:ea typeface="Arial"/>
              <a:cs typeface="Arial"/>
              <a:sym typeface="Arial"/>
            </a:endParaRPr>
          </a:p>
        </p:txBody>
      </p:sp>
      <p:sp>
        <p:nvSpPr>
          <p:cNvPr id="906" name="Google Shape;906;p38"/>
          <p:cNvSpPr txBox="1"/>
          <p:nvPr/>
        </p:nvSpPr>
        <p:spPr>
          <a:xfrm>
            <a:off x="3674286" y="1981200"/>
            <a:ext cx="2428871"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rgbClr val="BFBFBF"/>
                </a:solidFill>
                <a:latin typeface="Arial"/>
                <a:ea typeface="Arial"/>
                <a:cs typeface="Arial"/>
                <a:sym typeface="Arial"/>
              </a:rPr>
              <a:t>Hämolytisches Glaukom</a:t>
            </a:r>
            <a:endParaRPr/>
          </a:p>
        </p:txBody>
      </p:sp>
      <p:sp>
        <p:nvSpPr>
          <p:cNvPr id="907" name="Google Shape;907;p38"/>
          <p:cNvSpPr txBox="1"/>
          <p:nvPr/>
        </p:nvSpPr>
        <p:spPr>
          <a:xfrm>
            <a:off x="304800" y="1981200"/>
            <a:ext cx="3147000" cy="2103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2"/>
              </a:buClr>
              <a:buSzPts val="840"/>
              <a:buFont typeface="Noto Sans Symbols"/>
              <a:buNone/>
            </a:pPr>
            <a:r>
              <a:rPr lang="en-US" sz="1200" u="sng">
                <a:solidFill>
                  <a:srgbClr val="BFBFBF"/>
                </a:solidFill>
                <a:latin typeface="Arial"/>
                <a:ea typeface="Arial"/>
                <a:cs typeface="Arial"/>
                <a:sym typeface="Arial"/>
              </a:rPr>
              <a:t>Glaukom als Folge eines Hyph</a:t>
            </a:r>
            <a:r>
              <a:rPr lang="en-US" sz="1200" u="sng">
                <a:solidFill>
                  <a:srgbClr val="BFBFBF"/>
                </a:solidFill>
              </a:rPr>
              <a:t>ä</a:t>
            </a:r>
            <a:r>
              <a:rPr lang="en-US" sz="1200" u="sng">
                <a:solidFill>
                  <a:srgbClr val="BFBFBF"/>
                </a:solidFill>
                <a:latin typeface="Arial"/>
                <a:ea typeface="Arial"/>
                <a:cs typeface="Arial"/>
                <a:sym typeface="Arial"/>
              </a:rPr>
              <a:t>mas</a:t>
            </a:r>
            <a:endParaRPr sz="1800" u="sng">
              <a:solidFill>
                <a:srgbClr val="BFBFBF"/>
              </a:solidFill>
              <a:latin typeface="Arial"/>
              <a:ea typeface="Arial"/>
              <a:cs typeface="Arial"/>
              <a:sym typeface="Arial"/>
            </a:endParaRPr>
          </a:p>
        </p:txBody>
      </p:sp>
      <p:sp>
        <p:nvSpPr>
          <p:cNvPr id="908" name="Google Shape;908;p38"/>
          <p:cNvSpPr txBox="1"/>
          <p:nvPr/>
        </p:nvSpPr>
        <p:spPr>
          <a:xfrm>
            <a:off x="920750" y="2681288"/>
            <a:ext cx="1974900" cy="3951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Folgt </a:t>
            </a:r>
            <a:r>
              <a:rPr lang="en-US" sz="1200">
                <a:solidFill>
                  <a:srgbClr val="BFBFBF"/>
                </a:solidFill>
              </a:rPr>
              <a:t>auf</a:t>
            </a:r>
            <a:r>
              <a:rPr lang="en-US" sz="1200" b="1" i="1">
                <a:solidFill>
                  <a:srgbClr val="BFBFBF"/>
                </a:solidFill>
                <a:latin typeface="Arial"/>
                <a:ea typeface="Arial"/>
                <a:cs typeface="Arial"/>
                <a:sym typeface="Arial"/>
              </a:rPr>
              <a:t> </a:t>
            </a:r>
            <a:r>
              <a:rPr lang="en-US" sz="1200">
                <a:solidFill>
                  <a:srgbClr val="BFBFBF"/>
                </a:solidFill>
                <a:latin typeface="Arial"/>
                <a:ea typeface="Arial"/>
                <a:cs typeface="Arial"/>
                <a:sym typeface="Arial"/>
              </a:rPr>
              <a:t>eine </a:t>
            </a:r>
            <a:r>
              <a:rPr lang="en-US" sz="1200" b="1" i="1">
                <a:solidFill>
                  <a:srgbClr val="BFBFBF"/>
                </a:solidFill>
              </a:rPr>
              <a:t>Vorderkammerblutung</a:t>
            </a:r>
            <a:endParaRPr b="1" i="1"/>
          </a:p>
        </p:txBody>
      </p:sp>
      <p:cxnSp>
        <p:nvCxnSpPr>
          <p:cNvPr id="909" name="Google Shape;909;p38"/>
          <p:cNvCxnSpPr/>
          <p:nvPr/>
        </p:nvCxnSpPr>
        <p:spPr>
          <a:xfrm rot="10800000">
            <a:off x="1892300" y="2286000"/>
            <a:ext cx="0" cy="381000"/>
          </a:xfrm>
          <a:prstGeom prst="straightConnector1">
            <a:avLst/>
          </a:prstGeom>
          <a:noFill/>
          <a:ln w="9525" cap="flat" cmpd="sng">
            <a:solidFill>
              <a:srgbClr val="BFBFBF"/>
            </a:solidFill>
            <a:prstDash val="solid"/>
            <a:round/>
            <a:headEnd type="none" w="med" len="med"/>
            <a:tailEnd type="triangle" w="med" len="med"/>
          </a:ln>
        </p:spPr>
      </p:cxnSp>
      <p:sp>
        <p:nvSpPr>
          <p:cNvPr id="910" name="Google Shape;910;p38"/>
          <p:cNvSpPr txBox="1"/>
          <p:nvPr/>
        </p:nvSpPr>
        <p:spPr>
          <a:xfrm>
            <a:off x="3581400" y="2995613"/>
            <a:ext cx="2564400" cy="5799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TM verstopft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    mit…              </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rPr>
              <a:t>h</a:t>
            </a:r>
            <a:r>
              <a:rPr lang="en-US" sz="1200">
                <a:solidFill>
                  <a:srgbClr val="BFBFBF"/>
                </a:solidFill>
                <a:latin typeface="Arial"/>
                <a:ea typeface="Arial"/>
                <a:cs typeface="Arial"/>
                <a:sym typeface="Arial"/>
              </a:rPr>
              <a:t>ämoglobinbeladenen Makrophagen</a:t>
            </a:r>
            <a:endParaRPr/>
          </a:p>
        </p:txBody>
      </p:sp>
      <p:sp>
        <p:nvSpPr>
          <p:cNvPr id="911" name="Google Shape;911;p38"/>
          <p:cNvSpPr txBox="1"/>
          <p:nvPr/>
        </p:nvSpPr>
        <p:spPr>
          <a:xfrm>
            <a:off x="6425127" y="2995613"/>
            <a:ext cx="2109273" cy="830997"/>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TM verstopft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    mit…</a:t>
            </a:r>
            <a:endParaRPr/>
          </a:p>
          <a:p>
            <a:pPr marL="0" marR="0" lvl="0" indent="0" algn="ctr" rtl="0">
              <a:spcBef>
                <a:spcPts val="0"/>
              </a:spcBef>
              <a:spcAft>
                <a:spcPts val="0"/>
              </a:spcAft>
              <a:buClr>
                <a:srgbClr val="0000FF"/>
              </a:buClr>
              <a:buSzPts val="1200"/>
              <a:buFont typeface="Noto Sans Symbols"/>
              <a:buNone/>
            </a:pPr>
            <a:r>
              <a:rPr lang="en-US" sz="1200" b="1">
                <a:solidFill>
                  <a:srgbClr val="0000FF"/>
                </a:solidFill>
                <a:latin typeface="Arial"/>
                <a:ea typeface="Arial"/>
                <a:cs typeface="Arial"/>
                <a:sym typeface="Arial"/>
              </a:rPr>
              <a:t>degenerierten Erythrozyten</a:t>
            </a:r>
            <a:endParaRPr/>
          </a:p>
        </p:txBody>
      </p:sp>
      <p:cxnSp>
        <p:nvCxnSpPr>
          <p:cNvPr id="912" name="Google Shape;912;p38"/>
          <p:cNvCxnSpPr/>
          <p:nvPr/>
        </p:nvCxnSpPr>
        <p:spPr>
          <a:xfrm rot="10800000">
            <a:off x="4876800" y="2438400"/>
            <a:ext cx="0" cy="533400"/>
          </a:xfrm>
          <a:prstGeom prst="straightConnector1">
            <a:avLst/>
          </a:prstGeom>
          <a:noFill/>
          <a:ln w="9525" cap="flat" cmpd="sng">
            <a:solidFill>
              <a:srgbClr val="BFBFBF"/>
            </a:solidFill>
            <a:prstDash val="solid"/>
            <a:round/>
            <a:headEnd type="triangle" w="med" len="med"/>
            <a:tailEnd type="none" w="sm" len="sm"/>
          </a:ln>
        </p:spPr>
      </p:cxnSp>
      <p:cxnSp>
        <p:nvCxnSpPr>
          <p:cNvPr id="913" name="Google Shape;913;p38"/>
          <p:cNvCxnSpPr/>
          <p:nvPr/>
        </p:nvCxnSpPr>
        <p:spPr>
          <a:xfrm rot="10800000">
            <a:off x="7467600" y="2438400"/>
            <a:ext cx="0" cy="533400"/>
          </a:xfrm>
          <a:prstGeom prst="straightConnector1">
            <a:avLst/>
          </a:prstGeom>
          <a:noFill/>
          <a:ln w="9525" cap="flat" cmpd="sng">
            <a:solidFill>
              <a:srgbClr val="BFBFBF"/>
            </a:solidFill>
            <a:prstDash val="solid"/>
            <a:round/>
            <a:headEnd type="triangle" w="med" len="med"/>
            <a:tailEnd type="none" w="sm" len="sm"/>
          </a:ln>
        </p:spPr>
      </p:cxnSp>
      <p:sp>
        <p:nvSpPr>
          <p:cNvPr id="914" name="Google Shape;914;p38"/>
          <p:cNvSpPr/>
          <p:nvPr/>
        </p:nvSpPr>
        <p:spPr>
          <a:xfrm>
            <a:off x="6425126" y="3267345"/>
            <a:ext cx="2109273" cy="570974"/>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915" name="Google Shape;915;p38"/>
          <p:cNvSpPr txBox="1"/>
          <p:nvPr/>
        </p:nvSpPr>
        <p:spPr>
          <a:xfrm>
            <a:off x="920750" y="4044443"/>
            <a:ext cx="7887000" cy="1318500"/>
          </a:xfrm>
          <a:prstGeom prst="rect">
            <a:avLst/>
          </a:prstGeom>
          <a:noFill/>
          <a:ln>
            <a:noFill/>
          </a:ln>
        </p:spPr>
        <p:txBody>
          <a:bodyPr spcFirstLastPara="1" wrap="square" lIns="25400" tIns="12700" rIns="25400" bIns="12700" anchor="t" anchorCtr="0">
            <a:spAutoFit/>
          </a:bodyPr>
          <a:lstStyle/>
          <a:p>
            <a:pPr marL="0" lvl="0" indent="0" algn="r" rtl="0">
              <a:spcBef>
                <a:spcPts val="0"/>
              </a:spcBef>
              <a:spcAft>
                <a:spcPts val="0"/>
              </a:spcAft>
              <a:buClr>
                <a:schemeClr val="dk1"/>
              </a:buClr>
              <a:buFont typeface="Arial"/>
              <a:buNone/>
            </a:pPr>
            <a:r>
              <a:rPr lang="en-US" sz="1200" i="1">
                <a:solidFill>
                  <a:srgbClr val="BFBFBF"/>
                </a:solidFill>
              </a:rPr>
              <a:t>Warum sind degenerierte Erythrozyten für das TM besonders problematisch?</a:t>
            </a:r>
            <a:endParaRPr>
              <a:solidFill>
                <a:srgbClr val="BFBFBF"/>
              </a:solidFill>
            </a:endParaRPr>
          </a:p>
          <a:p>
            <a:pPr marL="0" lvl="0" indent="0" algn="r" rtl="0">
              <a:spcBef>
                <a:spcPts val="0"/>
              </a:spcBef>
              <a:spcAft>
                <a:spcPts val="0"/>
              </a:spcAft>
              <a:buClr>
                <a:schemeClr val="dk1"/>
              </a:buClr>
              <a:buFont typeface="Arial"/>
              <a:buNone/>
            </a:pPr>
            <a:r>
              <a:rPr lang="en-US" sz="1200">
                <a:solidFill>
                  <a:srgbClr val="BFBFBF"/>
                </a:solidFill>
              </a:rPr>
              <a:t>Normale Erythrozyten besitzen eine hohe Verformbarkeit und können das TM relativ leicht passieren. Degenerierte Erythrozyten hingegen nehmen eine sphärische Form an und verlieren ihre Flexibilität. Dadurch </a:t>
            </a:r>
            <a:r>
              <a:rPr lang="en-US" sz="1200" b="1" u="sng">
                <a:solidFill>
                  <a:schemeClr val="dk1"/>
                </a:solidFill>
              </a:rPr>
              <a:t>passieren sie das TM schlecht</a:t>
            </a:r>
            <a:r>
              <a:rPr lang="en-US" sz="1200" b="1" u="sng">
                <a:solidFill>
                  <a:srgbClr val="BFBFBF"/>
                </a:solidFill>
              </a:rPr>
              <a:t>,</a:t>
            </a:r>
            <a:r>
              <a:rPr lang="en-US" sz="1200" b="1">
                <a:solidFill>
                  <a:srgbClr val="BFBFBF"/>
                </a:solidFill>
              </a:rPr>
              <a:t> </a:t>
            </a:r>
            <a:r>
              <a:rPr lang="en-US" sz="1200">
                <a:solidFill>
                  <a:srgbClr val="BFBFBF"/>
                </a:solidFill>
              </a:rPr>
              <a:t>lagern sich im Kammerwinkel ab, führen zu einer Obstruktion und behindern den Kammerwasserabfluss.</a:t>
            </a:r>
            <a:endParaRPr>
              <a:solidFill>
                <a:srgbClr val="BFBFBF"/>
              </a:solidFill>
            </a:endParaRPr>
          </a:p>
          <a:p>
            <a:pPr marL="0" lvl="0" indent="0" algn="r" rtl="0">
              <a:spcBef>
                <a:spcPts val="0"/>
              </a:spcBef>
              <a:spcAft>
                <a:spcPts val="0"/>
              </a:spcAft>
              <a:buClr>
                <a:schemeClr val="dk1"/>
              </a:buClr>
              <a:buFont typeface="Arial"/>
              <a:buNone/>
            </a:pPr>
            <a:endParaRPr sz="1200" i="1">
              <a:solidFill>
                <a:srgbClr val="BFBFBF"/>
              </a:solidFill>
            </a:endParaRPr>
          </a:p>
          <a:p>
            <a:pPr marL="0" marR="0" lvl="0" indent="0" algn="r" rtl="0">
              <a:spcBef>
                <a:spcPts val="0"/>
              </a:spcBef>
              <a:spcAft>
                <a:spcPts val="0"/>
              </a:spcAft>
              <a:buNone/>
            </a:pPr>
            <a:endParaRPr sz="1200" i="1">
              <a:solidFill>
                <a:srgbClr val="BFBFBF"/>
              </a:solidFill>
            </a:endParaRPr>
          </a:p>
        </p:txBody>
      </p:sp>
      <p:sp>
        <p:nvSpPr>
          <p:cNvPr id="916" name="Google Shape;916;p38"/>
          <p:cNvSpPr txBox="1"/>
          <p:nvPr/>
        </p:nvSpPr>
        <p:spPr>
          <a:xfrm>
            <a:off x="3124200" y="5002649"/>
            <a:ext cx="5791200" cy="1134000"/>
          </a:xfrm>
          <a:prstGeom prst="rect">
            <a:avLst/>
          </a:prstGeom>
          <a:solidFill>
            <a:srgbClr val="C8C86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0000FF"/>
                </a:solidFill>
              </a:rPr>
              <a:t>„Erythrozyten, die nur schwer durch das Trabekelmaschenwerk gelangen“ – welcher andere klinische Zusammenhang fällt einem dabei ein?</a:t>
            </a:r>
            <a:endParaRPr>
              <a:solidFill>
                <a:schemeClr val="dk1"/>
              </a:solidFill>
            </a:endParaRPr>
          </a:p>
          <a:p>
            <a:pPr marL="0" lvl="0" indent="0" algn="l" rtl="0">
              <a:spcBef>
                <a:spcPts val="0"/>
              </a:spcBef>
              <a:spcAft>
                <a:spcPts val="0"/>
              </a:spcAft>
              <a:buClr>
                <a:schemeClr val="dk1"/>
              </a:buClr>
              <a:buFont typeface="Arial"/>
              <a:buNone/>
            </a:pPr>
            <a:r>
              <a:rPr lang="en-US" sz="1200" b="1">
                <a:solidFill>
                  <a:srgbClr val="0000FF"/>
                </a:solidFill>
              </a:rPr>
              <a:t>Hyphäma bei einem Patienten mit Sichelzellanämie. </a:t>
            </a:r>
            <a:r>
              <a:rPr lang="en-US" sz="1200">
                <a:solidFill>
                  <a:srgbClr val="0000FF"/>
                </a:solidFill>
              </a:rPr>
              <a:t>Das relativ saure Milieu des Kammerwassers begünstigt die Sichelbildung der Erythrozyten. Die sichelförmigen Erythrozyten weisen eine deutlich erhöhte Steifigkeit auf und können das TM daher nur schlecht passieren.</a:t>
            </a:r>
            <a:endParaRPr sz="1200" i="1">
              <a:solidFill>
                <a:srgbClr val="0000FF"/>
              </a:solidFill>
            </a:endParaRPr>
          </a:p>
        </p:txBody>
      </p:sp>
      <p:sp>
        <p:nvSpPr>
          <p:cNvPr id="917" name="Google Shape;917;p38"/>
          <p:cNvSpPr/>
          <p:nvPr/>
        </p:nvSpPr>
        <p:spPr>
          <a:xfrm>
            <a:off x="3505200" y="1219200"/>
            <a:ext cx="76200" cy="2178050"/>
          </a:xfrm>
          <a:prstGeom prst="rect">
            <a:avLst/>
          </a:prstGeom>
          <a:solidFill>
            <a:srgbClr val="BFBFBF"/>
          </a:solidFill>
          <a:ln w="25400" cap="flat" cmpd="sng">
            <a:solidFill>
              <a:srgbClr val="A5A5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921"/>
        <p:cNvGrpSpPr/>
        <p:nvPr/>
      </p:nvGrpSpPr>
      <p:grpSpPr>
        <a:xfrm>
          <a:off x="0" y="0"/>
          <a:ext cx="0" cy="0"/>
          <a:chOff x="0" y="0"/>
          <a:chExt cx="0" cy="0"/>
        </a:xfrm>
      </p:grpSpPr>
      <p:sp>
        <p:nvSpPr>
          <p:cNvPr id="922" name="Google Shape;922;p39"/>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923" name="Google Shape;923;p39"/>
          <p:cNvSpPr txBox="1"/>
          <p:nvPr/>
        </p:nvSpPr>
        <p:spPr>
          <a:xfrm>
            <a:off x="6239438" y="1981200"/>
            <a:ext cx="2454519"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chemeClr val="dk1"/>
                </a:solidFill>
                <a:latin typeface="Arial"/>
                <a:ea typeface="Arial"/>
                <a:cs typeface="Arial"/>
                <a:sym typeface="Arial"/>
              </a:rPr>
              <a:t>Geisterzellglaukom</a:t>
            </a:r>
            <a:endParaRPr/>
          </a:p>
        </p:txBody>
      </p:sp>
      <p:sp>
        <p:nvSpPr>
          <p:cNvPr id="924" name="Google Shape;924;p39"/>
          <p:cNvSpPr txBox="1"/>
          <p:nvPr/>
        </p:nvSpPr>
        <p:spPr>
          <a:xfrm>
            <a:off x="2361390" y="395288"/>
            <a:ext cx="4389471" cy="400110"/>
          </a:xfrm>
          <a:prstGeom prst="rect">
            <a:avLst/>
          </a:prstGeom>
          <a:solidFill>
            <a:srgbClr val="CCFFFF"/>
          </a:solid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FF0000"/>
              </a:buClr>
              <a:buSzPts val="1200"/>
              <a:buFont typeface="Noto Sans Symbols"/>
              <a:buNone/>
            </a:pPr>
            <a:r>
              <a:rPr lang="en-US" sz="1200" b="1">
                <a:solidFill>
                  <a:srgbClr val="FF0000"/>
                </a:solidFill>
                <a:latin typeface="Arial"/>
                <a:ea typeface="Arial"/>
                <a:cs typeface="Arial"/>
                <a:sym typeface="Arial"/>
              </a:rPr>
              <a:t>Glaukom nach intraokularer Blutung</a:t>
            </a:r>
            <a:endParaRPr/>
          </a:p>
        </p:txBody>
      </p:sp>
      <p:sp>
        <p:nvSpPr>
          <p:cNvPr id="925" name="Google Shape;925;p39"/>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39</a:t>
            </a:fld>
            <a:endParaRPr sz="1000">
              <a:solidFill>
                <a:schemeClr val="dk1"/>
              </a:solidFill>
              <a:latin typeface="Arial"/>
              <a:ea typeface="Arial"/>
              <a:cs typeface="Arial"/>
              <a:sym typeface="Arial"/>
            </a:endParaRPr>
          </a:p>
        </p:txBody>
      </p:sp>
      <p:sp>
        <p:nvSpPr>
          <p:cNvPr id="926" name="Google Shape;926;p39"/>
          <p:cNvSpPr txBox="1"/>
          <p:nvPr/>
        </p:nvSpPr>
        <p:spPr>
          <a:xfrm>
            <a:off x="3674286" y="1981200"/>
            <a:ext cx="2428871"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chemeClr val="dk1"/>
                </a:solidFill>
                <a:latin typeface="Arial"/>
                <a:ea typeface="Arial"/>
                <a:cs typeface="Arial"/>
                <a:sym typeface="Arial"/>
              </a:rPr>
              <a:t>Hämolytisches Glaukom</a:t>
            </a:r>
            <a:endParaRPr/>
          </a:p>
        </p:txBody>
      </p:sp>
      <p:sp>
        <p:nvSpPr>
          <p:cNvPr id="927" name="Google Shape;927;p39"/>
          <p:cNvSpPr txBox="1"/>
          <p:nvPr/>
        </p:nvSpPr>
        <p:spPr>
          <a:xfrm>
            <a:off x="304800" y="1981200"/>
            <a:ext cx="3147000" cy="2103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2"/>
              </a:buClr>
              <a:buSzPts val="840"/>
              <a:buFont typeface="Noto Sans Symbols"/>
              <a:buNone/>
            </a:pPr>
            <a:r>
              <a:rPr lang="en-US" sz="1200" u="sng">
                <a:solidFill>
                  <a:srgbClr val="BFBFBF"/>
                </a:solidFill>
                <a:latin typeface="Arial"/>
                <a:ea typeface="Arial"/>
                <a:cs typeface="Arial"/>
                <a:sym typeface="Arial"/>
              </a:rPr>
              <a:t>Glaukom als Folge eines Hyph</a:t>
            </a:r>
            <a:r>
              <a:rPr lang="en-US" sz="1200" u="sng">
                <a:solidFill>
                  <a:srgbClr val="BFBFBF"/>
                </a:solidFill>
              </a:rPr>
              <a:t>ä</a:t>
            </a:r>
            <a:r>
              <a:rPr lang="en-US" sz="1200" u="sng">
                <a:solidFill>
                  <a:srgbClr val="BFBFBF"/>
                </a:solidFill>
                <a:latin typeface="Arial"/>
                <a:ea typeface="Arial"/>
                <a:cs typeface="Arial"/>
                <a:sym typeface="Arial"/>
              </a:rPr>
              <a:t>mas</a:t>
            </a:r>
            <a:endParaRPr sz="1800" u="sng">
              <a:solidFill>
                <a:srgbClr val="BFBFBF"/>
              </a:solidFill>
              <a:latin typeface="Arial"/>
              <a:ea typeface="Arial"/>
              <a:cs typeface="Arial"/>
              <a:sym typeface="Arial"/>
            </a:endParaRPr>
          </a:p>
        </p:txBody>
      </p:sp>
      <p:sp>
        <p:nvSpPr>
          <p:cNvPr id="928" name="Google Shape;928;p39"/>
          <p:cNvSpPr txBox="1"/>
          <p:nvPr/>
        </p:nvSpPr>
        <p:spPr>
          <a:xfrm>
            <a:off x="920750" y="2681288"/>
            <a:ext cx="1974900" cy="3951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Folgt </a:t>
            </a:r>
            <a:r>
              <a:rPr lang="en-US" sz="1200">
                <a:solidFill>
                  <a:srgbClr val="BFBFBF"/>
                </a:solidFill>
              </a:rPr>
              <a:t>auf</a:t>
            </a:r>
            <a:r>
              <a:rPr lang="en-US" sz="1200" b="1" i="1">
                <a:solidFill>
                  <a:srgbClr val="BFBFBF"/>
                </a:solidFill>
                <a:latin typeface="Arial"/>
                <a:ea typeface="Arial"/>
                <a:cs typeface="Arial"/>
                <a:sym typeface="Arial"/>
              </a:rPr>
              <a:t> </a:t>
            </a:r>
            <a:r>
              <a:rPr lang="en-US" sz="1200">
                <a:solidFill>
                  <a:srgbClr val="BFBFBF"/>
                </a:solidFill>
                <a:latin typeface="Arial"/>
                <a:ea typeface="Arial"/>
                <a:cs typeface="Arial"/>
                <a:sym typeface="Arial"/>
              </a:rPr>
              <a:t>eine </a:t>
            </a:r>
            <a:r>
              <a:rPr lang="en-US" sz="1200" b="1" i="1">
                <a:solidFill>
                  <a:srgbClr val="BFBFBF"/>
                </a:solidFill>
              </a:rPr>
              <a:t>Vorderkammerblutung</a:t>
            </a:r>
            <a:endParaRPr b="1" i="1"/>
          </a:p>
        </p:txBody>
      </p:sp>
      <p:cxnSp>
        <p:nvCxnSpPr>
          <p:cNvPr id="929" name="Google Shape;929;p39"/>
          <p:cNvCxnSpPr/>
          <p:nvPr/>
        </p:nvCxnSpPr>
        <p:spPr>
          <a:xfrm rot="10800000">
            <a:off x="1892300" y="2286000"/>
            <a:ext cx="0" cy="381000"/>
          </a:xfrm>
          <a:prstGeom prst="straightConnector1">
            <a:avLst/>
          </a:prstGeom>
          <a:noFill/>
          <a:ln w="9525" cap="flat" cmpd="sng">
            <a:solidFill>
              <a:srgbClr val="BFBFBF"/>
            </a:solidFill>
            <a:prstDash val="solid"/>
            <a:round/>
            <a:headEnd type="none" w="med" len="med"/>
            <a:tailEnd type="triangle" w="med" len="med"/>
          </a:ln>
        </p:spPr>
      </p:cxnSp>
      <p:sp>
        <p:nvSpPr>
          <p:cNvPr id="930" name="Google Shape;930;p39"/>
          <p:cNvSpPr/>
          <p:nvPr/>
        </p:nvSpPr>
        <p:spPr>
          <a:xfrm>
            <a:off x="3505200" y="1219200"/>
            <a:ext cx="76200" cy="2178050"/>
          </a:xfrm>
          <a:prstGeom prst="rect">
            <a:avLst/>
          </a:prstGeom>
          <a:solidFill>
            <a:schemeClr val="dk1"/>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931" name="Google Shape;931;p39"/>
          <p:cNvSpPr txBox="1"/>
          <p:nvPr/>
        </p:nvSpPr>
        <p:spPr>
          <a:xfrm>
            <a:off x="3581400" y="2995613"/>
            <a:ext cx="2564400" cy="5799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TM verstopft</a:t>
            </a:r>
            <a:endParaRPr/>
          </a:p>
          <a:p>
            <a:pPr marL="0" marR="0" lvl="0" indent="0" algn="ctr"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    mit…              </a:t>
            </a:r>
            <a:endParaRPr/>
          </a:p>
          <a:p>
            <a:pPr marL="0" marR="0" lvl="0" indent="0" algn="ctr" rtl="0">
              <a:spcBef>
                <a:spcPts val="0"/>
              </a:spcBef>
              <a:spcAft>
                <a:spcPts val="0"/>
              </a:spcAft>
              <a:buClr>
                <a:srgbClr val="0000FF"/>
              </a:buClr>
              <a:buSzPts val="1200"/>
              <a:buFont typeface="Noto Sans Symbols"/>
              <a:buNone/>
            </a:pPr>
            <a:r>
              <a:rPr lang="en-US" sz="1200">
                <a:solidFill>
                  <a:srgbClr val="0000FF"/>
                </a:solidFill>
              </a:rPr>
              <a:t>h</a:t>
            </a:r>
            <a:r>
              <a:rPr lang="en-US" sz="1200">
                <a:solidFill>
                  <a:srgbClr val="0000FF"/>
                </a:solidFill>
                <a:latin typeface="Arial"/>
                <a:ea typeface="Arial"/>
                <a:cs typeface="Arial"/>
                <a:sym typeface="Arial"/>
              </a:rPr>
              <a:t>ämoglobinbeladenen Makrophagen</a:t>
            </a:r>
            <a:endParaRPr/>
          </a:p>
        </p:txBody>
      </p:sp>
      <p:sp>
        <p:nvSpPr>
          <p:cNvPr id="932" name="Google Shape;932;p39"/>
          <p:cNvSpPr txBox="1"/>
          <p:nvPr/>
        </p:nvSpPr>
        <p:spPr>
          <a:xfrm>
            <a:off x="6425127" y="2995613"/>
            <a:ext cx="2109300" cy="5799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TM verstopft</a:t>
            </a:r>
            <a:endParaRPr/>
          </a:p>
          <a:p>
            <a:pPr marL="0" marR="0" lvl="0" indent="0" algn="ctr"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    mit…</a:t>
            </a:r>
            <a:endParaRPr/>
          </a:p>
          <a:p>
            <a:pPr marL="0" marR="0" lvl="0" indent="0" algn="ctr" rtl="0">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degenerierten </a:t>
            </a:r>
            <a:r>
              <a:rPr lang="en-US" sz="1200">
                <a:solidFill>
                  <a:srgbClr val="0000FF"/>
                </a:solidFill>
              </a:rPr>
              <a:t>Erythrozyten</a:t>
            </a:r>
            <a:endParaRPr/>
          </a:p>
        </p:txBody>
      </p:sp>
      <p:cxnSp>
        <p:nvCxnSpPr>
          <p:cNvPr id="933" name="Google Shape;933;p39"/>
          <p:cNvCxnSpPr/>
          <p:nvPr/>
        </p:nvCxnSpPr>
        <p:spPr>
          <a:xfrm rot="10800000">
            <a:off x="4876800" y="2438400"/>
            <a:ext cx="0" cy="533400"/>
          </a:xfrm>
          <a:prstGeom prst="straightConnector1">
            <a:avLst/>
          </a:prstGeom>
          <a:noFill/>
          <a:ln w="9525" cap="flat" cmpd="sng">
            <a:solidFill>
              <a:schemeClr val="dk1"/>
            </a:solidFill>
            <a:prstDash val="solid"/>
            <a:round/>
            <a:headEnd type="triangle" w="med" len="med"/>
            <a:tailEnd type="none" w="sm" len="sm"/>
          </a:ln>
        </p:spPr>
      </p:cxnSp>
      <p:cxnSp>
        <p:nvCxnSpPr>
          <p:cNvPr id="934" name="Google Shape;934;p39"/>
          <p:cNvCxnSpPr/>
          <p:nvPr/>
        </p:nvCxnSpPr>
        <p:spPr>
          <a:xfrm rot="10800000">
            <a:off x="7467600" y="2438400"/>
            <a:ext cx="0" cy="533400"/>
          </a:xfrm>
          <a:prstGeom prst="straightConnector1">
            <a:avLst/>
          </a:prstGeom>
          <a:noFill/>
          <a:ln w="9525" cap="flat" cmpd="sng">
            <a:solidFill>
              <a:schemeClr val="dk1"/>
            </a:solidFill>
            <a:prstDash val="solid"/>
            <a:round/>
            <a:headEnd type="triangle" w="med" len="med"/>
            <a:tailEnd type="none" w="sm" len="sm"/>
          </a:ln>
        </p:spPr>
      </p:cxnSp>
      <p:cxnSp>
        <p:nvCxnSpPr>
          <p:cNvPr id="935" name="Google Shape;935;p39"/>
          <p:cNvCxnSpPr/>
          <p:nvPr/>
        </p:nvCxnSpPr>
        <p:spPr>
          <a:xfrm rot="10800000">
            <a:off x="4873797" y="3916362"/>
            <a:ext cx="0" cy="533400"/>
          </a:xfrm>
          <a:prstGeom prst="straightConnector1">
            <a:avLst/>
          </a:prstGeom>
          <a:noFill/>
          <a:ln w="9525" cap="flat" cmpd="sng">
            <a:solidFill>
              <a:schemeClr val="dk1"/>
            </a:solidFill>
            <a:prstDash val="solid"/>
            <a:round/>
            <a:headEnd type="triangle" w="med" len="med"/>
            <a:tailEnd type="none" w="sm" len="sm"/>
          </a:ln>
        </p:spPr>
      </p:cxnSp>
      <p:cxnSp>
        <p:nvCxnSpPr>
          <p:cNvPr id="936" name="Google Shape;936;p39"/>
          <p:cNvCxnSpPr/>
          <p:nvPr/>
        </p:nvCxnSpPr>
        <p:spPr>
          <a:xfrm rot="10800000">
            <a:off x="7466697" y="3902810"/>
            <a:ext cx="0" cy="533400"/>
          </a:xfrm>
          <a:prstGeom prst="straightConnector1">
            <a:avLst/>
          </a:prstGeom>
          <a:noFill/>
          <a:ln w="9525" cap="flat" cmpd="sng">
            <a:solidFill>
              <a:schemeClr val="dk1"/>
            </a:solidFill>
            <a:prstDash val="solid"/>
            <a:round/>
            <a:headEnd type="triangle" w="med" len="med"/>
            <a:tailEnd type="none" w="sm" len="sm"/>
          </a:ln>
        </p:spPr>
      </p:cxnSp>
      <p:sp>
        <p:nvSpPr>
          <p:cNvPr id="937" name="Google Shape;937;p39"/>
          <p:cNvSpPr txBox="1"/>
          <p:nvPr/>
        </p:nvSpPr>
        <p:spPr>
          <a:xfrm>
            <a:off x="4070648" y="4495800"/>
            <a:ext cx="1582486" cy="486287"/>
          </a:xfrm>
          <a:prstGeom prst="rect">
            <a:avLst/>
          </a:prstGeom>
          <a:noFill/>
          <a:ln>
            <a:noFill/>
          </a:ln>
        </p:spPr>
        <p:txBody>
          <a:bodyPr spcFirstLastPara="1" wrap="square" lIns="25400" tIns="12700" rIns="25400" bIns="12700" anchor="t" anchorCtr="0">
            <a:spAutoFit/>
          </a:bodyPr>
          <a:lstStyle/>
          <a:p>
            <a:pPr marL="0" marR="0" lvl="0" indent="0" algn="ctr" rtl="0">
              <a:lnSpc>
                <a:spcPct val="80000"/>
              </a:lnSpc>
              <a:spcBef>
                <a:spcPts val="0"/>
              </a:spcBef>
              <a:spcAft>
                <a:spcPts val="0"/>
              </a:spcAft>
              <a:buClr>
                <a:schemeClr val="dk1"/>
              </a:buClr>
              <a:buSzPts val="1200"/>
              <a:buFont typeface="Noto Sans Symbols"/>
              <a:buNone/>
            </a:pPr>
            <a:r>
              <a:rPr lang="en-US" sz="1200" i="1">
                <a:solidFill>
                  <a:schemeClr val="dk1"/>
                </a:solidFill>
                <a:latin typeface="Arial"/>
                <a:ea typeface="Arial"/>
                <a:cs typeface="Arial"/>
                <a:sym typeface="Arial"/>
              </a:rPr>
              <a:t>(klassische klinische</a:t>
            </a:r>
            <a:endParaRPr/>
          </a:p>
          <a:p>
            <a:pPr marL="0" marR="0" lvl="0" indent="0" algn="ctr" rtl="0">
              <a:lnSpc>
                <a:spcPct val="80000"/>
              </a:lnSpc>
              <a:spcBef>
                <a:spcPts val="0"/>
              </a:spcBef>
              <a:spcAft>
                <a:spcPts val="0"/>
              </a:spcAft>
              <a:buClr>
                <a:schemeClr val="dk1"/>
              </a:buClr>
              <a:buSzPts val="1200"/>
              <a:buFont typeface="Noto Sans Symbols"/>
              <a:buNone/>
            </a:pPr>
            <a:r>
              <a:rPr lang="en-US" sz="1200" i="1">
                <a:solidFill>
                  <a:schemeClr val="dk1"/>
                </a:solidFill>
                <a:latin typeface="Arial"/>
                <a:ea typeface="Arial"/>
                <a:cs typeface="Arial"/>
                <a:sym typeface="Arial"/>
              </a:rPr>
              <a:t>Beschreibung)</a:t>
            </a:r>
            <a:endParaRPr/>
          </a:p>
        </p:txBody>
      </p:sp>
      <p:sp>
        <p:nvSpPr>
          <p:cNvPr id="938" name="Google Shape;938;p39"/>
          <p:cNvSpPr txBox="1"/>
          <p:nvPr/>
        </p:nvSpPr>
        <p:spPr>
          <a:xfrm>
            <a:off x="6675454" y="4495800"/>
            <a:ext cx="1582486" cy="486287"/>
          </a:xfrm>
          <a:prstGeom prst="rect">
            <a:avLst/>
          </a:prstGeom>
          <a:noFill/>
          <a:ln>
            <a:noFill/>
          </a:ln>
        </p:spPr>
        <p:txBody>
          <a:bodyPr spcFirstLastPara="1" wrap="square" lIns="25400" tIns="12700" rIns="25400" bIns="12700" anchor="t" anchorCtr="0">
            <a:spAutoFit/>
          </a:bodyPr>
          <a:lstStyle/>
          <a:p>
            <a:pPr marL="0" marR="0" lvl="0" indent="0" algn="ctr" rtl="0">
              <a:lnSpc>
                <a:spcPct val="80000"/>
              </a:lnSpc>
              <a:spcBef>
                <a:spcPts val="0"/>
              </a:spcBef>
              <a:spcAft>
                <a:spcPts val="0"/>
              </a:spcAft>
              <a:buClr>
                <a:schemeClr val="dk1"/>
              </a:buClr>
              <a:buSzPts val="1200"/>
              <a:buFont typeface="Noto Sans Symbols"/>
              <a:buNone/>
            </a:pPr>
            <a:r>
              <a:rPr lang="en-US" sz="1200" i="1">
                <a:solidFill>
                  <a:schemeClr val="dk1"/>
                </a:solidFill>
                <a:latin typeface="Arial"/>
                <a:ea typeface="Arial"/>
                <a:cs typeface="Arial"/>
                <a:sym typeface="Arial"/>
              </a:rPr>
              <a:t>(Klassische klinische</a:t>
            </a:r>
            <a:endParaRPr/>
          </a:p>
          <a:p>
            <a:pPr marL="0" marR="0" lvl="0" indent="0" algn="ctr" rtl="0">
              <a:lnSpc>
                <a:spcPct val="80000"/>
              </a:lnSpc>
              <a:spcBef>
                <a:spcPts val="0"/>
              </a:spcBef>
              <a:spcAft>
                <a:spcPts val="0"/>
              </a:spcAft>
              <a:buClr>
                <a:schemeClr val="dk1"/>
              </a:buClr>
              <a:buSzPts val="1200"/>
              <a:buFont typeface="Noto Sans Symbols"/>
              <a:buNone/>
            </a:pPr>
            <a:r>
              <a:rPr lang="en-US" sz="1200" i="1">
                <a:solidFill>
                  <a:schemeClr val="dk1"/>
                </a:solidFill>
                <a:latin typeface="Arial"/>
                <a:ea typeface="Arial"/>
                <a:cs typeface="Arial"/>
                <a:sym typeface="Arial"/>
              </a:rPr>
              <a:t>Beschreibung)</a:t>
            </a:r>
            <a:endParaRPr/>
          </a:p>
        </p:txBody>
      </p:sp>
      <p:sp>
        <p:nvSpPr>
          <p:cNvPr id="939" name="Google Shape;939;p39"/>
          <p:cNvSpPr txBox="1"/>
          <p:nvPr/>
        </p:nvSpPr>
        <p:spPr>
          <a:xfrm>
            <a:off x="4114800" y="5105400"/>
            <a:ext cx="3963300" cy="3951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i="1">
                <a:solidFill>
                  <a:srgbClr val="0000FF"/>
                </a:solidFill>
              </a:rPr>
              <a:t>Welche Befunde zeigt die Untersuchung der Vorderkammer?</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4"/>
          <p:cNvSpPr txBox="1"/>
          <p:nvPr/>
        </p:nvSpPr>
        <p:spPr>
          <a:xfrm>
            <a:off x="6239438" y="1981200"/>
            <a:ext cx="2454600" cy="2103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chemeClr val="dk1"/>
                </a:solidFill>
                <a:latin typeface="Arial"/>
                <a:ea typeface="Arial"/>
                <a:cs typeface="Arial"/>
                <a:sym typeface="Arial"/>
              </a:rPr>
              <a:t>Geisterzellglaukom</a:t>
            </a:r>
            <a:endParaRPr/>
          </a:p>
        </p:txBody>
      </p:sp>
      <p:sp>
        <p:nvSpPr>
          <p:cNvPr id="201" name="Google Shape;201;p4"/>
          <p:cNvSpPr txBox="1"/>
          <p:nvPr/>
        </p:nvSpPr>
        <p:spPr>
          <a:xfrm>
            <a:off x="2361390" y="395288"/>
            <a:ext cx="4389471" cy="400110"/>
          </a:xfrm>
          <a:prstGeom prst="rect">
            <a:avLst/>
          </a:prstGeom>
          <a:solidFill>
            <a:srgbClr val="CCFFFF"/>
          </a:solid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FF0000"/>
              </a:buClr>
              <a:buSzPts val="1200"/>
              <a:buFont typeface="Noto Sans Symbols"/>
              <a:buNone/>
            </a:pPr>
            <a:r>
              <a:rPr lang="en-US" sz="1200" b="1">
                <a:solidFill>
                  <a:srgbClr val="FF0000"/>
                </a:solidFill>
                <a:latin typeface="Arial"/>
                <a:ea typeface="Arial"/>
                <a:cs typeface="Arial"/>
                <a:sym typeface="Arial"/>
              </a:rPr>
              <a:t>Glaukom nach intraokularer Blutung</a:t>
            </a:r>
            <a:endParaRPr/>
          </a:p>
        </p:txBody>
      </p:sp>
      <p:sp>
        <p:nvSpPr>
          <p:cNvPr id="202" name="Google Shape;202;p4"/>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4</a:t>
            </a:fld>
            <a:endParaRPr sz="1000">
              <a:solidFill>
                <a:schemeClr val="dk1"/>
              </a:solidFill>
              <a:latin typeface="Arial"/>
              <a:ea typeface="Arial"/>
              <a:cs typeface="Arial"/>
              <a:sym typeface="Arial"/>
            </a:endParaRPr>
          </a:p>
        </p:txBody>
      </p:sp>
      <p:sp>
        <p:nvSpPr>
          <p:cNvPr id="203" name="Google Shape;203;p4"/>
          <p:cNvSpPr txBox="1"/>
          <p:nvPr/>
        </p:nvSpPr>
        <p:spPr>
          <a:xfrm>
            <a:off x="3674286" y="1981200"/>
            <a:ext cx="2428871"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chemeClr val="dk1"/>
                </a:solidFill>
                <a:latin typeface="Arial"/>
                <a:ea typeface="Arial"/>
                <a:cs typeface="Arial"/>
                <a:sym typeface="Arial"/>
              </a:rPr>
              <a:t>Hämolytisches Glaukom</a:t>
            </a:r>
            <a:endParaRPr/>
          </a:p>
        </p:txBody>
      </p:sp>
      <p:sp>
        <p:nvSpPr>
          <p:cNvPr id="204" name="Google Shape;204;p4"/>
          <p:cNvSpPr txBox="1"/>
          <p:nvPr/>
        </p:nvSpPr>
        <p:spPr>
          <a:xfrm>
            <a:off x="304800" y="1981200"/>
            <a:ext cx="3147000" cy="2103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2"/>
              </a:buClr>
              <a:buSzPts val="840"/>
              <a:buFont typeface="Noto Sans Symbols"/>
              <a:buNone/>
            </a:pPr>
            <a:r>
              <a:rPr lang="en-US" sz="1200" u="sng">
                <a:solidFill>
                  <a:srgbClr val="BFBFBF"/>
                </a:solidFill>
                <a:latin typeface="Arial"/>
                <a:ea typeface="Arial"/>
                <a:cs typeface="Arial"/>
                <a:sym typeface="Arial"/>
              </a:rPr>
              <a:t>Glaukom als Folge eines Hyph</a:t>
            </a:r>
            <a:r>
              <a:rPr lang="en-US" sz="1200" u="sng">
                <a:solidFill>
                  <a:srgbClr val="BFBFBF"/>
                </a:solidFill>
              </a:rPr>
              <a:t>ä</a:t>
            </a:r>
            <a:r>
              <a:rPr lang="en-US" sz="1200" u="sng">
                <a:solidFill>
                  <a:srgbClr val="BFBFBF"/>
                </a:solidFill>
                <a:latin typeface="Arial"/>
                <a:ea typeface="Arial"/>
                <a:cs typeface="Arial"/>
                <a:sym typeface="Arial"/>
              </a:rPr>
              <a:t>mas</a:t>
            </a:r>
            <a:endParaRPr sz="1800" u="sng">
              <a:solidFill>
                <a:srgbClr val="BFBFBF"/>
              </a:solidFill>
              <a:latin typeface="Arial"/>
              <a:ea typeface="Arial"/>
              <a:cs typeface="Arial"/>
              <a:sym typeface="Arial"/>
            </a:endParaRPr>
          </a:p>
        </p:txBody>
      </p:sp>
      <p:sp>
        <p:nvSpPr>
          <p:cNvPr id="205" name="Google Shape;205;p4"/>
          <p:cNvSpPr txBox="1"/>
          <p:nvPr/>
        </p:nvSpPr>
        <p:spPr>
          <a:xfrm>
            <a:off x="920750" y="2681288"/>
            <a:ext cx="1974900" cy="3951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Folgt </a:t>
            </a:r>
            <a:r>
              <a:rPr lang="en-US" sz="1200">
                <a:solidFill>
                  <a:srgbClr val="BFBFBF"/>
                </a:solidFill>
              </a:rPr>
              <a:t>auf</a:t>
            </a:r>
            <a:r>
              <a:rPr lang="en-US" sz="1200" b="1" i="1">
                <a:solidFill>
                  <a:srgbClr val="BFBFBF"/>
                </a:solidFill>
                <a:latin typeface="Arial"/>
                <a:ea typeface="Arial"/>
                <a:cs typeface="Arial"/>
                <a:sym typeface="Arial"/>
              </a:rPr>
              <a:t> </a:t>
            </a:r>
            <a:r>
              <a:rPr lang="en-US" sz="1200">
                <a:solidFill>
                  <a:srgbClr val="BFBFBF"/>
                </a:solidFill>
                <a:latin typeface="Arial"/>
                <a:ea typeface="Arial"/>
                <a:cs typeface="Arial"/>
                <a:sym typeface="Arial"/>
              </a:rPr>
              <a:t>eine </a:t>
            </a:r>
            <a:r>
              <a:rPr lang="en-US" sz="1200" b="1" i="1">
                <a:solidFill>
                  <a:srgbClr val="BFBFBF"/>
                </a:solidFill>
              </a:rPr>
              <a:t>Vorderkammerblutung</a:t>
            </a:r>
            <a:endParaRPr b="1" i="1"/>
          </a:p>
        </p:txBody>
      </p:sp>
      <p:cxnSp>
        <p:nvCxnSpPr>
          <p:cNvPr id="206" name="Google Shape;206;p4"/>
          <p:cNvCxnSpPr/>
          <p:nvPr/>
        </p:nvCxnSpPr>
        <p:spPr>
          <a:xfrm rot="10800000">
            <a:off x="1892300" y="2286000"/>
            <a:ext cx="0" cy="381000"/>
          </a:xfrm>
          <a:prstGeom prst="straightConnector1">
            <a:avLst/>
          </a:prstGeom>
          <a:noFill/>
          <a:ln w="9525" cap="flat" cmpd="sng">
            <a:solidFill>
              <a:srgbClr val="BFBFBF"/>
            </a:solidFill>
            <a:prstDash val="solid"/>
            <a:round/>
            <a:headEnd type="none" w="med" len="med"/>
            <a:tailEnd type="triangle" w="med" len="med"/>
          </a:ln>
        </p:spPr>
      </p:cxnSp>
      <p:cxnSp>
        <p:nvCxnSpPr>
          <p:cNvPr id="207" name="Google Shape;207;p4"/>
          <p:cNvCxnSpPr/>
          <p:nvPr/>
        </p:nvCxnSpPr>
        <p:spPr>
          <a:xfrm rot="10800000" flipH="1">
            <a:off x="6172200" y="2362200"/>
            <a:ext cx="1219200" cy="304800"/>
          </a:xfrm>
          <a:prstGeom prst="straightConnector1">
            <a:avLst/>
          </a:prstGeom>
          <a:noFill/>
          <a:ln w="9525" cap="flat" cmpd="sng">
            <a:solidFill>
              <a:schemeClr val="dk1"/>
            </a:solidFill>
            <a:prstDash val="solid"/>
            <a:round/>
            <a:headEnd type="none" w="med" len="med"/>
            <a:tailEnd type="triangle" w="med" len="med"/>
          </a:ln>
        </p:spPr>
      </p:cxnSp>
      <p:cxnSp>
        <p:nvCxnSpPr>
          <p:cNvPr id="208" name="Google Shape;208;p4"/>
          <p:cNvCxnSpPr/>
          <p:nvPr/>
        </p:nvCxnSpPr>
        <p:spPr>
          <a:xfrm rot="10800000">
            <a:off x="5029200" y="2362200"/>
            <a:ext cx="1143000" cy="304800"/>
          </a:xfrm>
          <a:prstGeom prst="straightConnector1">
            <a:avLst/>
          </a:prstGeom>
          <a:noFill/>
          <a:ln w="9525" cap="flat" cmpd="sng">
            <a:solidFill>
              <a:schemeClr val="dk1"/>
            </a:solidFill>
            <a:prstDash val="solid"/>
            <a:round/>
            <a:headEnd type="none" w="med" len="med"/>
            <a:tailEnd type="triangle" w="med" len="med"/>
          </a:ln>
        </p:spPr>
      </p:cxnSp>
      <p:sp>
        <p:nvSpPr>
          <p:cNvPr id="209" name="Google Shape;209;p4"/>
          <p:cNvSpPr txBox="1"/>
          <p:nvPr/>
        </p:nvSpPr>
        <p:spPr>
          <a:xfrm>
            <a:off x="4962525" y="2667000"/>
            <a:ext cx="2419500" cy="395100"/>
          </a:xfrm>
          <a:prstGeom prst="rect">
            <a:avLst/>
          </a:prstGeom>
          <a:noFill/>
          <a:ln>
            <a:noFill/>
          </a:ln>
        </p:spPr>
        <p:txBody>
          <a:bodyPr spcFirstLastPara="1" wrap="square" lIns="25400" tIns="12700" rIns="25400" bIns="12700" anchor="t" anchorCtr="0">
            <a:spAutoFit/>
          </a:bodyPr>
          <a:lstStyle/>
          <a:p>
            <a:pPr marL="0" lvl="0" indent="0" algn="ctr" rtl="0">
              <a:spcBef>
                <a:spcPts val="0"/>
              </a:spcBef>
              <a:spcAft>
                <a:spcPts val="0"/>
              </a:spcAft>
              <a:buClr>
                <a:schemeClr val="dk1"/>
              </a:buClr>
              <a:buSzPts val="1200"/>
              <a:buFont typeface="Noto Sans Symbols"/>
              <a:buNone/>
            </a:pPr>
            <a:r>
              <a:rPr lang="en-US" sz="1200">
                <a:solidFill>
                  <a:schemeClr val="dk1"/>
                </a:solidFill>
              </a:rPr>
              <a:t>Folgen auf eine </a:t>
            </a:r>
            <a:r>
              <a:rPr lang="en-US" sz="1200" b="1" i="1">
                <a:solidFill>
                  <a:schemeClr val="dk1"/>
                </a:solidFill>
              </a:rPr>
              <a:t>Glaskörperblutung</a:t>
            </a:r>
            <a:endParaRPr b="1" i="1"/>
          </a:p>
        </p:txBody>
      </p:sp>
      <p:sp>
        <p:nvSpPr>
          <p:cNvPr id="210" name="Google Shape;210;p4"/>
          <p:cNvSpPr txBox="1"/>
          <p:nvPr/>
        </p:nvSpPr>
        <p:spPr>
          <a:xfrm>
            <a:off x="3962400" y="3074084"/>
            <a:ext cx="4495800" cy="5799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rPr>
              <a:t>Im weiteren Verlauf dieser Präsentation stehen </a:t>
            </a:r>
            <a:r>
              <a:rPr lang="en-US" sz="1200" b="1">
                <a:solidFill>
                  <a:srgbClr val="FF0000"/>
                </a:solidFill>
                <a:latin typeface="Arial"/>
                <a:ea typeface="Arial"/>
                <a:cs typeface="Arial"/>
                <a:sym typeface="Arial"/>
              </a:rPr>
              <a:t>das hämolytische Glaukom </a:t>
            </a:r>
            <a:r>
              <a:rPr lang="en-US" sz="1200" i="1">
                <a:solidFill>
                  <a:srgbClr val="0000FF"/>
                </a:solidFill>
              </a:rPr>
              <a:t>und </a:t>
            </a:r>
            <a:r>
              <a:rPr lang="en-US" sz="1200" b="1">
                <a:solidFill>
                  <a:srgbClr val="FF0000"/>
                </a:solidFill>
                <a:latin typeface="Arial"/>
                <a:ea typeface="Arial"/>
                <a:cs typeface="Arial"/>
                <a:sym typeface="Arial"/>
              </a:rPr>
              <a:t>das Ghost-Cell-Glaukom </a:t>
            </a:r>
            <a:r>
              <a:rPr lang="en-US" sz="1200" i="1">
                <a:solidFill>
                  <a:srgbClr val="0000FF"/>
                </a:solidFill>
              </a:rPr>
              <a:t>im Mittelpunkt.</a:t>
            </a:r>
            <a:endParaRPr i="1">
              <a:solidFill>
                <a:srgbClr val="0000FF"/>
              </a:solidFill>
            </a:endParaRPr>
          </a:p>
        </p:txBody>
      </p:sp>
      <p:sp>
        <p:nvSpPr>
          <p:cNvPr id="211" name="Google Shape;211;p4"/>
          <p:cNvSpPr/>
          <p:nvPr/>
        </p:nvSpPr>
        <p:spPr>
          <a:xfrm>
            <a:off x="3505200" y="1219200"/>
            <a:ext cx="76200" cy="2178050"/>
          </a:xfrm>
          <a:prstGeom prst="rect">
            <a:avLst/>
          </a:prstGeom>
          <a:solidFill>
            <a:schemeClr val="dk1"/>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943"/>
        <p:cNvGrpSpPr/>
        <p:nvPr/>
      </p:nvGrpSpPr>
      <p:grpSpPr>
        <a:xfrm>
          <a:off x="0" y="0"/>
          <a:ext cx="0" cy="0"/>
          <a:chOff x="0" y="0"/>
          <a:chExt cx="0" cy="0"/>
        </a:xfrm>
      </p:grpSpPr>
      <p:sp>
        <p:nvSpPr>
          <p:cNvPr id="944" name="Google Shape;944;p40"/>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Fragen und Antworten</a:t>
            </a:r>
            <a:endParaRPr/>
          </a:p>
        </p:txBody>
      </p:sp>
      <p:sp>
        <p:nvSpPr>
          <p:cNvPr id="945" name="Google Shape;945;p40"/>
          <p:cNvSpPr txBox="1"/>
          <p:nvPr/>
        </p:nvSpPr>
        <p:spPr>
          <a:xfrm>
            <a:off x="6239438" y="1981200"/>
            <a:ext cx="2454519"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chemeClr val="dk1"/>
                </a:solidFill>
                <a:latin typeface="Arial"/>
                <a:ea typeface="Arial"/>
                <a:cs typeface="Arial"/>
                <a:sym typeface="Arial"/>
              </a:rPr>
              <a:t>Geisterzellglaukom</a:t>
            </a:r>
            <a:endParaRPr/>
          </a:p>
        </p:txBody>
      </p:sp>
      <p:sp>
        <p:nvSpPr>
          <p:cNvPr id="946" name="Google Shape;946;p40"/>
          <p:cNvSpPr txBox="1"/>
          <p:nvPr/>
        </p:nvSpPr>
        <p:spPr>
          <a:xfrm>
            <a:off x="2361390" y="395288"/>
            <a:ext cx="4389471" cy="400110"/>
          </a:xfrm>
          <a:prstGeom prst="rect">
            <a:avLst/>
          </a:prstGeom>
          <a:solidFill>
            <a:srgbClr val="CCFFFF"/>
          </a:solid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FF0000"/>
              </a:buClr>
              <a:buSzPts val="1200"/>
              <a:buFont typeface="Noto Sans Symbols"/>
              <a:buNone/>
            </a:pPr>
            <a:r>
              <a:rPr lang="en-US" sz="1200" b="1">
                <a:solidFill>
                  <a:srgbClr val="FF0000"/>
                </a:solidFill>
                <a:latin typeface="Arial"/>
                <a:ea typeface="Arial"/>
                <a:cs typeface="Arial"/>
                <a:sym typeface="Arial"/>
              </a:rPr>
              <a:t>Glaukom nach intraokularer Blutung</a:t>
            </a:r>
            <a:endParaRPr/>
          </a:p>
        </p:txBody>
      </p:sp>
      <p:sp>
        <p:nvSpPr>
          <p:cNvPr id="947" name="Google Shape;947;p40"/>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40</a:t>
            </a:fld>
            <a:endParaRPr sz="1000">
              <a:solidFill>
                <a:schemeClr val="dk1"/>
              </a:solidFill>
              <a:latin typeface="Arial"/>
              <a:ea typeface="Arial"/>
              <a:cs typeface="Arial"/>
              <a:sym typeface="Arial"/>
            </a:endParaRPr>
          </a:p>
        </p:txBody>
      </p:sp>
      <p:sp>
        <p:nvSpPr>
          <p:cNvPr id="948" name="Google Shape;948;p40"/>
          <p:cNvSpPr txBox="1"/>
          <p:nvPr/>
        </p:nvSpPr>
        <p:spPr>
          <a:xfrm>
            <a:off x="3674286" y="1981200"/>
            <a:ext cx="2428871"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chemeClr val="dk1"/>
                </a:solidFill>
                <a:latin typeface="Arial"/>
                <a:ea typeface="Arial"/>
                <a:cs typeface="Arial"/>
                <a:sym typeface="Arial"/>
              </a:rPr>
              <a:t>Hämolytisches Glaukom</a:t>
            </a:r>
            <a:endParaRPr/>
          </a:p>
        </p:txBody>
      </p:sp>
      <p:sp>
        <p:nvSpPr>
          <p:cNvPr id="949" name="Google Shape;949;p40"/>
          <p:cNvSpPr txBox="1"/>
          <p:nvPr/>
        </p:nvSpPr>
        <p:spPr>
          <a:xfrm>
            <a:off x="304800" y="1981200"/>
            <a:ext cx="3147000" cy="2103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2"/>
              </a:buClr>
              <a:buSzPts val="840"/>
              <a:buFont typeface="Noto Sans Symbols"/>
              <a:buNone/>
            </a:pPr>
            <a:r>
              <a:rPr lang="en-US" sz="1200" u="sng">
                <a:solidFill>
                  <a:srgbClr val="BFBFBF"/>
                </a:solidFill>
                <a:latin typeface="Arial"/>
                <a:ea typeface="Arial"/>
                <a:cs typeface="Arial"/>
                <a:sym typeface="Arial"/>
              </a:rPr>
              <a:t>Glaukom als Folge eines Hyph</a:t>
            </a:r>
            <a:r>
              <a:rPr lang="en-US" sz="1200" u="sng">
                <a:solidFill>
                  <a:srgbClr val="BFBFBF"/>
                </a:solidFill>
              </a:rPr>
              <a:t>ä</a:t>
            </a:r>
            <a:r>
              <a:rPr lang="en-US" sz="1200" u="sng">
                <a:solidFill>
                  <a:srgbClr val="BFBFBF"/>
                </a:solidFill>
                <a:latin typeface="Arial"/>
                <a:ea typeface="Arial"/>
                <a:cs typeface="Arial"/>
                <a:sym typeface="Arial"/>
              </a:rPr>
              <a:t>mas</a:t>
            </a:r>
            <a:endParaRPr sz="1800" u="sng">
              <a:solidFill>
                <a:srgbClr val="BFBFBF"/>
              </a:solidFill>
              <a:latin typeface="Arial"/>
              <a:ea typeface="Arial"/>
              <a:cs typeface="Arial"/>
              <a:sym typeface="Arial"/>
            </a:endParaRPr>
          </a:p>
        </p:txBody>
      </p:sp>
      <p:sp>
        <p:nvSpPr>
          <p:cNvPr id="950" name="Google Shape;950;p40"/>
          <p:cNvSpPr txBox="1"/>
          <p:nvPr/>
        </p:nvSpPr>
        <p:spPr>
          <a:xfrm>
            <a:off x="920750" y="2681288"/>
            <a:ext cx="1974900" cy="3951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Folgt </a:t>
            </a:r>
            <a:r>
              <a:rPr lang="en-US" sz="1200">
                <a:solidFill>
                  <a:srgbClr val="BFBFBF"/>
                </a:solidFill>
              </a:rPr>
              <a:t>auf</a:t>
            </a:r>
            <a:r>
              <a:rPr lang="en-US" sz="1200" b="1" i="1">
                <a:solidFill>
                  <a:srgbClr val="BFBFBF"/>
                </a:solidFill>
                <a:latin typeface="Arial"/>
                <a:ea typeface="Arial"/>
                <a:cs typeface="Arial"/>
                <a:sym typeface="Arial"/>
              </a:rPr>
              <a:t> </a:t>
            </a:r>
            <a:r>
              <a:rPr lang="en-US" sz="1200">
                <a:solidFill>
                  <a:srgbClr val="BFBFBF"/>
                </a:solidFill>
                <a:latin typeface="Arial"/>
                <a:ea typeface="Arial"/>
                <a:cs typeface="Arial"/>
                <a:sym typeface="Arial"/>
              </a:rPr>
              <a:t>eine </a:t>
            </a:r>
            <a:r>
              <a:rPr lang="en-US" sz="1200" b="1" i="1">
                <a:solidFill>
                  <a:srgbClr val="BFBFBF"/>
                </a:solidFill>
              </a:rPr>
              <a:t>Vorderkammerblutung</a:t>
            </a:r>
            <a:endParaRPr b="1" i="1"/>
          </a:p>
        </p:txBody>
      </p:sp>
      <p:cxnSp>
        <p:nvCxnSpPr>
          <p:cNvPr id="951" name="Google Shape;951;p40"/>
          <p:cNvCxnSpPr/>
          <p:nvPr/>
        </p:nvCxnSpPr>
        <p:spPr>
          <a:xfrm rot="10800000">
            <a:off x="1892300" y="2286000"/>
            <a:ext cx="0" cy="381000"/>
          </a:xfrm>
          <a:prstGeom prst="straightConnector1">
            <a:avLst/>
          </a:prstGeom>
          <a:noFill/>
          <a:ln w="9525" cap="flat" cmpd="sng">
            <a:solidFill>
              <a:srgbClr val="BFBFBF"/>
            </a:solidFill>
            <a:prstDash val="solid"/>
            <a:round/>
            <a:headEnd type="none" w="med" len="med"/>
            <a:tailEnd type="triangle" w="med" len="med"/>
          </a:ln>
        </p:spPr>
      </p:cxnSp>
      <p:sp>
        <p:nvSpPr>
          <p:cNvPr id="952" name="Google Shape;952;p40"/>
          <p:cNvSpPr/>
          <p:nvPr/>
        </p:nvSpPr>
        <p:spPr>
          <a:xfrm>
            <a:off x="3505200" y="1219200"/>
            <a:ext cx="76200" cy="2178050"/>
          </a:xfrm>
          <a:prstGeom prst="rect">
            <a:avLst/>
          </a:prstGeom>
          <a:solidFill>
            <a:schemeClr val="dk1"/>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953" name="Google Shape;953;p40"/>
          <p:cNvSpPr txBox="1"/>
          <p:nvPr/>
        </p:nvSpPr>
        <p:spPr>
          <a:xfrm>
            <a:off x="3581400" y="2995613"/>
            <a:ext cx="2564400" cy="5799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TM verstopft</a:t>
            </a:r>
            <a:endParaRPr/>
          </a:p>
          <a:p>
            <a:pPr marL="0" marR="0" lvl="0" indent="0" algn="ctr"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    mit…              </a:t>
            </a:r>
            <a:endParaRPr/>
          </a:p>
          <a:p>
            <a:pPr marL="0" marR="0" lvl="0" indent="0" algn="ctr" rtl="0">
              <a:spcBef>
                <a:spcPts val="0"/>
              </a:spcBef>
              <a:spcAft>
                <a:spcPts val="0"/>
              </a:spcAft>
              <a:buClr>
                <a:srgbClr val="0000FF"/>
              </a:buClr>
              <a:buSzPts val="1200"/>
              <a:buFont typeface="Noto Sans Symbols"/>
              <a:buNone/>
            </a:pPr>
            <a:r>
              <a:rPr lang="en-US" sz="1200">
                <a:solidFill>
                  <a:srgbClr val="0000FF"/>
                </a:solidFill>
              </a:rPr>
              <a:t>h</a:t>
            </a:r>
            <a:r>
              <a:rPr lang="en-US" sz="1200">
                <a:solidFill>
                  <a:srgbClr val="0000FF"/>
                </a:solidFill>
                <a:latin typeface="Arial"/>
                <a:ea typeface="Arial"/>
                <a:cs typeface="Arial"/>
                <a:sym typeface="Arial"/>
              </a:rPr>
              <a:t>ämoglobinbeladenen Makrophagen</a:t>
            </a:r>
            <a:endParaRPr/>
          </a:p>
        </p:txBody>
      </p:sp>
      <p:sp>
        <p:nvSpPr>
          <p:cNvPr id="954" name="Google Shape;954;p40"/>
          <p:cNvSpPr txBox="1"/>
          <p:nvPr/>
        </p:nvSpPr>
        <p:spPr>
          <a:xfrm>
            <a:off x="6425127" y="2995613"/>
            <a:ext cx="2109273" cy="830997"/>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TM verstopft</a:t>
            </a:r>
            <a:endParaRPr/>
          </a:p>
          <a:p>
            <a:pPr marL="0" marR="0" lvl="0" indent="0" algn="ctr"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    mit…</a:t>
            </a:r>
            <a:endParaRPr/>
          </a:p>
          <a:p>
            <a:pPr marL="0" marR="0" lvl="0" indent="0" algn="ctr" rtl="0">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degenerierten Erythrozyten</a:t>
            </a:r>
            <a:endParaRPr/>
          </a:p>
        </p:txBody>
      </p:sp>
      <p:sp>
        <p:nvSpPr>
          <p:cNvPr id="955" name="Google Shape;955;p40"/>
          <p:cNvSpPr txBox="1"/>
          <p:nvPr/>
        </p:nvSpPr>
        <p:spPr>
          <a:xfrm>
            <a:off x="3974849" y="4488256"/>
            <a:ext cx="1827600" cy="3951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FF5050"/>
              </a:buClr>
              <a:buSzPts val="1200"/>
              <a:buFont typeface="Noto Sans Symbols"/>
              <a:buNone/>
            </a:pPr>
            <a:r>
              <a:rPr lang="en-US" sz="1200" b="1" i="1">
                <a:solidFill>
                  <a:srgbClr val="FF5050"/>
                </a:solidFill>
                <a:latin typeface="Arial"/>
                <a:ea typeface="Arial"/>
                <a:cs typeface="Arial"/>
                <a:sym typeface="Arial"/>
              </a:rPr>
              <a:t>Rötlich </a:t>
            </a:r>
            <a:r>
              <a:rPr lang="en-US" sz="1200" b="1" i="1">
                <a:solidFill>
                  <a:srgbClr val="FF5050"/>
                </a:solidFill>
              </a:rPr>
              <a:t>ge</a:t>
            </a:r>
            <a:r>
              <a:rPr lang="en-US" sz="1200" b="1" i="1">
                <a:solidFill>
                  <a:srgbClr val="FF5050"/>
                </a:solidFill>
                <a:latin typeface="Arial"/>
                <a:ea typeface="Arial"/>
                <a:cs typeface="Arial"/>
                <a:sym typeface="Arial"/>
              </a:rPr>
              <a:t>färbte </a:t>
            </a:r>
            <a:r>
              <a:rPr lang="en-US" sz="1200" b="1" i="1">
                <a:solidFill>
                  <a:schemeClr val="dk1"/>
                </a:solidFill>
                <a:latin typeface="Arial"/>
                <a:ea typeface="Arial"/>
                <a:cs typeface="Arial"/>
                <a:sym typeface="Arial"/>
              </a:rPr>
              <a:t> Zellen</a:t>
            </a:r>
            <a:endParaRPr/>
          </a:p>
          <a:p>
            <a:pPr marL="0" marR="0" lvl="0" indent="0" algn="ctr" rtl="0">
              <a:spcBef>
                <a:spcPts val="0"/>
              </a:spcBef>
              <a:spcAft>
                <a:spcPts val="0"/>
              </a:spcAft>
              <a:buClr>
                <a:schemeClr val="dk1"/>
              </a:buClr>
              <a:buSzPts val="1200"/>
              <a:buFont typeface="Noto Sans Symbols"/>
              <a:buNone/>
            </a:pPr>
            <a:r>
              <a:rPr lang="en-US" sz="1200" b="1" i="1">
                <a:solidFill>
                  <a:schemeClr val="dk1"/>
                </a:solidFill>
                <a:latin typeface="Arial"/>
                <a:ea typeface="Arial"/>
                <a:cs typeface="Arial"/>
                <a:sym typeface="Arial"/>
              </a:rPr>
              <a:t>in </a:t>
            </a:r>
            <a:r>
              <a:rPr lang="en-US" sz="1200" b="1" i="1">
                <a:solidFill>
                  <a:schemeClr val="dk1"/>
                </a:solidFill>
              </a:rPr>
              <a:t>der Vorderkammer</a:t>
            </a:r>
            <a:endParaRPr/>
          </a:p>
        </p:txBody>
      </p:sp>
      <p:sp>
        <p:nvSpPr>
          <p:cNvPr id="956" name="Google Shape;956;p40"/>
          <p:cNvSpPr txBox="1"/>
          <p:nvPr/>
        </p:nvSpPr>
        <p:spPr>
          <a:xfrm>
            <a:off x="6510896" y="4473575"/>
            <a:ext cx="1922700" cy="3951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F7D269"/>
              </a:buClr>
              <a:buSzPts val="1200"/>
              <a:buFont typeface="Noto Sans Symbols"/>
              <a:buNone/>
            </a:pPr>
            <a:r>
              <a:rPr lang="en-US" sz="1200" b="1" i="1">
                <a:solidFill>
                  <a:srgbClr val="F7D269"/>
                </a:solidFill>
                <a:latin typeface="Arial"/>
                <a:ea typeface="Arial"/>
                <a:cs typeface="Arial"/>
                <a:sym typeface="Arial"/>
              </a:rPr>
              <a:t>Hellbraun</a:t>
            </a:r>
            <a:r>
              <a:rPr lang="en-US" sz="1200" b="1" i="1">
                <a:solidFill>
                  <a:srgbClr val="F7D269"/>
                </a:solidFill>
              </a:rPr>
              <a:t> gefärbte</a:t>
            </a:r>
            <a:r>
              <a:rPr lang="en-US" sz="1200" b="1" i="1">
                <a:solidFill>
                  <a:srgbClr val="F7D269"/>
                </a:solidFill>
                <a:latin typeface="Arial"/>
                <a:ea typeface="Arial"/>
                <a:cs typeface="Arial"/>
                <a:sym typeface="Arial"/>
              </a:rPr>
              <a:t> </a:t>
            </a:r>
            <a:r>
              <a:rPr lang="en-US" sz="1200" b="1" i="1">
                <a:solidFill>
                  <a:schemeClr val="dk1"/>
                </a:solidFill>
                <a:latin typeface="Arial"/>
                <a:ea typeface="Arial"/>
                <a:cs typeface="Arial"/>
                <a:sym typeface="Arial"/>
              </a:rPr>
              <a:t>Zellen</a:t>
            </a:r>
            <a:endParaRPr/>
          </a:p>
          <a:p>
            <a:pPr marL="0" marR="0" lvl="0" indent="0" algn="ctr" rtl="0">
              <a:spcBef>
                <a:spcPts val="0"/>
              </a:spcBef>
              <a:spcAft>
                <a:spcPts val="0"/>
              </a:spcAft>
              <a:buClr>
                <a:schemeClr val="dk1"/>
              </a:buClr>
              <a:buSzPts val="1200"/>
              <a:buFont typeface="Noto Sans Symbols"/>
              <a:buNone/>
            </a:pPr>
            <a:r>
              <a:rPr lang="en-US" sz="1200" b="1" i="1">
                <a:solidFill>
                  <a:schemeClr val="dk1"/>
                </a:solidFill>
                <a:latin typeface="Arial"/>
                <a:ea typeface="Arial"/>
                <a:cs typeface="Arial"/>
                <a:sym typeface="Arial"/>
              </a:rPr>
              <a:t>in </a:t>
            </a:r>
            <a:r>
              <a:rPr lang="en-US" sz="1200" b="1" i="1">
                <a:solidFill>
                  <a:schemeClr val="dk1"/>
                </a:solidFill>
              </a:rPr>
              <a:t>der Vorderkammer</a:t>
            </a:r>
            <a:endParaRPr/>
          </a:p>
        </p:txBody>
      </p:sp>
      <p:cxnSp>
        <p:nvCxnSpPr>
          <p:cNvPr id="957" name="Google Shape;957;p40"/>
          <p:cNvCxnSpPr/>
          <p:nvPr/>
        </p:nvCxnSpPr>
        <p:spPr>
          <a:xfrm rot="10800000">
            <a:off x="4876800" y="2438400"/>
            <a:ext cx="0" cy="533400"/>
          </a:xfrm>
          <a:prstGeom prst="straightConnector1">
            <a:avLst/>
          </a:prstGeom>
          <a:noFill/>
          <a:ln w="9525" cap="flat" cmpd="sng">
            <a:solidFill>
              <a:schemeClr val="dk1"/>
            </a:solidFill>
            <a:prstDash val="solid"/>
            <a:round/>
            <a:headEnd type="triangle" w="med" len="med"/>
            <a:tailEnd type="none" w="sm" len="sm"/>
          </a:ln>
        </p:spPr>
      </p:cxnSp>
      <p:cxnSp>
        <p:nvCxnSpPr>
          <p:cNvPr id="958" name="Google Shape;958;p40"/>
          <p:cNvCxnSpPr/>
          <p:nvPr/>
        </p:nvCxnSpPr>
        <p:spPr>
          <a:xfrm rot="10800000">
            <a:off x="7467600" y="2438400"/>
            <a:ext cx="0" cy="533400"/>
          </a:xfrm>
          <a:prstGeom prst="straightConnector1">
            <a:avLst/>
          </a:prstGeom>
          <a:noFill/>
          <a:ln w="9525" cap="flat" cmpd="sng">
            <a:solidFill>
              <a:schemeClr val="dk1"/>
            </a:solidFill>
            <a:prstDash val="solid"/>
            <a:round/>
            <a:headEnd type="triangle" w="med" len="med"/>
            <a:tailEnd type="none" w="sm" len="sm"/>
          </a:ln>
        </p:spPr>
      </p:cxnSp>
      <p:cxnSp>
        <p:nvCxnSpPr>
          <p:cNvPr id="959" name="Google Shape;959;p40"/>
          <p:cNvCxnSpPr/>
          <p:nvPr/>
        </p:nvCxnSpPr>
        <p:spPr>
          <a:xfrm rot="10800000">
            <a:off x="4873797" y="3916362"/>
            <a:ext cx="0" cy="533400"/>
          </a:xfrm>
          <a:prstGeom prst="straightConnector1">
            <a:avLst/>
          </a:prstGeom>
          <a:noFill/>
          <a:ln w="9525" cap="flat" cmpd="sng">
            <a:solidFill>
              <a:schemeClr val="dk1"/>
            </a:solidFill>
            <a:prstDash val="solid"/>
            <a:round/>
            <a:headEnd type="triangle" w="med" len="med"/>
            <a:tailEnd type="none" w="sm" len="sm"/>
          </a:ln>
        </p:spPr>
      </p:cxnSp>
      <p:cxnSp>
        <p:nvCxnSpPr>
          <p:cNvPr id="960" name="Google Shape;960;p40"/>
          <p:cNvCxnSpPr/>
          <p:nvPr/>
        </p:nvCxnSpPr>
        <p:spPr>
          <a:xfrm rot="10800000">
            <a:off x="7466697" y="3902810"/>
            <a:ext cx="0" cy="533400"/>
          </a:xfrm>
          <a:prstGeom prst="straightConnector1">
            <a:avLst/>
          </a:prstGeom>
          <a:noFill/>
          <a:ln w="9525" cap="flat" cmpd="sng">
            <a:solidFill>
              <a:schemeClr val="dk1"/>
            </a:solidFill>
            <a:prstDash val="solid"/>
            <a:round/>
            <a:headEnd type="triangle" w="med" len="med"/>
            <a:tailEnd type="none" w="sm" len="sm"/>
          </a:ln>
        </p:spPr>
      </p:cxnSp>
      <p:sp>
        <p:nvSpPr>
          <p:cNvPr id="961" name="Google Shape;961;p40"/>
          <p:cNvSpPr/>
          <p:nvPr/>
        </p:nvSpPr>
        <p:spPr>
          <a:xfrm>
            <a:off x="6425127" y="4423906"/>
            <a:ext cx="1490100" cy="261900"/>
          </a:xfrm>
          <a:prstGeom prst="rect">
            <a:avLst/>
          </a:prstGeom>
          <a:solidFill>
            <a:srgbClr val="FFCCFF"/>
          </a:solidFill>
          <a:ln w="9525" cap="flat" cmpd="sng">
            <a:solidFill>
              <a:schemeClr val="dk1"/>
            </a:solidFill>
            <a:prstDash val="solid"/>
            <a:miter lim="8000"/>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Farbe</a:t>
            </a:r>
            <a:endParaRPr/>
          </a:p>
        </p:txBody>
      </p:sp>
      <p:sp>
        <p:nvSpPr>
          <p:cNvPr id="962" name="Google Shape;962;p40"/>
          <p:cNvSpPr/>
          <p:nvPr/>
        </p:nvSpPr>
        <p:spPr>
          <a:xfrm>
            <a:off x="3974849" y="4451225"/>
            <a:ext cx="1261500" cy="261900"/>
          </a:xfrm>
          <a:prstGeom prst="rect">
            <a:avLst/>
          </a:prstGeom>
          <a:solidFill>
            <a:srgbClr val="FFCCFF"/>
          </a:solidFill>
          <a:ln w="9525" cap="flat" cmpd="sng">
            <a:solidFill>
              <a:schemeClr val="dk1"/>
            </a:solidFill>
            <a:prstDash val="solid"/>
            <a:miter lim="8000"/>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Farbe</a:t>
            </a:r>
            <a:endParaRPr/>
          </a:p>
        </p:txBody>
      </p:sp>
      <p:sp>
        <p:nvSpPr>
          <p:cNvPr id="963" name="Google Shape;963;p40"/>
          <p:cNvSpPr txBox="1"/>
          <p:nvPr/>
        </p:nvSpPr>
        <p:spPr>
          <a:xfrm>
            <a:off x="4114800" y="5105400"/>
            <a:ext cx="3963300" cy="395100"/>
          </a:xfrm>
          <a:prstGeom prst="rect">
            <a:avLst/>
          </a:prstGeom>
          <a:noFill/>
          <a:ln>
            <a:noFill/>
          </a:ln>
        </p:spPr>
        <p:txBody>
          <a:bodyPr spcFirstLastPara="1" wrap="square" lIns="25400" tIns="12700" rIns="25400" bIns="12700" anchor="t" anchorCtr="0">
            <a:spAutoFit/>
          </a:bodyPr>
          <a:lstStyle/>
          <a:p>
            <a:pPr marL="0" lvl="0" indent="0" algn="ctr" rtl="0">
              <a:spcBef>
                <a:spcPts val="0"/>
              </a:spcBef>
              <a:spcAft>
                <a:spcPts val="0"/>
              </a:spcAft>
              <a:buClr>
                <a:schemeClr val="dk1"/>
              </a:buClr>
              <a:buFont typeface="Arial"/>
              <a:buNone/>
            </a:pPr>
            <a:r>
              <a:rPr lang="en-US" sz="1200" i="1">
                <a:solidFill>
                  <a:srgbClr val="0000FF"/>
                </a:solidFill>
              </a:rPr>
              <a:t>Welche Befunde zeigt die Untersuchung der Vorderkammer?</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967"/>
        <p:cNvGrpSpPr/>
        <p:nvPr/>
      </p:nvGrpSpPr>
      <p:grpSpPr>
        <a:xfrm>
          <a:off x="0" y="0"/>
          <a:ext cx="0" cy="0"/>
          <a:chOff x="0" y="0"/>
          <a:chExt cx="0" cy="0"/>
        </a:xfrm>
      </p:grpSpPr>
      <p:sp>
        <p:nvSpPr>
          <p:cNvPr id="968" name="Google Shape;968;p41"/>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969" name="Google Shape;969;p41"/>
          <p:cNvSpPr txBox="1"/>
          <p:nvPr/>
        </p:nvSpPr>
        <p:spPr>
          <a:xfrm>
            <a:off x="6239438" y="1981200"/>
            <a:ext cx="2454519"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chemeClr val="dk1"/>
                </a:solidFill>
                <a:latin typeface="Arial"/>
                <a:ea typeface="Arial"/>
                <a:cs typeface="Arial"/>
                <a:sym typeface="Arial"/>
              </a:rPr>
              <a:t>Geisterzellglaukom</a:t>
            </a:r>
            <a:endParaRPr/>
          </a:p>
        </p:txBody>
      </p:sp>
      <p:sp>
        <p:nvSpPr>
          <p:cNvPr id="970" name="Google Shape;970;p41"/>
          <p:cNvSpPr txBox="1"/>
          <p:nvPr/>
        </p:nvSpPr>
        <p:spPr>
          <a:xfrm>
            <a:off x="2361390" y="395288"/>
            <a:ext cx="4389471" cy="400110"/>
          </a:xfrm>
          <a:prstGeom prst="rect">
            <a:avLst/>
          </a:prstGeom>
          <a:solidFill>
            <a:srgbClr val="CCFFFF"/>
          </a:solid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FF0000"/>
              </a:buClr>
              <a:buSzPts val="1200"/>
              <a:buFont typeface="Noto Sans Symbols"/>
              <a:buNone/>
            </a:pPr>
            <a:r>
              <a:rPr lang="en-US" sz="1200" b="1">
                <a:solidFill>
                  <a:srgbClr val="FF0000"/>
                </a:solidFill>
                <a:latin typeface="Arial"/>
                <a:ea typeface="Arial"/>
                <a:cs typeface="Arial"/>
                <a:sym typeface="Arial"/>
              </a:rPr>
              <a:t>Glaukom nach intraokularer Blutung</a:t>
            </a:r>
            <a:endParaRPr/>
          </a:p>
        </p:txBody>
      </p:sp>
      <p:sp>
        <p:nvSpPr>
          <p:cNvPr id="971" name="Google Shape;971;p41"/>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41</a:t>
            </a:fld>
            <a:endParaRPr sz="1000">
              <a:solidFill>
                <a:schemeClr val="dk1"/>
              </a:solidFill>
              <a:latin typeface="Arial"/>
              <a:ea typeface="Arial"/>
              <a:cs typeface="Arial"/>
              <a:sym typeface="Arial"/>
            </a:endParaRPr>
          </a:p>
        </p:txBody>
      </p:sp>
      <p:sp>
        <p:nvSpPr>
          <p:cNvPr id="972" name="Google Shape;972;p41"/>
          <p:cNvSpPr txBox="1"/>
          <p:nvPr/>
        </p:nvSpPr>
        <p:spPr>
          <a:xfrm>
            <a:off x="3674286" y="1981200"/>
            <a:ext cx="2428871"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chemeClr val="dk1"/>
                </a:solidFill>
                <a:latin typeface="Arial"/>
                <a:ea typeface="Arial"/>
                <a:cs typeface="Arial"/>
                <a:sym typeface="Arial"/>
              </a:rPr>
              <a:t>Hämolytisches Glaukom</a:t>
            </a:r>
            <a:endParaRPr/>
          </a:p>
        </p:txBody>
      </p:sp>
      <p:sp>
        <p:nvSpPr>
          <p:cNvPr id="973" name="Google Shape;973;p41"/>
          <p:cNvSpPr txBox="1"/>
          <p:nvPr/>
        </p:nvSpPr>
        <p:spPr>
          <a:xfrm>
            <a:off x="304800" y="1981200"/>
            <a:ext cx="3147000" cy="2103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2"/>
              </a:buClr>
              <a:buSzPts val="840"/>
              <a:buFont typeface="Noto Sans Symbols"/>
              <a:buNone/>
            </a:pPr>
            <a:r>
              <a:rPr lang="en-US" sz="1200" u="sng">
                <a:solidFill>
                  <a:srgbClr val="BFBFBF"/>
                </a:solidFill>
                <a:latin typeface="Arial"/>
                <a:ea typeface="Arial"/>
                <a:cs typeface="Arial"/>
                <a:sym typeface="Arial"/>
              </a:rPr>
              <a:t>Glaukom als Folge eines Hyph</a:t>
            </a:r>
            <a:r>
              <a:rPr lang="en-US" sz="1200" u="sng">
                <a:solidFill>
                  <a:srgbClr val="BFBFBF"/>
                </a:solidFill>
              </a:rPr>
              <a:t>ä</a:t>
            </a:r>
            <a:r>
              <a:rPr lang="en-US" sz="1200" u="sng">
                <a:solidFill>
                  <a:srgbClr val="BFBFBF"/>
                </a:solidFill>
                <a:latin typeface="Arial"/>
                <a:ea typeface="Arial"/>
                <a:cs typeface="Arial"/>
                <a:sym typeface="Arial"/>
              </a:rPr>
              <a:t>mas</a:t>
            </a:r>
            <a:endParaRPr sz="1800" u="sng">
              <a:solidFill>
                <a:srgbClr val="BFBFBF"/>
              </a:solidFill>
              <a:latin typeface="Arial"/>
              <a:ea typeface="Arial"/>
              <a:cs typeface="Arial"/>
              <a:sym typeface="Arial"/>
            </a:endParaRPr>
          </a:p>
        </p:txBody>
      </p:sp>
      <p:sp>
        <p:nvSpPr>
          <p:cNvPr id="974" name="Google Shape;974;p41"/>
          <p:cNvSpPr txBox="1"/>
          <p:nvPr/>
        </p:nvSpPr>
        <p:spPr>
          <a:xfrm>
            <a:off x="920750" y="2681288"/>
            <a:ext cx="1974900" cy="3951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Folgt </a:t>
            </a:r>
            <a:r>
              <a:rPr lang="en-US" sz="1200">
                <a:solidFill>
                  <a:srgbClr val="BFBFBF"/>
                </a:solidFill>
              </a:rPr>
              <a:t>auf</a:t>
            </a:r>
            <a:r>
              <a:rPr lang="en-US" sz="1200" b="1" i="1">
                <a:solidFill>
                  <a:srgbClr val="BFBFBF"/>
                </a:solidFill>
                <a:latin typeface="Arial"/>
                <a:ea typeface="Arial"/>
                <a:cs typeface="Arial"/>
                <a:sym typeface="Arial"/>
              </a:rPr>
              <a:t> </a:t>
            </a:r>
            <a:r>
              <a:rPr lang="en-US" sz="1200">
                <a:solidFill>
                  <a:srgbClr val="BFBFBF"/>
                </a:solidFill>
                <a:latin typeface="Arial"/>
                <a:ea typeface="Arial"/>
                <a:cs typeface="Arial"/>
                <a:sym typeface="Arial"/>
              </a:rPr>
              <a:t>eine </a:t>
            </a:r>
            <a:r>
              <a:rPr lang="en-US" sz="1200" b="1" i="1">
                <a:solidFill>
                  <a:srgbClr val="BFBFBF"/>
                </a:solidFill>
              </a:rPr>
              <a:t>Vorderkammerblutung</a:t>
            </a:r>
            <a:endParaRPr b="1" i="1"/>
          </a:p>
        </p:txBody>
      </p:sp>
      <p:cxnSp>
        <p:nvCxnSpPr>
          <p:cNvPr id="975" name="Google Shape;975;p41"/>
          <p:cNvCxnSpPr/>
          <p:nvPr/>
        </p:nvCxnSpPr>
        <p:spPr>
          <a:xfrm rot="10800000">
            <a:off x="1892300" y="2286000"/>
            <a:ext cx="0" cy="381000"/>
          </a:xfrm>
          <a:prstGeom prst="straightConnector1">
            <a:avLst/>
          </a:prstGeom>
          <a:noFill/>
          <a:ln w="9525" cap="flat" cmpd="sng">
            <a:solidFill>
              <a:srgbClr val="BFBFBF"/>
            </a:solidFill>
            <a:prstDash val="solid"/>
            <a:round/>
            <a:headEnd type="none" w="med" len="med"/>
            <a:tailEnd type="triangle" w="med" len="med"/>
          </a:ln>
        </p:spPr>
      </p:cxnSp>
      <p:sp>
        <p:nvSpPr>
          <p:cNvPr id="976" name="Google Shape;976;p41"/>
          <p:cNvSpPr/>
          <p:nvPr/>
        </p:nvSpPr>
        <p:spPr>
          <a:xfrm>
            <a:off x="3505200" y="1219200"/>
            <a:ext cx="76200" cy="2178050"/>
          </a:xfrm>
          <a:prstGeom prst="rect">
            <a:avLst/>
          </a:prstGeom>
          <a:solidFill>
            <a:schemeClr val="dk1"/>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977" name="Google Shape;977;p41"/>
          <p:cNvSpPr txBox="1"/>
          <p:nvPr/>
        </p:nvSpPr>
        <p:spPr>
          <a:xfrm>
            <a:off x="3581400" y="2995613"/>
            <a:ext cx="2564400" cy="5799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TM verstopft</a:t>
            </a:r>
            <a:endParaRPr/>
          </a:p>
          <a:p>
            <a:pPr marL="0" marR="0" lvl="0" indent="0" algn="ctr"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    mit…              </a:t>
            </a:r>
            <a:endParaRPr/>
          </a:p>
          <a:p>
            <a:pPr marL="0" marR="0" lvl="0" indent="0" algn="ctr" rtl="0">
              <a:spcBef>
                <a:spcPts val="0"/>
              </a:spcBef>
              <a:spcAft>
                <a:spcPts val="0"/>
              </a:spcAft>
              <a:buClr>
                <a:srgbClr val="0000FF"/>
              </a:buClr>
              <a:buSzPts val="1200"/>
              <a:buFont typeface="Noto Sans Symbols"/>
              <a:buNone/>
            </a:pPr>
            <a:r>
              <a:rPr lang="en-US" sz="1200">
                <a:solidFill>
                  <a:srgbClr val="0000FF"/>
                </a:solidFill>
              </a:rPr>
              <a:t>h</a:t>
            </a:r>
            <a:r>
              <a:rPr lang="en-US" sz="1200">
                <a:solidFill>
                  <a:srgbClr val="0000FF"/>
                </a:solidFill>
                <a:latin typeface="Arial"/>
                <a:ea typeface="Arial"/>
                <a:cs typeface="Arial"/>
                <a:sym typeface="Arial"/>
              </a:rPr>
              <a:t>ämoglobinbeladenen Makrophagen</a:t>
            </a:r>
            <a:endParaRPr/>
          </a:p>
        </p:txBody>
      </p:sp>
      <p:sp>
        <p:nvSpPr>
          <p:cNvPr id="978" name="Google Shape;978;p41"/>
          <p:cNvSpPr txBox="1"/>
          <p:nvPr/>
        </p:nvSpPr>
        <p:spPr>
          <a:xfrm>
            <a:off x="6425127" y="2995613"/>
            <a:ext cx="2109273" cy="830997"/>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TM verstopft</a:t>
            </a:r>
            <a:endParaRPr/>
          </a:p>
          <a:p>
            <a:pPr marL="0" marR="0" lvl="0" indent="0" algn="ctr"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    mit…</a:t>
            </a:r>
            <a:endParaRPr/>
          </a:p>
          <a:p>
            <a:pPr marL="0" marR="0" lvl="0" indent="0" algn="ctr" rtl="0">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degenerierten Erythrozyten</a:t>
            </a:r>
            <a:endParaRPr/>
          </a:p>
        </p:txBody>
      </p:sp>
      <p:sp>
        <p:nvSpPr>
          <p:cNvPr id="979" name="Google Shape;979;p41"/>
          <p:cNvSpPr txBox="1"/>
          <p:nvPr/>
        </p:nvSpPr>
        <p:spPr>
          <a:xfrm>
            <a:off x="3974849" y="4488256"/>
            <a:ext cx="1827600" cy="3951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FF5050"/>
              </a:buClr>
              <a:buSzPts val="1200"/>
              <a:buFont typeface="Noto Sans Symbols"/>
              <a:buNone/>
            </a:pPr>
            <a:r>
              <a:rPr lang="en-US" sz="1200" b="1" i="1">
                <a:solidFill>
                  <a:srgbClr val="FF5050"/>
                </a:solidFill>
                <a:latin typeface="Arial"/>
                <a:ea typeface="Arial"/>
                <a:cs typeface="Arial"/>
                <a:sym typeface="Arial"/>
              </a:rPr>
              <a:t>Rötlich </a:t>
            </a:r>
            <a:r>
              <a:rPr lang="en-US" sz="1200" b="1" i="1">
                <a:solidFill>
                  <a:srgbClr val="FF5050"/>
                </a:solidFill>
              </a:rPr>
              <a:t>ge</a:t>
            </a:r>
            <a:r>
              <a:rPr lang="en-US" sz="1200" b="1" i="1">
                <a:solidFill>
                  <a:srgbClr val="FF5050"/>
                </a:solidFill>
                <a:latin typeface="Arial"/>
                <a:ea typeface="Arial"/>
                <a:cs typeface="Arial"/>
                <a:sym typeface="Arial"/>
              </a:rPr>
              <a:t>färbte</a:t>
            </a:r>
            <a:r>
              <a:rPr lang="en-US" sz="1200" b="1" i="1">
                <a:solidFill>
                  <a:schemeClr val="dk1"/>
                </a:solidFill>
                <a:latin typeface="Arial"/>
                <a:ea typeface="Arial"/>
                <a:cs typeface="Arial"/>
                <a:sym typeface="Arial"/>
              </a:rPr>
              <a:t> Zellen</a:t>
            </a:r>
            <a:endParaRPr/>
          </a:p>
          <a:p>
            <a:pPr marL="0" marR="0" lvl="0" indent="0" algn="ctr" rtl="0">
              <a:spcBef>
                <a:spcPts val="0"/>
              </a:spcBef>
              <a:spcAft>
                <a:spcPts val="0"/>
              </a:spcAft>
              <a:buClr>
                <a:schemeClr val="dk1"/>
              </a:buClr>
              <a:buSzPts val="1200"/>
              <a:buFont typeface="Noto Sans Symbols"/>
              <a:buNone/>
            </a:pPr>
            <a:r>
              <a:rPr lang="en-US" sz="1200" b="1" i="1">
                <a:solidFill>
                  <a:schemeClr val="dk1"/>
                </a:solidFill>
                <a:latin typeface="Arial"/>
                <a:ea typeface="Arial"/>
                <a:cs typeface="Arial"/>
                <a:sym typeface="Arial"/>
              </a:rPr>
              <a:t>in </a:t>
            </a:r>
            <a:r>
              <a:rPr lang="en-US" sz="1200" b="1" i="1">
                <a:solidFill>
                  <a:schemeClr val="dk1"/>
                </a:solidFill>
              </a:rPr>
              <a:t>der Vorderkammer</a:t>
            </a:r>
            <a:endParaRPr/>
          </a:p>
        </p:txBody>
      </p:sp>
      <p:sp>
        <p:nvSpPr>
          <p:cNvPr id="980" name="Google Shape;980;p41"/>
          <p:cNvSpPr txBox="1"/>
          <p:nvPr/>
        </p:nvSpPr>
        <p:spPr>
          <a:xfrm>
            <a:off x="6510896" y="4473575"/>
            <a:ext cx="1922700" cy="3951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F7D269"/>
              </a:buClr>
              <a:buSzPts val="1200"/>
              <a:buFont typeface="Noto Sans Symbols"/>
              <a:buNone/>
            </a:pPr>
            <a:r>
              <a:rPr lang="en-US" sz="1200" b="1" i="1">
                <a:solidFill>
                  <a:srgbClr val="F7D269"/>
                </a:solidFill>
                <a:latin typeface="Arial"/>
                <a:ea typeface="Arial"/>
                <a:cs typeface="Arial"/>
                <a:sym typeface="Arial"/>
              </a:rPr>
              <a:t>Hellbraun</a:t>
            </a:r>
            <a:r>
              <a:rPr lang="en-US" sz="1200" b="1" i="1">
                <a:solidFill>
                  <a:srgbClr val="F7D269"/>
                </a:solidFill>
              </a:rPr>
              <a:t> gefärbte</a:t>
            </a:r>
            <a:r>
              <a:rPr lang="en-US" sz="1200" b="1" i="1">
                <a:solidFill>
                  <a:srgbClr val="F7D269"/>
                </a:solidFill>
                <a:latin typeface="Arial"/>
                <a:ea typeface="Arial"/>
                <a:cs typeface="Arial"/>
                <a:sym typeface="Arial"/>
              </a:rPr>
              <a:t> </a:t>
            </a:r>
            <a:r>
              <a:rPr lang="en-US" sz="1200" b="1" i="1">
                <a:solidFill>
                  <a:schemeClr val="dk1"/>
                </a:solidFill>
                <a:latin typeface="Arial"/>
                <a:ea typeface="Arial"/>
                <a:cs typeface="Arial"/>
                <a:sym typeface="Arial"/>
              </a:rPr>
              <a:t>Zellen</a:t>
            </a:r>
            <a:endParaRPr/>
          </a:p>
          <a:p>
            <a:pPr marL="0" marR="0" lvl="0" indent="0" algn="ctr" rtl="0">
              <a:spcBef>
                <a:spcPts val="0"/>
              </a:spcBef>
              <a:spcAft>
                <a:spcPts val="0"/>
              </a:spcAft>
              <a:buClr>
                <a:schemeClr val="dk1"/>
              </a:buClr>
              <a:buSzPts val="1200"/>
              <a:buFont typeface="Noto Sans Symbols"/>
              <a:buNone/>
            </a:pPr>
            <a:r>
              <a:rPr lang="en-US" sz="1200" b="1" i="1">
                <a:solidFill>
                  <a:schemeClr val="dk1"/>
                </a:solidFill>
                <a:latin typeface="Arial"/>
                <a:ea typeface="Arial"/>
                <a:cs typeface="Arial"/>
                <a:sym typeface="Arial"/>
              </a:rPr>
              <a:t>i</a:t>
            </a:r>
            <a:r>
              <a:rPr lang="en-US" sz="1200" b="1" i="1">
                <a:solidFill>
                  <a:schemeClr val="dk1"/>
                </a:solidFill>
              </a:rPr>
              <a:t>n der Vorderkammer</a:t>
            </a:r>
            <a:endParaRPr/>
          </a:p>
        </p:txBody>
      </p:sp>
      <p:cxnSp>
        <p:nvCxnSpPr>
          <p:cNvPr id="981" name="Google Shape;981;p41"/>
          <p:cNvCxnSpPr/>
          <p:nvPr/>
        </p:nvCxnSpPr>
        <p:spPr>
          <a:xfrm rot="10800000">
            <a:off x="4876800" y="2438400"/>
            <a:ext cx="0" cy="533400"/>
          </a:xfrm>
          <a:prstGeom prst="straightConnector1">
            <a:avLst/>
          </a:prstGeom>
          <a:noFill/>
          <a:ln w="9525" cap="flat" cmpd="sng">
            <a:solidFill>
              <a:schemeClr val="dk1"/>
            </a:solidFill>
            <a:prstDash val="solid"/>
            <a:round/>
            <a:headEnd type="triangle" w="med" len="med"/>
            <a:tailEnd type="none" w="sm" len="sm"/>
          </a:ln>
        </p:spPr>
      </p:cxnSp>
      <p:cxnSp>
        <p:nvCxnSpPr>
          <p:cNvPr id="982" name="Google Shape;982;p41"/>
          <p:cNvCxnSpPr/>
          <p:nvPr/>
        </p:nvCxnSpPr>
        <p:spPr>
          <a:xfrm rot="10800000">
            <a:off x="7467600" y="2438400"/>
            <a:ext cx="0" cy="533400"/>
          </a:xfrm>
          <a:prstGeom prst="straightConnector1">
            <a:avLst/>
          </a:prstGeom>
          <a:noFill/>
          <a:ln w="9525" cap="flat" cmpd="sng">
            <a:solidFill>
              <a:schemeClr val="dk1"/>
            </a:solidFill>
            <a:prstDash val="solid"/>
            <a:round/>
            <a:headEnd type="triangle" w="med" len="med"/>
            <a:tailEnd type="none" w="sm" len="sm"/>
          </a:ln>
        </p:spPr>
      </p:cxnSp>
      <p:cxnSp>
        <p:nvCxnSpPr>
          <p:cNvPr id="983" name="Google Shape;983;p41"/>
          <p:cNvCxnSpPr/>
          <p:nvPr/>
        </p:nvCxnSpPr>
        <p:spPr>
          <a:xfrm rot="10800000">
            <a:off x="4873797" y="3916362"/>
            <a:ext cx="0" cy="533400"/>
          </a:xfrm>
          <a:prstGeom prst="straightConnector1">
            <a:avLst/>
          </a:prstGeom>
          <a:noFill/>
          <a:ln w="9525" cap="flat" cmpd="sng">
            <a:solidFill>
              <a:schemeClr val="dk1"/>
            </a:solidFill>
            <a:prstDash val="solid"/>
            <a:round/>
            <a:headEnd type="triangle" w="med" len="med"/>
            <a:tailEnd type="none" w="sm" len="sm"/>
          </a:ln>
        </p:spPr>
      </p:cxnSp>
      <p:cxnSp>
        <p:nvCxnSpPr>
          <p:cNvPr id="984" name="Google Shape;984;p41"/>
          <p:cNvCxnSpPr/>
          <p:nvPr/>
        </p:nvCxnSpPr>
        <p:spPr>
          <a:xfrm rot="10800000">
            <a:off x="7466697" y="3902810"/>
            <a:ext cx="0" cy="533400"/>
          </a:xfrm>
          <a:prstGeom prst="straightConnector1">
            <a:avLst/>
          </a:prstGeom>
          <a:noFill/>
          <a:ln w="9525" cap="flat" cmpd="sng">
            <a:solidFill>
              <a:schemeClr val="dk1"/>
            </a:solidFill>
            <a:prstDash val="solid"/>
            <a:round/>
            <a:headEnd type="triangle" w="med" len="med"/>
            <a:tailEnd type="none" w="sm" len="sm"/>
          </a:ln>
        </p:spPr>
      </p:cxnSp>
      <p:sp>
        <p:nvSpPr>
          <p:cNvPr id="985" name="Google Shape;985;p41"/>
          <p:cNvSpPr txBox="1"/>
          <p:nvPr/>
        </p:nvSpPr>
        <p:spPr>
          <a:xfrm>
            <a:off x="4114800" y="5105400"/>
            <a:ext cx="3963300" cy="395100"/>
          </a:xfrm>
          <a:prstGeom prst="rect">
            <a:avLst/>
          </a:prstGeom>
          <a:noFill/>
          <a:ln>
            <a:noFill/>
          </a:ln>
        </p:spPr>
        <p:txBody>
          <a:bodyPr spcFirstLastPara="1" wrap="square" lIns="25400" tIns="12700" rIns="25400" bIns="12700" anchor="t" anchorCtr="0">
            <a:spAutoFit/>
          </a:bodyPr>
          <a:lstStyle/>
          <a:p>
            <a:pPr marL="0" lvl="0" indent="0" algn="ctr" rtl="0">
              <a:spcBef>
                <a:spcPts val="0"/>
              </a:spcBef>
              <a:spcAft>
                <a:spcPts val="0"/>
              </a:spcAft>
              <a:buClr>
                <a:schemeClr val="dk1"/>
              </a:buClr>
              <a:buFont typeface="Arial"/>
              <a:buNone/>
            </a:pPr>
            <a:r>
              <a:rPr lang="en-US" sz="1200" i="1">
                <a:solidFill>
                  <a:srgbClr val="0000FF"/>
                </a:solidFill>
              </a:rPr>
              <a:t>Welche Befunde zeigt die Untersuchung der Vorderkammer?</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989"/>
        <p:cNvGrpSpPr/>
        <p:nvPr/>
      </p:nvGrpSpPr>
      <p:grpSpPr>
        <a:xfrm>
          <a:off x="0" y="0"/>
          <a:ext cx="0" cy="0"/>
          <a:chOff x="0" y="0"/>
          <a:chExt cx="0" cy="0"/>
        </a:xfrm>
      </p:grpSpPr>
      <p:sp>
        <p:nvSpPr>
          <p:cNvPr id="990" name="Google Shape;990;p42"/>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991" name="Google Shape;991;p42"/>
          <p:cNvSpPr txBox="1"/>
          <p:nvPr/>
        </p:nvSpPr>
        <p:spPr>
          <a:xfrm>
            <a:off x="6239438" y="1981200"/>
            <a:ext cx="2454519"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rgbClr val="BFBFBF"/>
                </a:solidFill>
                <a:latin typeface="Arial"/>
                <a:ea typeface="Arial"/>
                <a:cs typeface="Arial"/>
                <a:sym typeface="Arial"/>
              </a:rPr>
              <a:t>Geisterzellglaukom</a:t>
            </a:r>
            <a:endParaRPr/>
          </a:p>
        </p:txBody>
      </p:sp>
      <p:sp>
        <p:nvSpPr>
          <p:cNvPr id="992" name="Google Shape;992;p42"/>
          <p:cNvSpPr txBox="1"/>
          <p:nvPr/>
        </p:nvSpPr>
        <p:spPr>
          <a:xfrm>
            <a:off x="2361390" y="395288"/>
            <a:ext cx="4389471" cy="400110"/>
          </a:xfrm>
          <a:prstGeom prst="rect">
            <a:avLst/>
          </a:prstGeom>
          <a:solidFill>
            <a:srgbClr val="CCFFFF"/>
          </a:solid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FF0000"/>
              </a:buClr>
              <a:buSzPts val="1200"/>
              <a:buFont typeface="Noto Sans Symbols"/>
              <a:buNone/>
            </a:pPr>
            <a:r>
              <a:rPr lang="en-US" sz="1200" b="1">
                <a:solidFill>
                  <a:srgbClr val="FF0000"/>
                </a:solidFill>
                <a:latin typeface="Arial"/>
                <a:ea typeface="Arial"/>
                <a:cs typeface="Arial"/>
                <a:sym typeface="Arial"/>
              </a:rPr>
              <a:t>Glaukom nach intraokularer Blutung</a:t>
            </a:r>
            <a:endParaRPr/>
          </a:p>
        </p:txBody>
      </p:sp>
      <p:sp>
        <p:nvSpPr>
          <p:cNvPr id="993" name="Google Shape;993;p42"/>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42</a:t>
            </a:fld>
            <a:endParaRPr sz="1000">
              <a:solidFill>
                <a:schemeClr val="dk1"/>
              </a:solidFill>
              <a:latin typeface="Arial"/>
              <a:ea typeface="Arial"/>
              <a:cs typeface="Arial"/>
              <a:sym typeface="Arial"/>
            </a:endParaRPr>
          </a:p>
        </p:txBody>
      </p:sp>
      <p:sp>
        <p:nvSpPr>
          <p:cNvPr id="994" name="Google Shape;994;p42"/>
          <p:cNvSpPr txBox="1"/>
          <p:nvPr/>
        </p:nvSpPr>
        <p:spPr>
          <a:xfrm>
            <a:off x="3674286" y="1981200"/>
            <a:ext cx="2428871"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rgbClr val="BFBFBF"/>
                </a:solidFill>
                <a:latin typeface="Arial"/>
                <a:ea typeface="Arial"/>
                <a:cs typeface="Arial"/>
                <a:sym typeface="Arial"/>
              </a:rPr>
              <a:t>Hämolytisches Glaukom</a:t>
            </a:r>
            <a:endParaRPr/>
          </a:p>
        </p:txBody>
      </p:sp>
      <p:sp>
        <p:nvSpPr>
          <p:cNvPr id="995" name="Google Shape;995;p42"/>
          <p:cNvSpPr txBox="1"/>
          <p:nvPr/>
        </p:nvSpPr>
        <p:spPr>
          <a:xfrm>
            <a:off x="304800" y="1981200"/>
            <a:ext cx="3147000" cy="2103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2"/>
              </a:buClr>
              <a:buSzPts val="840"/>
              <a:buFont typeface="Noto Sans Symbols"/>
              <a:buNone/>
            </a:pPr>
            <a:r>
              <a:rPr lang="en-US" sz="1200" u="sng">
                <a:solidFill>
                  <a:srgbClr val="BFBFBF"/>
                </a:solidFill>
                <a:latin typeface="Arial"/>
                <a:ea typeface="Arial"/>
                <a:cs typeface="Arial"/>
                <a:sym typeface="Arial"/>
              </a:rPr>
              <a:t>Glaukom als Folge eines Hyph</a:t>
            </a:r>
            <a:r>
              <a:rPr lang="en-US" sz="1200" u="sng">
                <a:solidFill>
                  <a:srgbClr val="BFBFBF"/>
                </a:solidFill>
              </a:rPr>
              <a:t>ä</a:t>
            </a:r>
            <a:r>
              <a:rPr lang="en-US" sz="1200" u="sng">
                <a:solidFill>
                  <a:srgbClr val="BFBFBF"/>
                </a:solidFill>
                <a:latin typeface="Arial"/>
                <a:ea typeface="Arial"/>
                <a:cs typeface="Arial"/>
                <a:sym typeface="Arial"/>
              </a:rPr>
              <a:t>mas</a:t>
            </a:r>
            <a:endParaRPr sz="1800" u="sng">
              <a:solidFill>
                <a:srgbClr val="BFBFBF"/>
              </a:solidFill>
              <a:latin typeface="Arial"/>
              <a:ea typeface="Arial"/>
              <a:cs typeface="Arial"/>
              <a:sym typeface="Arial"/>
            </a:endParaRPr>
          </a:p>
        </p:txBody>
      </p:sp>
      <p:sp>
        <p:nvSpPr>
          <p:cNvPr id="996" name="Google Shape;996;p42"/>
          <p:cNvSpPr txBox="1"/>
          <p:nvPr/>
        </p:nvSpPr>
        <p:spPr>
          <a:xfrm>
            <a:off x="920750" y="2681288"/>
            <a:ext cx="1974900" cy="3951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Folgt </a:t>
            </a:r>
            <a:r>
              <a:rPr lang="en-US" sz="1200">
                <a:solidFill>
                  <a:srgbClr val="BFBFBF"/>
                </a:solidFill>
              </a:rPr>
              <a:t>auf</a:t>
            </a:r>
            <a:r>
              <a:rPr lang="en-US" sz="1200" b="1" i="1">
                <a:solidFill>
                  <a:srgbClr val="BFBFBF"/>
                </a:solidFill>
                <a:latin typeface="Arial"/>
                <a:ea typeface="Arial"/>
                <a:cs typeface="Arial"/>
                <a:sym typeface="Arial"/>
              </a:rPr>
              <a:t> </a:t>
            </a:r>
            <a:r>
              <a:rPr lang="en-US" sz="1200">
                <a:solidFill>
                  <a:srgbClr val="BFBFBF"/>
                </a:solidFill>
                <a:latin typeface="Arial"/>
                <a:ea typeface="Arial"/>
                <a:cs typeface="Arial"/>
                <a:sym typeface="Arial"/>
              </a:rPr>
              <a:t>eine </a:t>
            </a:r>
            <a:r>
              <a:rPr lang="en-US" sz="1200" b="1" i="1">
                <a:solidFill>
                  <a:srgbClr val="BFBFBF"/>
                </a:solidFill>
              </a:rPr>
              <a:t>Vorderkammerblutung</a:t>
            </a:r>
            <a:endParaRPr b="1" i="1"/>
          </a:p>
        </p:txBody>
      </p:sp>
      <p:cxnSp>
        <p:nvCxnSpPr>
          <p:cNvPr id="997" name="Google Shape;997;p42"/>
          <p:cNvCxnSpPr/>
          <p:nvPr/>
        </p:nvCxnSpPr>
        <p:spPr>
          <a:xfrm rot="10800000">
            <a:off x="1892300" y="2286000"/>
            <a:ext cx="0" cy="381000"/>
          </a:xfrm>
          <a:prstGeom prst="straightConnector1">
            <a:avLst/>
          </a:prstGeom>
          <a:noFill/>
          <a:ln w="9525" cap="flat" cmpd="sng">
            <a:solidFill>
              <a:srgbClr val="BFBFBF"/>
            </a:solidFill>
            <a:prstDash val="solid"/>
            <a:round/>
            <a:headEnd type="none" w="med" len="med"/>
            <a:tailEnd type="triangle" w="med" len="med"/>
          </a:ln>
        </p:spPr>
      </p:cxnSp>
      <p:sp>
        <p:nvSpPr>
          <p:cNvPr id="998" name="Google Shape;998;p42"/>
          <p:cNvSpPr txBox="1"/>
          <p:nvPr/>
        </p:nvSpPr>
        <p:spPr>
          <a:xfrm>
            <a:off x="3581400" y="2995613"/>
            <a:ext cx="2564400" cy="5799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TM verstopft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    mit…              </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rPr>
              <a:t>h</a:t>
            </a:r>
            <a:r>
              <a:rPr lang="en-US" sz="1200">
                <a:solidFill>
                  <a:srgbClr val="BFBFBF"/>
                </a:solidFill>
                <a:latin typeface="Arial"/>
                <a:ea typeface="Arial"/>
                <a:cs typeface="Arial"/>
                <a:sym typeface="Arial"/>
              </a:rPr>
              <a:t>ämoglobinbeladenen Makrophagen</a:t>
            </a:r>
            <a:endParaRPr/>
          </a:p>
        </p:txBody>
      </p:sp>
      <p:sp>
        <p:nvSpPr>
          <p:cNvPr id="999" name="Google Shape;999;p42"/>
          <p:cNvSpPr txBox="1"/>
          <p:nvPr/>
        </p:nvSpPr>
        <p:spPr>
          <a:xfrm>
            <a:off x="6425127" y="2995613"/>
            <a:ext cx="2109273" cy="830997"/>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TM verstopft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    mit…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degenerierten Erythrozyten</a:t>
            </a:r>
            <a:endParaRPr/>
          </a:p>
        </p:txBody>
      </p:sp>
      <p:sp>
        <p:nvSpPr>
          <p:cNvPr id="1000" name="Google Shape;1000;p42"/>
          <p:cNvSpPr txBox="1"/>
          <p:nvPr/>
        </p:nvSpPr>
        <p:spPr>
          <a:xfrm>
            <a:off x="3974849" y="4488256"/>
            <a:ext cx="1827600" cy="3951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FF5050"/>
              </a:buClr>
              <a:buSzPts val="1200"/>
              <a:buFont typeface="Noto Sans Symbols"/>
              <a:buNone/>
            </a:pPr>
            <a:r>
              <a:rPr lang="en-US" sz="1200" b="1" i="1">
                <a:solidFill>
                  <a:srgbClr val="FF5050"/>
                </a:solidFill>
                <a:latin typeface="Arial"/>
                <a:ea typeface="Arial"/>
                <a:cs typeface="Arial"/>
                <a:sym typeface="Arial"/>
              </a:rPr>
              <a:t>Rötlich </a:t>
            </a:r>
            <a:r>
              <a:rPr lang="en-US" sz="1200" b="1" i="1">
                <a:solidFill>
                  <a:srgbClr val="FF5050"/>
                </a:solidFill>
              </a:rPr>
              <a:t>gefärbte</a:t>
            </a:r>
            <a:r>
              <a:rPr lang="en-US" sz="1200" b="1" i="1">
                <a:solidFill>
                  <a:schemeClr val="dk1"/>
                </a:solidFill>
                <a:latin typeface="Arial"/>
                <a:ea typeface="Arial"/>
                <a:cs typeface="Arial"/>
                <a:sym typeface="Arial"/>
              </a:rPr>
              <a:t> Zellen</a:t>
            </a:r>
            <a:endParaRPr/>
          </a:p>
          <a:p>
            <a:pPr marL="0" marR="0" lvl="0" indent="0" algn="ctr" rtl="0">
              <a:spcBef>
                <a:spcPts val="0"/>
              </a:spcBef>
              <a:spcAft>
                <a:spcPts val="0"/>
              </a:spcAft>
              <a:buClr>
                <a:schemeClr val="dk1"/>
              </a:buClr>
              <a:buSzPts val="1200"/>
              <a:buFont typeface="Noto Sans Symbols"/>
              <a:buNone/>
            </a:pPr>
            <a:r>
              <a:rPr lang="en-US" sz="1200" b="1" i="1">
                <a:solidFill>
                  <a:schemeClr val="dk1"/>
                </a:solidFill>
                <a:latin typeface="Arial"/>
                <a:ea typeface="Arial"/>
                <a:cs typeface="Arial"/>
                <a:sym typeface="Arial"/>
              </a:rPr>
              <a:t>in </a:t>
            </a:r>
            <a:r>
              <a:rPr lang="en-US" sz="1200" b="1" i="1">
                <a:solidFill>
                  <a:schemeClr val="dk1"/>
                </a:solidFill>
              </a:rPr>
              <a:t>der Vorderkammer</a:t>
            </a:r>
            <a:endParaRPr/>
          </a:p>
        </p:txBody>
      </p:sp>
      <p:sp>
        <p:nvSpPr>
          <p:cNvPr id="1001" name="Google Shape;1001;p42"/>
          <p:cNvSpPr txBox="1"/>
          <p:nvPr/>
        </p:nvSpPr>
        <p:spPr>
          <a:xfrm>
            <a:off x="6510896" y="4473575"/>
            <a:ext cx="1922700" cy="3951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b="1" i="1">
                <a:solidFill>
                  <a:srgbClr val="BFBFBF"/>
                </a:solidFill>
                <a:latin typeface="Arial"/>
                <a:ea typeface="Arial"/>
                <a:cs typeface="Arial"/>
                <a:sym typeface="Arial"/>
              </a:rPr>
              <a:t>Hellbraun</a:t>
            </a:r>
            <a:r>
              <a:rPr lang="en-US" sz="1200" b="1" i="1">
                <a:solidFill>
                  <a:srgbClr val="BFBFBF"/>
                </a:solidFill>
              </a:rPr>
              <a:t> gefärbte</a:t>
            </a:r>
            <a:r>
              <a:rPr lang="en-US" sz="1200" b="1" i="1">
                <a:solidFill>
                  <a:srgbClr val="BFBFBF"/>
                </a:solidFill>
                <a:latin typeface="Arial"/>
                <a:ea typeface="Arial"/>
                <a:cs typeface="Arial"/>
                <a:sym typeface="Arial"/>
              </a:rPr>
              <a:t> Zellen</a:t>
            </a:r>
            <a:endParaRPr/>
          </a:p>
          <a:p>
            <a:pPr marL="0" marR="0" lvl="0" indent="0" algn="ctr" rtl="0">
              <a:spcBef>
                <a:spcPts val="0"/>
              </a:spcBef>
              <a:spcAft>
                <a:spcPts val="0"/>
              </a:spcAft>
              <a:buClr>
                <a:srgbClr val="BFBFBF"/>
              </a:buClr>
              <a:buSzPts val="1200"/>
              <a:buFont typeface="Noto Sans Symbols"/>
              <a:buNone/>
            </a:pPr>
            <a:r>
              <a:rPr lang="en-US" sz="1200" b="1" i="1">
                <a:solidFill>
                  <a:srgbClr val="BFBFBF"/>
                </a:solidFill>
                <a:latin typeface="Arial"/>
                <a:ea typeface="Arial"/>
                <a:cs typeface="Arial"/>
                <a:sym typeface="Arial"/>
              </a:rPr>
              <a:t>in </a:t>
            </a:r>
            <a:r>
              <a:rPr lang="en-US" sz="1200" b="1" i="1">
                <a:solidFill>
                  <a:srgbClr val="BFBFBF"/>
                </a:solidFill>
              </a:rPr>
              <a:t>der Vorderkammer</a:t>
            </a:r>
            <a:endParaRPr/>
          </a:p>
        </p:txBody>
      </p:sp>
      <p:cxnSp>
        <p:nvCxnSpPr>
          <p:cNvPr id="1002" name="Google Shape;1002;p42"/>
          <p:cNvCxnSpPr/>
          <p:nvPr/>
        </p:nvCxnSpPr>
        <p:spPr>
          <a:xfrm rot="10800000">
            <a:off x="4876800" y="2438400"/>
            <a:ext cx="0" cy="533400"/>
          </a:xfrm>
          <a:prstGeom prst="straightConnector1">
            <a:avLst/>
          </a:prstGeom>
          <a:noFill/>
          <a:ln w="9525" cap="flat" cmpd="sng">
            <a:solidFill>
              <a:srgbClr val="BFBFBF"/>
            </a:solidFill>
            <a:prstDash val="solid"/>
            <a:round/>
            <a:headEnd type="triangle" w="med" len="med"/>
            <a:tailEnd type="none" w="sm" len="sm"/>
          </a:ln>
        </p:spPr>
      </p:cxnSp>
      <p:cxnSp>
        <p:nvCxnSpPr>
          <p:cNvPr id="1003" name="Google Shape;1003;p42"/>
          <p:cNvCxnSpPr/>
          <p:nvPr/>
        </p:nvCxnSpPr>
        <p:spPr>
          <a:xfrm rot="10800000">
            <a:off x="7467600" y="2438400"/>
            <a:ext cx="0" cy="533400"/>
          </a:xfrm>
          <a:prstGeom prst="straightConnector1">
            <a:avLst/>
          </a:prstGeom>
          <a:noFill/>
          <a:ln w="9525" cap="flat" cmpd="sng">
            <a:solidFill>
              <a:srgbClr val="BFBFBF"/>
            </a:solidFill>
            <a:prstDash val="solid"/>
            <a:round/>
            <a:headEnd type="triangle" w="med" len="med"/>
            <a:tailEnd type="none" w="sm" len="sm"/>
          </a:ln>
        </p:spPr>
      </p:cxnSp>
      <p:cxnSp>
        <p:nvCxnSpPr>
          <p:cNvPr id="1004" name="Google Shape;1004;p42"/>
          <p:cNvCxnSpPr/>
          <p:nvPr/>
        </p:nvCxnSpPr>
        <p:spPr>
          <a:xfrm rot="10800000">
            <a:off x="4873797" y="3916362"/>
            <a:ext cx="0" cy="533400"/>
          </a:xfrm>
          <a:prstGeom prst="straightConnector1">
            <a:avLst/>
          </a:prstGeom>
          <a:noFill/>
          <a:ln w="9525" cap="flat" cmpd="sng">
            <a:solidFill>
              <a:srgbClr val="BFBFBF"/>
            </a:solidFill>
            <a:prstDash val="solid"/>
            <a:round/>
            <a:headEnd type="triangle" w="med" len="med"/>
            <a:tailEnd type="none" w="sm" len="sm"/>
          </a:ln>
        </p:spPr>
      </p:cxnSp>
      <p:cxnSp>
        <p:nvCxnSpPr>
          <p:cNvPr id="1005" name="Google Shape;1005;p42"/>
          <p:cNvCxnSpPr/>
          <p:nvPr/>
        </p:nvCxnSpPr>
        <p:spPr>
          <a:xfrm rot="10800000">
            <a:off x="7466697" y="3902810"/>
            <a:ext cx="0" cy="533400"/>
          </a:xfrm>
          <a:prstGeom prst="straightConnector1">
            <a:avLst/>
          </a:prstGeom>
          <a:noFill/>
          <a:ln w="9525" cap="flat" cmpd="sng">
            <a:solidFill>
              <a:srgbClr val="BFBFBF"/>
            </a:solidFill>
            <a:prstDash val="solid"/>
            <a:round/>
            <a:headEnd type="triangle" w="med" len="med"/>
            <a:tailEnd type="none" w="sm" len="sm"/>
          </a:ln>
        </p:spPr>
      </p:cxnSp>
      <p:sp>
        <p:nvSpPr>
          <p:cNvPr id="1006" name="Google Shape;1006;p42"/>
          <p:cNvSpPr/>
          <p:nvPr/>
        </p:nvSpPr>
        <p:spPr>
          <a:xfrm>
            <a:off x="3860027" y="4363500"/>
            <a:ext cx="2057400" cy="7455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007" name="Google Shape;1007;p42"/>
          <p:cNvSpPr/>
          <p:nvPr/>
        </p:nvSpPr>
        <p:spPr>
          <a:xfrm>
            <a:off x="3505200" y="1219200"/>
            <a:ext cx="76200" cy="2178050"/>
          </a:xfrm>
          <a:prstGeom prst="rect">
            <a:avLst/>
          </a:prstGeom>
          <a:solidFill>
            <a:srgbClr val="BFBFBF"/>
          </a:solidFill>
          <a:ln w="25400" cap="flat" cmpd="sng">
            <a:solidFill>
              <a:srgbClr val="A5A5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008" name="Google Shape;1008;p42"/>
          <p:cNvSpPr txBox="1"/>
          <p:nvPr/>
        </p:nvSpPr>
        <p:spPr>
          <a:xfrm>
            <a:off x="2113025" y="5346412"/>
            <a:ext cx="5551500" cy="579900"/>
          </a:xfrm>
          <a:prstGeom prst="rect">
            <a:avLst/>
          </a:prstGeom>
          <a:solidFill>
            <a:srgbClr val="00330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FF5050"/>
                </a:solidFill>
              </a:rPr>
              <a:t>Handelt es sich bei diesen „rötlich verfärbten Zellen“ um hämoglobinbeladene Makrophagen?</a:t>
            </a:r>
            <a:endParaRPr/>
          </a:p>
          <a:p>
            <a:pPr marL="0" marR="0" lvl="0" indent="0" algn="l" rtl="0">
              <a:spcBef>
                <a:spcPts val="0"/>
              </a:spcBef>
              <a:spcAft>
                <a:spcPts val="0"/>
              </a:spcAft>
              <a:buNone/>
            </a:pPr>
            <a:r>
              <a:rPr lang="en-US" sz="1200">
                <a:solidFill>
                  <a:srgbClr val="003300"/>
                </a:solidFill>
                <a:latin typeface="Arial"/>
                <a:ea typeface="Arial"/>
                <a:cs typeface="Arial"/>
                <a:sym typeface="Arial"/>
              </a:rPr>
              <a:t>Das wäre tatsächlich der Fall</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012"/>
        <p:cNvGrpSpPr/>
        <p:nvPr/>
      </p:nvGrpSpPr>
      <p:grpSpPr>
        <a:xfrm>
          <a:off x="0" y="0"/>
          <a:ext cx="0" cy="0"/>
          <a:chOff x="0" y="0"/>
          <a:chExt cx="0" cy="0"/>
        </a:xfrm>
      </p:grpSpPr>
      <p:sp>
        <p:nvSpPr>
          <p:cNvPr id="1013" name="Google Shape;1013;p43"/>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1014" name="Google Shape;1014;p43"/>
          <p:cNvSpPr txBox="1"/>
          <p:nvPr/>
        </p:nvSpPr>
        <p:spPr>
          <a:xfrm>
            <a:off x="6239438" y="1981200"/>
            <a:ext cx="2454519"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rgbClr val="BFBFBF"/>
                </a:solidFill>
                <a:latin typeface="Arial"/>
                <a:ea typeface="Arial"/>
                <a:cs typeface="Arial"/>
                <a:sym typeface="Arial"/>
              </a:rPr>
              <a:t>Geisterzellglaukom</a:t>
            </a:r>
            <a:endParaRPr/>
          </a:p>
        </p:txBody>
      </p:sp>
      <p:sp>
        <p:nvSpPr>
          <p:cNvPr id="1015" name="Google Shape;1015;p43"/>
          <p:cNvSpPr txBox="1"/>
          <p:nvPr/>
        </p:nvSpPr>
        <p:spPr>
          <a:xfrm>
            <a:off x="2361390" y="395288"/>
            <a:ext cx="4389471" cy="400110"/>
          </a:xfrm>
          <a:prstGeom prst="rect">
            <a:avLst/>
          </a:prstGeom>
          <a:solidFill>
            <a:srgbClr val="CCFFFF"/>
          </a:solid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FF0000"/>
              </a:buClr>
              <a:buSzPts val="1200"/>
              <a:buFont typeface="Noto Sans Symbols"/>
              <a:buNone/>
            </a:pPr>
            <a:r>
              <a:rPr lang="en-US" sz="1200" b="1">
                <a:solidFill>
                  <a:srgbClr val="FF0000"/>
                </a:solidFill>
                <a:latin typeface="Arial"/>
                <a:ea typeface="Arial"/>
                <a:cs typeface="Arial"/>
                <a:sym typeface="Arial"/>
              </a:rPr>
              <a:t>Glaukom nach intraokularer Blutung</a:t>
            </a:r>
            <a:endParaRPr/>
          </a:p>
        </p:txBody>
      </p:sp>
      <p:sp>
        <p:nvSpPr>
          <p:cNvPr id="1016" name="Google Shape;1016;p43"/>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43</a:t>
            </a:fld>
            <a:endParaRPr sz="1000">
              <a:solidFill>
                <a:schemeClr val="dk1"/>
              </a:solidFill>
              <a:latin typeface="Arial"/>
              <a:ea typeface="Arial"/>
              <a:cs typeface="Arial"/>
              <a:sym typeface="Arial"/>
            </a:endParaRPr>
          </a:p>
        </p:txBody>
      </p:sp>
      <p:sp>
        <p:nvSpPr>
          <p:cNvPr id="1017" name="Google Shape;1017;p43"/>
          <p:cNvSpPr txBox="1"/>
          <p:nvPr/>
        </p:nvSpPr>
        <p:spPr>
          <a:xfrm>
            <a:off x="3674286" y="1981200"/>
            <a:ext cx="2428871"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rgbClr val="BFBFBF"/>
                </a:solidFill>
                <a:latin typeface="Arial"/>
                <a:ea typeface="Arial"/>
                <a:cs typeface="Arial"/>
                <a:sym typeface="Arial"/>
              </a:rPr>
              <a:t>Hämolytisches Glaukom</a:t>
            </a:r>
            <a:endParaRPr/>
          </a:p>
        </p:txBody>
      </p:sp>
      <p:sp>
        <p:nvSpPr>
          <p:cNvPr id="1018" name="Google Shape;1018;p43"/>
          <p:cNvSpPr txBox="1"/>
          <p:nvPr/>
        </p:nvSpPr>
        <p:spPr>
          <a:xfrm>
            <a:off x="304800" y="1981200"/>
            <a:ext cx="3147000" cy="2103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2"/>
              </a:buClr>
              <a:buSzPts val="840"/>
              <a:buFont typeface="Noto Sans Symbols"/>
              <a:buNone/>
            </a:pPr>
            <a:r>
              <a:rPr lang="en-US" sz="1200" u="sng">
                <a:solidFill>
                  <a:srgbClr val="BFBFBF"/>
                </a:solidFill>
                <a:latin typeface="Arial"/>
                <a:ea typeface="Arial"/>
                <a:cs typeface="Arial"/>
                <a:sym typeface="Arial"/>
              </a:rPr>
              <a:t>Glaukom als Folge eines Hyph</a:t>
            </a:r>
            <a:r>
              <a:rPr lang="en-US" sz="1200" u="sng">
                <a:solidFill>
                  <a:srgbClr val="BFBFBF"/>
                </a:solidFill>
              </a:rPr>
              <a:t>ä</a:t>
            </a:r>
            <a:r>
              <a:rPr lang="en-US" sz="1200" u="sng">
                <a:solidFill>
                  <a:srgbClr val="BFBFBF"/>
                </a:solidFill>
                <a:latin typeface="Arial"/>
                <a:ea typeface="Arial"/>
                <a:cs typeface="Arial"/>
                <a:sym typeface="Arial"/>
              </a:rPr>
              <a:t>mas</a:t>
            </a:r>
            <a:endParaRPr sz="1800" u="sng">
              <a:solidFill>
                <a:srgbClr val="BFBFBF"/>
              </a:solidFill>
              <a:latin typeface="Arial"/>
              <a:ea typeface="Arial"/>
              <a:cs typeface="Arial"/>
              <a:sym typeface="Arial"/>
            </a:endParaRPr>
          </a:p>
        </p:txBody>
      </p:sp>
      <p:sp>
        <p:nvSpPr>
          <p:cNvPr id="1019" name="Google Shape;1019;p43"/>
          <p:cNvSpPr txBox="1"/>
          <p:nvPr/>
        </p:nvSpPr>
        <p:spPr>
          <a:xfrm>
            <a:off x="920750" y="2681288"/>
            <a:ext cx="1974900" cy="3951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Folgt </a:t>
            </a:r>
            <a:r>
              <a:rPr lang="en-US" sz="1200">
                <a:solidFill>
                  <a:srgbClr val="BFBFBF"/>
                </a:solidFill>
              </a:rPr>
              <a:t>auf</a:t>
            </a:r>
            <a:r>
              <a:rPr lang="en-US" sz="1200" b="1" i="1">
                <a:solidFill>
                  <a:srgbClr val="BFBFBF"/>
                </a:solidFill>
                <a:latin typeface="Arial"/>
                <a:ea typeface="Arial"/>
                <a:cs typeface="Arial"/>
                <a:sym typeface="Arial"/>
              </a:rPr>
              <a:t> </a:t>
            </a:r>
            <a:r>
              <a:rPr lang="en-US" sz="1200">
                <a:solidFill>
                  <a:srgbClr val="BFBFBF"/>
                </a:solidFill>
                <a:latin typeface="Arial"/>
                <a:ea typeface="Arial"/>
                <a:cs typeface="Arial"/>
                <a:sym typeface="Arial"/>
              </a:rPr>
              <a:t>eine </a:t>
            </a:r>
            <a:r>
              <a:rPr lang="en-US" sz="1200" b="1" i="1">
                <a:solidFill>
                  <a:srgbClr val="BFBFBF"/>
                </a:solidFill>
              </a:rPr>
              <a:t>Vorderkammerblutung</a:t>
            </a:r>
            <a:endParaRPr b="1" i="1"/>
          </a:p>
        </p:txBody>
      </p:sp>
      <p:cxnSp>
        <p:nvCxnSpPr>
          <p:cNvPr id="1020" name="Google Shape;1020;p43"/>
          <p:cNvCxnSpPr/>
          <p:nvPr/>
        </p:nvCxnSpPr>
        <p:spPr>
          <a:xfrm rot="10800000">
            <a:off x="1892300" y="2286000"/>
            <a:ext cx="0" cy="381000"/>
          </a:xfrm>
          <a:prstGeom prst="straightConnector1">
            <a:avLst/>
          </a:prstGeom>
          <a:noFill/>
          <a:ln w="9525" cap="flat" cmpd="sng">
            <a:solidFill>
              <a:srgbClr val="BFBFBF"/>
            </a:solidFill>
            <a:prstDash val="solid"/>
            <a:round/>
            <a:headEnd type="none" w="med" len="med"/>
            <a:tailEnd type="triangle" w="med" len="med"/>
          </a:ln>
        </p:spPr>
      </p:cxnSp>
      <p:sp>
        <p:nvSpPr>
          <p:cNvPr id="1021" name="Google Shape;1021;p43"/>
          <p:cNvSpPr txBox="1"/>
          <p:nvPr/>
        </p:nvSpPr>
        <p:spPr>
          <a:xfrm>
            <a:off x="3581400" y="2995613"/>
            <a:ext cx="2564400" cy="5799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TM verstopft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    mit…              </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rPr>
              <a:t>h</a:t>
            </a:r>
            <a:r>
              <a:rPr lang="en-US" sz="1200">
                <a:solidFill>
                  <a:srgbClr val="BFBFBF"/>
                </a:solidFill>
                <a:latin typeface="Arial"/>
                <a:ea typeface="Arial"/>
                <a:cs typeface="Arial"/>
                <a:sym typeface="Arial"/>
              </a:rPr>
              <a:t>ämoglobinbeladenen Makrophagen</a:t>
            </a:r>
            <a:endParaRPr/>
          </a:p>
        </p:txBody>
      </p:sp>
      <p:sp>
        <p:nvSpPr>
          <p:cNvPr id="1022" name="Google Shape;1022;p43"/>
          <p:cNvSpPr txBox="1"/>
          <p:nvPr/>
        </p:nvSpPr>
        <p:spPr>
          <a:xfrm>
            <a:off x="6425127" y="2995613"/>
            <a:ext cx="2109273" cy="830997"/>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TM verstopft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    mit…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degenerierten Erythrozyten</a:t>
            </a:r>
            <a:endParaRPr/>
          </a:p>
        </p:txBody>
      </p:sp>
      <p:sp>
        <p:nvSpPr>
          <p:cNvPr id="1023" name="Google Shape;1023;p43"/>
          <p:cNvSpPr txBox="1"/>
          <p:nvPr/>
        </p:nvSpPr>
        <p:spPr>
          <a:xfrm>
            <a:off x="3974849" y="4488256"/>
            <a:ext cx="1827600" cy="3951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FF5050"/>
              </a:buClr>
              <a:buSzPts val="1200"/>
              <a:buFont typeface="Noto Sans Symbols"/>
              <a:buNone/>
            </a:pPr>
            <a:r>
              <a:rPr lang="en-US" sz="1200" b="1" i="1">
                <a:solidFill>
                  <a:srgbClr val="FF5050"/>
                </a:solidFill>
                <a:latin typeface="Arial"/>
                <a:ea typeface="Arial"/>
                <a:cs typeface="Arial"/>
                <a:sym typeface="Arial"/>
              </a:rPr>
              <a:t>Rötlich </a:t>
            </a:r>
            <a:r>
              <a:rPr lang="en-US" sz="1200" b="1" i="1">
                <a:solidFill>
                  <a:srgbClr val="FF5050"/>
                </a:solidFill>
              </a:rPr>
              <a:t>gefärbte</a:t>
            </a:r>
            <a:r>
              <a:rPr lang="en-US" sz="1200" b="1" i="1">
                <a:solidFill>
                  <a:schemeClr val="dk1"/>
                </a:solidFill>
                <a:latin typeface="Arial"/>
                <a:ea typeface="Arial"/>
                <a:cs typeface="Arial"/>
                <a:sym typeface="Arial"/>
              </a:rPr>
              <a:t> Zellen</a:t>
            </a:r>
            <a:endParaRPr/>
          </a:p>
          <a:p>
            <a:pPr marL="0" marR="0" lvl="0" indent="0" algn="ctr" rtl="0">
              <a:spcBef>
                <a:spcPts val="0"/>
              </a:spcBef>
              <a:spcAft>
                <a:spcPts val="0"/>
              </a:spcAft>
              <a:buClr>
                <a:schemeClr val="dk1"/>
              </a:buClr>
              <a:buSzPts val="1200"/>
              <a:buFont typeface="Noto Sans Symbols"/>
              <a:buNone/>
            </a:pPr>
            <a:r>
              <a:rPr lang="en-US" sz="1200" b="1" i="1">
                <a:solidFill>
                  <a:schemeClr val="dk1"/>
                </a:solidFill>
                <a:latin typeface="Arial"/>
                <a:ea typeface="Arial"/>
                <a:cs typeface="Arial"/>
                <a:sym typeface="Arial"/>
              </a:rPr>
              <a:t>in </a:t>
            </a:r>
            <a:r>
              <a:rPr lang="en-US" sz="1200" b="1" i="1">
                <a:solidFill>
                  <a:schemeClr val="dk1"/>
                </a:solidFill>
              </a:rPr>
              <a:t>der Vorderkammer</a:t>
            </a:r>
            <a:endParaRPr/>
          </a:p>
        </p:txBody>
      </p:sp>
      <p:sp>
        <p:nvSpPr>
          <p:cNvPr id="1024" name="Google Shape;1024;p43"/>
          <p:cNvSpPr txBox="1"/>
          <p:nvPr/>
        </p:nvSpPr>
        <p:spPr>
          <a:xfrm>
            <a:off x="6510896" y="4473575"/>
            <a:ext cx="1922700" cy="3951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b="1" i="1">
                <a:solidFill>
                  <a:srgbClr val="BFBFBF"/>
                </a:solidFill>
              </a:rPr>
              <a:t>Hellbraun gefärbte</a:t>
            </a:r>
            <a:r>
              <a:rPr lang="en-US" sz="1200" b="1" i="1">
                <a:solidFill>
                  <a:srgbClr val="BFBFBF"/>
                </a:solidFill>
                <a:latin typeface="Arial"/>
                <a:ea typeface="Arial"/>
                <a:cs typeface="Arial"/>
                <a:sym typeface="Arial"/>
              </a:rPr>
              <a:t> Zellen</a:t>
            </a:r>
            <a:endParaRPr/>
          </a:p>
          <a:p>
            <a:pPr marL="0" marR="0" lvl="0" indent="0" algn="ctr" rtl="0">
              <a:spcBef>
                <a:spcPts val="0"/>
              </a:spcBef>
              <a:spcAft>
                <a:spcPts val="0"/>
              </a:spcAft>
              <a:buClr>
                <a:srgbClr val="BFBFBF"/>
              </a:buClr>
              <a:buSzPts val="1200"/>
              <a:buFont typeface="Noto Sans Symbols"/>
              <a:buNone/>
            </a:pPr>
            <a:r>
              <a:rPr lang="en-US" sz="1200" b="1" i="1">
                <a:solidFill>
                  <a:srgbClr val="BFBFBF"/>
                </a:solidFill>
                <a:latin typeface="Arial"/>
                <a:ea typeface="Arial"/>
                <a:cs typeface="Arial"/>
                <a:sym typeface="Arial"/>
              </a:rPr>
              <a:t>in </a:t>
            </a:r>
            <a:r>
              <a:rPr lang="en-US" sz="1200" b="1" i="1">
                <a:solidFill>
                  <a:srgbClr val="BFBFBF"/>
                </a:solidFill>
              </a:rPr>
              <a:t>der Vorderkammer</a:t>
            </a:r>
            <a:endParaRPr/>
          </a:p>
        </p:txBody>
      </p:sp>
      <p:cxnSp>
        <p:nvCxnSpPr>
          <p:cNvPr id="1025" name="Google Shape;1025;p43"/>
          <p:cNvCxnSpPr/>
          <p:nvPr/>
        </p:nvCxnSpPr>
        <p:spPr>
          <a:xfrm rot="10800000">
            <a:off x="4876800" y="2438400"/>
            <a:ext cx="0" cy="533400"/>
          </a:xfrm>
          <a:prstGeom prst="straightConnector1">
            <a:avLst/>
          </a:prstGeom>
          <a:noFill/>
          <a:ln w="9525" cap="flat" cmpd="sng">
            <a:solidFill>
              <a:srgbClr val="BFBFBF"/>
            </a:solidFill>
            <a:prstDash val="solid"/>
            <a:round/>
            <a:headEnd type="triangle" w="med" len="med"/>
            <a:tailEnd type="none" w="sm" len="sm"/>
          </a:ln>
        </p:spPr>
      </p:cxnSp>
      <p:cxnSp>
        <p:nvCxnSpPr>
          <p:cNvPr id="1026" name="Google Shape;1026;p43"/>
          <p:cNvCxnSpPr/>
          <p:nvPr/>
        </p:nvCxnSpPr>
        <p:spPr>
          <a:xfrm rot="10800000">
            <a:off x="7467600" y="2438400"/>
            <a:ext cx="0" cy="533400"/>
          </a:xfrm>
          <a:prstGeom prst="straightConnector1">
            <a:avLst/>
          </a:prstGeom>
          <a:noFill/>
          <a:ln w="9525" cap="flat" cmpd="sng">
            <a:solidFill>
              <a:srgbClr val="BFBFBF"/>
            </a:solidFill>
            <a:prstDash val="solid"/>
            <a:round/>
            <a:headEnd type="triangle" w="med" len="med"/>
            <a:tailEnd type="none" w="sm" len="sm"/>
          </a:ln>
        </p:spPr>
      </p:cxnSp>
      <p:cxnSp>
        <p:nvCxnSpPr>
          <p:cNvPr id="1027" name="Google Shape;1027;p43"/>
          <p:cNvCxnSpPr/>
          <p:nvPr/>
        </p:nvCxnSpPr>
        <p:spPr>
          <a:xfrm rot="10800000">
            <a:off x="4873797" y="3916362"/>
            <a:ext cx="0" cy="533400"/>
          </a:xfrm>
          <a:prstGeom prst="straightConnector1">
            <a:avLst/>
          </a:prstGeom>
          <a:noFill/>
          <a:ln w="9525" cap="flat" cmpd="sng">
            <a:solidFill>
              <a:srgbClr val="BFBFBF"/>
            </a:solidFill>
            <a:prstDash val="solid"/>
            <a:round/>
            <a:headEnd type="triangle" w="med" len="med"/>
            <a:tailEnd type="none" w="sm" len="sm"/>
          </a:ln>
        </p:spPr>
      </p:cxnSp>
      <p:cxnSp>
        <p:nvCxnSpPr>
          <p:cNvPr id="1028" name="Google Shape;1028;p43"/>
          <p:cNvCxnSpPr/>
          <p:nvPr/>
        </p:nvCxnSpPr>
        <p:spPr>
          <a:xfrm rot="10800000">
            <a:off x="7466697" y="3902810"/>
            <a:ext cx="0" cy="533400"/>
          </a:xfrm>
          <a:prstGeom prst="straightConnector1">
            <a:avLst/>
          </a:prstGeom>
          <a:noFill/>
          <a:ln w="9525" cap="flat" cmpd="sng">
            <a:solidFill>
              <a:srgbClr val="BFBFBF"/>
            </a:solidFill>
            <a:prstDash val="solid"/>
            <a:round/>
            <a:headEnd type="triangle" w="med" len="med"/>
            <a:tailEnd type="none" w="sm" len="sm"/>
          </a:ln>
        </p:spPr>
      </p:cxnSp>
      <p:sp>
        <p:nvSpPr>
          <p:cNvPr id="1029" name="Google Shape;1029;p43"/>
          <p:cNvSpPr/>
          <p:nvPr/>
        </p:nvSpPr>
        <p:spPr>
          <a:xfrm>
            <a:off x="3974852" y="4313050"/>
            <a:ext cx="2057400" cy="7455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030" name="Google Shape;1030;p43"/>
          <p:cNvSpPr/>
          <p:nvPr/>
        </p:nvSpPr>
        <p:spPr>
          <a:xfrm>
            <a:off x="3505200" y="1219200"/>
            <a:ext cx="76200" cy="2178050"/>
          </a:xfrm>
          <a:prstGeom prst="rect">
            <a:avLst/>
          </a:prstGeom>
          <a:solidFill>
            <a:srgbClr val="BFBFBF"/>
          </a:solidFill>
          <a:ln w="25400" cap="flat" cmpd="sng">
            <a:solidFill>
              <a:srgbClr val="A5A5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031" name="Google Shape;1031;p43"/>
          <p:cNvSpPr txBox="1"/>
          <p:nvPr/>
        </p:nvSpPr>
        <p:spPr>
          <a:xfrm>
            <a:off x="2113025" y="5346412"/>
            <a:ext cx="5551500" cy="579900"/>
          </a:xfrm>
          <a:prstGeom prst="rect">
            <a:avLst/>
          </a:prstGeom>
          <a:solidFill>
            <a:srgbClr val="00330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FF5050"/>
                </a:solidFill>
              </a:rPr>
              <a:t>Handelt es sich bei diesen „rötlich verfärbten Zellen“ um hämoglobinbeladene Makrophagen?</a:t>
            </a:r>
            <a:endParaRPr/>
          </a:p>
          <a:p>
            <a:pPr marL="0" marR="0" lvl="0" indent="0" algn="l" rtl="0">
              <a:spcBef>
                <a:spcPts val="0"/>
              </a:spcBef>
              <a:spcAft>
                <a:spcPts val="0"/>
              </a:spcAft>
              <a:buNone/>
            </a:pPr>
            <a:r>
              <a:rPr lang="en-US" sz="1200">
                <a:solidFill>
                  <a:srgbClr val="FF5050"/>
                </a:solidFill>
                <a:latin typeface="Arial"/>
                <a:ea typeface="Arial"/>
                <a:cs typeface="Arial"/>
                <a:sym typeface="Arial"/>
              </a:rPr>
              <a:t>In der Tat wären sie das.</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035"/>
        <p:cNvGrpSpPr/>
        <p:nvPr/>
      </p:nvGrpSpPr>
      <p:grpSpPr>
        <a:xfrm>
          <a:off x="0" y="0"/>
          <a:ext cx="0" cy="0"/>
          <a:chOff x="0" y="0"/>
          <a:chExt cx="0" cy="0"/>
        </a:xfrm>
      </p:grpSpPr>
      <p:sp>
        <p:nvSpPr>
          <p:cNvPr id="1036" name="Google Shape;1036;p44"/>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1037" name="Google Shape;1037;p44"/>
          <p:cNvSpPr txBox="1"/>
          <p:nvPr/>
        </p:nvSpPr>
        <p:spPr>
          <a:xfrm>
            <a:off x="6239438" y="1981200"/>
            <a:ext cx="2454519"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rgbClr val="BFBFBF"/>
                </a:solidFill>
                <a:latin typeface="Arial"/>
                <a:ea typeface="Arial"/>
                <a:cs typeface="Arial"/>
                <a:sym typeface="Arial"/>
              </a:rPr>
              <a:t>Geisterzellglaukom</a:t>
            </a:r>
            <a:endParaRPr/>
          </a:p>
        </p:txBody>
      </p:sp>
      <p:sp>
        <p:nvSpPr>
          <p:cNvPr id="1038" name="Google Shape;1038;p44"/>
          <p:cNvSpPr txBox="1"/>
          <p:nvPr/>
        </p:nvSpPr>
        <p:spPr>
          <a:xfrm>
            <a:off x="2361390" y="395288"/>
            <a:ext cx="4389471" cy="400110"/>
          </a:xfrm>
          <a:prstGeom prst="rect">
            <a:avLst/>
          </a:prstGeom>
          <a:solidFill>
            <a:srgbClr val="CCFFFF"/>
          </a:solid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FF0000"/>
              </a:buClr>
              <a:buSzPts val="1200"/>
              <a:buFont typeface="Noto Sans Symbols"/>
              <a:buNone/>
            </a:pPr>
            <a:r>
              <a:rPr lang="en-US" sz="1200" b="1">
                <a:solidFill>
                  <a:srgbClr val="FF0000"/>
                </a:solidFill>
                <a:latin typeface="Arial"/>
                <a:ea typeface="Arial"/>
                <a:cs typeface="Arial"/>
                <a:sym typeface="Arial"/>
              </a:rPr>
              <a:t>Glaukom nach intraokularer Blutung</a:t>
            </a:r>
            <a:endParaRPr/>
          </a:p>
        </p:txBody>
      </p:sp>
      <p:sp>
        <p:nvSpPr>
          <p:cNvPr id="1039" name="Google Shape;1039;p44"/>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44</a:t>
            </a:fld>
            <a:endParaRPr sz="1000">
              <a:solidFill>
                <a:schemeClr val="dk1"/>
              </a:solidFill>
              <a:latin typeface="Arial"/>
              <a:ea typeface="Arial"/>
              <a:cs typeface="Arial"/>
              <a:sym typeface="Arial"/>
            </a:endParaRPr>
          </a:p>
        </p:txBody>
      </p:sp>
      <p:sp>
        <p:nvSpPr>
          <p:cNvPr id="1040" name="Google Shape;1040;p44"/>
          <p:cNvSpPr txBox="1"/>
          <p:nvPr/>
        </p:nvSpPr>
        <p:spPr>
          <a:xfrm>
            <a:off x="3674286" y="1981200"/>
            <a:ext cx="2428871"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rgbClr val="BFBFBF"/>
                </a:solidFill>
                <a:latin typeface="Arial"/>
                <a:ea typeface="Arial"/>
                <a:cs typeface="Arial"/>
                <a:sym typeface="Arial"/>
              </a:rPr>
              <a:t>Hämolytisches Glaukom</a:t>
            </a:r>
            <a:endParaRPr/>
          </a:p>
        </p:txBody>
      </p:sp>
      <p:sp>
        <p:nvSpPr>
          <p:cNvPr id="1041" name="Google Shape;1041;p44"/>
          <p:cNvSpPr txBox="1"/>
          <p:nvPr/>
        </p:nvSpPr>
        <p:spPr>
          <a:xfrm>
            <a:off x="304800" y="1981200"/>
            <a:ext cx="3147000" cy="2103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2"/>
              </a:buClr>
              <a:buSzPts val="840"/>
              <a:buFont typeface="Noto Sans Symbols"/>
              <a:buNone/>
            </a:pPr>
            <a:r>
              <a:rPr lang="en-US" sz="1200" u="sng">
                <a:solidFill>
                  <a:srgbClr val="BFBFBF"/>
                </a:solidFill>
                <a:latin typeface="Arial"/>
                <a:ea typeface="Arial"/>
                <a:cs typeface="Arial"/>
                <a:sym typeface="Arial"/>
              </a:rPr>
              <a:t>Glaukom als Folge eines Hyph</a:t>
            </a:r>
            <a:r>
              <a:rPr lang="en-US" sz="1200" u="sng">
                <a:solidFill>
                  <a:srgbClr val="BFBFBF"/>
                </a:solidFill>
              </a:rPr>
              <a:t>ä</a:t>
            </a:r>
            <a:r>
              <a:rPr lang="en-US" sz="1200" u="sng">
                <a:solidFill>
                  <a:srgbClr val="BFBFBF"/>
                </a:solidFill>
                <a:latin typeface="Arial"/>
                <a:ea typeface="Arial"/>
                <a:cs typeface="Arial"/>
                <a:sym typeface="Arial"/>
              </a:rPr>
              <a:t>mas</a:t>
            </a:r>
            <a:endParaRPr sz="1800" u="sng">
              <a:solidFill>
                <a:srgbClr val="BFBFBF"/>
              </a:solidFill>
              <a:latin typeface="Arial"/>
              <a:ea typeface="Arial"/>
              <a:cs typeface="Arial"/>
              <a:sym typeface="Arial"/>
            </a:endParaRPr>
          </a:p>
        </p:txBody>
      </p:sp>
      <p:sp>
        <p:nvSpPr>
          <p:cNvPr id="1042" name="Google Shape;1042;p44"/>
          <p:cNvSpPr txBox="1"/>
          <p:nvPr/>
        </p:nvSpPr>
        <p:spPr>
          <a:xfrm>
            <a:off x="920750" y="2681288"/>
            <a:ext cx="1974900" cy="3951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Folgt </a:t>
            </a:r>
            <a:r>
              <a:rPr lang="en-US" sz="1200">
                <a:solidFill>
                  <a:srgbClr val="BFBFBF"/>
                </a:solidFill>
              </a:rPr>
              <a:t>auf</a:t>
            </a:r>
            <a:r>
              <a:rPr lang="en-US" sz="1200" b="1" i="1">
                <a:solidFill>
                  <a:srgbClr val="BFBFBF"/>
                </a:solidFill>
                <a:latin typeface="Arial"/>
                <a:ea typeface="Arial"/>
                <a:cs typeface="Arial"/>
                <a:sym typeface="Arial"/>
              </a:rPr>
              <a:t> </a:t>
            </a:r>
            <a:r>
              <a:rPr lang="en-US" sz="1200">
                <a:solidFill>
                  <a:srgbClr val="BFBFBF"/>
                </a:solidFill>
                <a:latin typeface="Arial"/>
                <a:ea typeface="Arial"/>
                <a:cs typeface="Arial"/>
                <a:sym typeface="Arial"/>
              </a:rPr>
              <a:t>eine </a:t>
            </a:r>
            <a:r>
              <a:rPr lang="en-US" sz="1200" b="1" i="1">
                <a:solidFill>
                  <a:srgbClr val="BFBFBF"/>
                </a:solidFill>
              </a:rPr>
              <a:t>Vorderkammerblutung</a:t>
            </a:r>
            <a:endParaRPr b="1" i="1"/>
          </a:p>
        </p:txBody>
      </p:sp>
      <p:cxnSp>
        <p:nvCxnSpPr>
          <p:cNvPr id="1043" name="Google Shape;1043;p44"/>
          <p:cNvCxnSpPr/>
          <p:nvPr/>
        </p:nvCxnSpPr>
        <p:spPr>
          <a:xfrm rot="10800000">
            <a:off x="1892300" y="2286000"/>
            <a:ext cx="0" cy="381000"/>
          </a:xfrm>
          <a:prstGeom prst="straightConnector1">
            <a:avLst/>
          </a:prstGeom>
          <a:noFill/>
          <a:ln w="9525" cap="flat" cmpd="sng">
            <a:solidFill>
              <a:srgbClr val="BFBFBF"/>
            </a:solidFill>
            <a:prstDash val="solid"/>
            <a:round/>
            <a:headEnd type="none" w="med" len="med"/>
            <a:tailEnd type="triangle" w="med" len="med"/>
          </a:ln>
        </p:spPr>
      </p:cxnSp>
      <p:sp>
        <p:nvSpPr>
          <p:cNvPr id="1044" name="Google Shape;1044;p44"/>
          <p:cNvSpPr/>
          <p:nvPr/>
        </p:nvSpPr>
        <p:spPr>
          <a:xfrm>
            <a:off x="3505200" y="1219200"/>
            <a:ext cx="76200" cy="2178050"/>
          </a:xfrm>
          <a:prstGeom prst="rect">
            <a:avLst/>
          </a:prstGeom>
          <a:solidFill>
            <a:srgbClr val="BFBFBF"/>
          </a:solidFill>
          <a:ln w="25400" cap="flat" cmpd="sng">
            <a:solidFill>
              <a:srgbClr val="A5A5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045" name="Google Shape;1045;p44"/>
          <p:cNvSpPr txBox="1"/>
          <p:nvPr/>
        </p:nvSpPr>
        <p:spPr>
          <a:xfrm>
            <a:off x="3581400" y="2995613"/>
            <a:ext cx="2564400" cy="5799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TM verstopft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    mit…              </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rPr>
              <a:t>h</a:t>
            </a:r>
            <a:r>
              <a:rPr lang="en-US" sz="1200">
                <a:solidFill>
                  <a:srgbClr val="BFBFBF"/>
                </a:solidFill>
                <a:latin typeface="Arial"/>
                <a:ea typeface="Arial"/>
                <a:cs typeface="Arial"/>
                <a:sym typeface="Arial"/>
              </a:rPr>
              <a:t>ämoglobinbeladenen Makrophagen</a:t>
            </a:r>
            <a:endParaRPr/>
          </a:p>
        </p:txBody>
      </p:sp>
      <p:sp>
        <p:nvSpPr>
          <p:cNvPr id="1046" name="Google Shape;1046;p44"/>
          <p:cNvSpPr txBox="1"/>
          <p:nvPr/>
        </p:nvSpPr>
        <p:spPr>
          <a:xfrm>
            <a:off x="6425127" y="2995613"/>
            <a:ext cx="2109273" cy="830997"/>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TM verstopft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    mit…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degenerierten Erythrozyten</a:t>
            </a:r>
            <a:endParaRPr/>
          </a:p>
        </p:txBody>
      </p:sp>
      <p:sp>
        <p:nvSpPr>
          <p:cNvPr id="1047" name="Google Shape;1047;p44"/>
          <p:cNvSpPr txBox="1"/>
          <p:nvPr/>
        </p:nvSpPr>
        <p:spPr>
          <a:xfrm>
            <a:off x="3974849" y="4488256"/>
            <a:ext cx="1827600" cy="3951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b="1" i="1">
                <a:solidFill>
                  <a:srgbClr val="BFBFBF"/>
                </a:solidFill>
                <a:latin typeface="Arial"/>
                <a:ea typeface="Arial"/>
                <a:cs typeface="Arial"/>
                <a:sym typeface="Arial"/>
              </a:rPr>
              <a:t>Rötlich </a:t>
            </a:r>
            <a:r>
              <a:rPr lang="en-US" sz="1200" b="1" i="1">
                <a:solidFill>
                  <a:srgbClr val="BFBFBF"/>
                </a:solidFill>
              </a:rPr>
              <a:t>ge</a:t>
            </a:r>
            <a:r>
              <a:rPr lang="en-US" sz="1200" b="1" i="1">
                <a:solidFill>
                  <a:srgbClr val="BFBFBF"/>
                </a:solidFill>
                <a:latin typeface="Arial"/>
                <a:ea typeface="Arial"/>
                <a:cs typeface="Arial"/>
                <a:sym typeface="Arial"/>
              </a:rPr>
              <a:t>färbte Zellen</a:t>
            </a:r>
            <a:endParaRPr/>
          </a:p>
          <a:p>
            <a:pPr marL="0" marR="0" lvl="0" indent="0" algn="ctr" rtl="0">
              <a:spcBef>
                <a:spcPts val="0"/>
              </a:spcBef>
              <a:spcAft>
                <a:spcPts val="0"/>
              </a:spcAft>
              <a:buClr>
                <a:srgbClr val="BFBFBF"/>
              </a:buClr>
              <a:buSzPts val="1200"/>
              <a:buFont typeface="Noto Sans Symbols"/>
              <a:buNone/>
            </a:pPr>
            <a:r>
              <a:rPr lang="en-US" sz="1200" b="1" i="1">
                <a:solidFill>
                  <a:srgbClr val="BFBFBF"/>
                </a:solidFill>
                <a:latin typeface="Arial"/>
                <a:ea typeface="Arial"/>
                <a:cs typeface="Arial"/>
                <a:sym typeface="Arial"/>
              </a:rPr>
              <a:t>in </a:t>
            </a:r>
            <a:r>
              <a:rPr lang="en-US" sz="1200" b="1" i="1">
                <a:solidFill>
                  <a:srgbClr val="BFBFBF"/>
                </a:solidFill>
              </a:rPr>
              <a:t>der Vorderkammer</a:t>
            </a:r>
            <a:endParaRPr/>
          </a:p>
        </p:txBody>
      </p:sp>
      <p:cxnSp>
        <p:nvCxnSpPr>
          <p:cNvPr id="1048" name="Google Shape;1048;p44"/>
          <p:cNvCxnSpPr/>
          <p:nvPr/>
        </p:nvCxnSpPr>
        <p:spPr>
          <a:xfrm rot="10800000">
            <a:off x="4876800" y="2438400"/>
            <a:ext cx="0" cy="533400"/>
          </a:xfrm>
          <a:prstGeom prst="straightConnector1">
            <a:avLst/>
          </a:prstGeom>
          <a:noFill/>
          <a:ln w="9525" cap="flat" cmpd="sng">
            <a:solidFill>
              <a:srgbClr val="BFBFBF"/>
            </a:solidFill>
            <a:prstDash val="solid"/>
            <a:round/>
            <a:headEnd type="triangle" w="med" len="med"/>
            <a:tailEnd type="none" w="sm" len="sm"/>
          </a:ln>
        </p:spPr>
      </p:cxnSp>
      <p:cxnSp>
        <p:nvCxnSpPr>
          <p:cNvPr id="1049" name="Google Shape;1049;p44"/>
          <p:cNvCxnSpPr/>
          <p:nvPr/>
        </p:nvCxnSpPr>
        <p:spPr>
          <a:xfrm rot="10800000">
            <a:off x="7467600" y="2438400"/>
            <a:ext cx="0" cy="533400"/>
          </a:xfrm>
          <a:prstGeom prst="straightConnector1">
            <a:avLst/>
          </a:prstGeom>
          <a:noFill/>
          <a:ln w="9525" cap="flat" cmpd="sng">
            <a:solidFill>
              <a:srgbClr val="BFBFBF"/>
            </a:solidFill>
            <a:prstDash val="solid"/>
            <a:round/>
            <a:headEnd type="triangle" w="med" len="med"/>
            <a:tailEnd type="none" w="sm" len="sm"/>
          </a:ln>
        </p:spPr>
      </p:cxnSp>
      <p:cxnSp>
        <p:nvCxnSpPr>
          <p:cNvPr id="1050" name="Google Shape;1050;p44"/>
          <p:cNvCxnSpPr/>
          <p:nvPr/>
        </p:nvCxnSpPr>
        <p:spPr>
          <a:xfrm rot="10800000">
            <a:off x="4873797" y="3916362"/>
            <a:ext cx="0" cy="533400"/>
          </a:xfrm>
          <a:prstGeom prst="straightConnector1">
            <a:avLst/>
          </a:prstGeom>
          <a:noFill/>
          <a:ln w="9525" cap="flat" cmpd="sng">
            <a:solidFill>
              <a:srgbClr val="BFBFBF"/>
            </a:solidFill>
            <a:prstDash val="solid"/>
            <a:round/>
            <a:headEnd type="triangle" w="med" len="med"/>
            <a:tailEnd type="none" w="sm" len="sm"/>
          </a:ln>
        </p:spPr>
      </p:cxnSp>
      <p:cxnSp>
        <p:nvCxnSpPr>
          <p:cNvPr id="1051" name="Google Shape;1051;p44"/>
          <p:cNvCxnSpPr/>
          <p:nvPr/>
        </p:nvCxnSpPr>
        <p:spPr>
          <a:xfrm rot="10800000">
            <a:off x="7466697" y="3902810"/>
            <a:ext cx="0" cy="533400"/>
          </a:xfrm>
          <a:prstGeom prst="straightConnector1">
            <a:avLst/>
          </a:prstGeom>
          <a:noFill/>
          <a:ln w="9525" cap="flat" cmpd="sng">
            <a:solidFill>
              <a:srgbClr val="BFBFBF"/>
            </a:solidFill>
            <a:prstDash val="solid"/>
            <a:round/>
            <a:headEnd type="triangle" w="med" len="med"/>
            <a:tailEnd type="none" w="sm" len="sm"/>
          </a:ln>
        </p:spPr>
      </p:cxnSp>
      <p:sp>
        <p:nvSpPr>
          <p:cNvPr id="1052" name="Google Shape;1052;p44"/>
          <p:cNvSpPr/>
          <p:nvPr/>
        </p:nvSpPr>
        <p:spPr>
          <a:xfrm>
            <a:off x="6477002" y="4343400"/>
            <a:ext cx="2057398" cy="745435"/>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053" name="Google Shape;1053;p44"/>
          <p:cNvSpPr txBox="1"/>
          <p:nvPr/>
        </p:nvSpPr>
        <p:spPr>
          <a:xfrm>
            <a:off x="6501464" y="4512400"/>
            <a:ext cx="1956600" cy="3951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F7D269"/>
              </a:buClr>
              <a:buSzPts val="1200"/>
              <a:buFont typeface="Noto Sans Symbols"/>
              <a:buNone/>
            </a:pPr>
            <a:r>
              <a:rPr lang="en-US" sz="1200" b="1" i="1">
                <a:solidFill>
                  <a:srgbClr val="F7D269"/>
                </a:solidFill>
                <a:latin typeface="Arial"/>
                <a:ea typeface="Arial"/>
                <a:cs typeface="Arial"/>
                <a:sym typeface="Arial"/>
              </a:rPr>
              <a:t>Hellbraun</a:t>
            </a:r>
            <a:r>
              <a:rPr lang="en-US" sz="1200" b="1" i="1">
                <a:solidFill>
                  <a:srgbClr val="F7D269"/>
                </a:solidFill>
              </a:rPr>
              <a:t> gefärbte</a:t>
            </a:r>
            <a:r>
              <a:rPr lang="en-US" sz="1200" b="1" i="1">
                <a:solidFill>
                  <a:srgbClr val="F7D269"/>
                </a:solidFill>
                <a:latin typeface="Arial"/>
                <a:ea typeface="Arial"/>
                <a:cs typeface="Arial"/>
                <a:sym typeface="Arial"/>
              </a:rPr>
              <a:t> </a:t>
            </a:r>
            <a:r>
              <a:rPr lang="en-US" sz="1200" b="1" i="1">
                <a:solidFill>
                  <a:schemeClr val="dk1"/>
                </a:solidFill>
                <a:latin typeface="Arial"/>
                <a:ea typeface="Arial"/>
                <a:cs typeface="Arial"/>
                <a:sym typeface="Arial"/>
              </a:rPr>
              <a:t>Zellen</a:t>
            </a:r>
            <a:endParaRPr/>
          </a:p>
          <a:p>
            <a:pPr marL="0" marR="0" lvl="0" indent="0" algn="ctr" rtl="0">
              <a:spcBef>
                <a:spcPts val="0"/>
              </a:spcBef>
              <a:spcAft>
                <a:spcPts val="0"/>
              </a:spcAft>
              <a:buClr>
                <a:schemeClr val="dk1"/>
              </a:buClr>
              <a:buSzPts val="1200"/>
              <a:buFont typeface="Noto Sans Symbols"/>
              <a:buNone/>
            </a:pPr>
            <a:r>
              <a:rPr lang="en-US" sz="1200" b="1" i="1">
                <a:solidFill>
                  <a:schemeClr val="dk1"/>
                </a:solidFill>
                <a:latin typeface="Arial"/>
                <a:ea typeface="Arial"/>
                <a:cs typeface="Arial"/>
                <a:sym typeface="Arial"/>
              </a:rPr>
              <a:t>in </a:t>
            </a:r>
            <a:r>
              <a:rPr lang="en-US" sz="1200" b="1" i="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71"/>
                  </a:ext>
                </a:extLst>
              </a:rPr>
              <a:t>der</a:t>
            </a:r>
            <a:r>
              <a:rPr lang="en-US" sz="1200" b="1" i="1">
                <a:solidFill>
                  <a:schemeClr val="dk1"/>
                </a:solidFill>
              </a:rPr>
              <a:t> Vorderkammer</a:t>
            </a:r>
            <a:endParaRPr/>
          </a:p>
        </p:txBody>
      </p:sp>
      <p:sp>
        <p:nvSpPr>
          <p:cNvPr id="1054" name="Google Shape;1054;p44"/>
          <p:cNvSpPr txBox="1"/>
          <p:nvPr/>
        </p:nvSpPr>
        <p:spPr>
          <a:xfrm>
            <a:off x="2328260" y="5188525"/>
            <a:ext cx="6540300" cy="1380300"/>
          </a:xfrm>
          <a:prstGeom prst="rect">
            <a:avLst/>
          </a:prstGeom>
          <a:solidFill>
            <a:srgbClr val="00206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F7D269"/>
                </a:solidFill>
              </a:rPr>
              <a:t>Handelt es sich bei diesen „bräunlich gefärbten Zellen“ um die Geisterzellen, die dieser Erkrankung ihren Namen gegeben haben?</a:t>
            </a:r>
            <a:endParaRPr sz="1600" i="1">
              <a:solidFill>
                <a:srgbClr val="002060"/>
              </a:solidFill>
              <a:latin typeface="Arial"/>
              <a:ea typeface="Arial"/>
              <a:cs typeface="Arial"/>
              <a:sym typeface="Arial"/>
            </a:endParaRPr>
          </a:p>
          <a:p>
            <a:pPr marL="0" marR="0" lvl="0" indent="0" algn="l" rtl="0">
              <a:spcBef>
                <a:spcPts val="0"/>
              </a:spcBef>
              <a:spcAft>
                <a:spcPts val="0"/>
              </a:spcAft>
              <a:buNone/>
            </a:pPr>
            <a:r>
              <a:rPr lang="en-US" sz="1200">
                <a:solidFill>
                  <a:srgbClr val="002060"/>
                </a:solidFill>
                <a:latin typeface="Arial"/>
                <a:ea typeface="Arial"/>
                <a:cs typeface="Arial"/>
                <a:sym typeface="Arial"/>
              </a:rPr>
              <a:t>Ja, das wären sie </a:t>
            </a:r>
            <a:endParaRPr/>
          </a:p>
          <a:p>
            <a:pPr marL="0" marR="0" lvl="0" indent="0" algn="l" rtl="0">
              <a:spcBef>
                <a:spcPts val="0"/>
              </a:spcBef>
              <a:spcAft>
                <a:spcPts val="0"/>
              </a:spcAft>
              <a:buNone/>
            </a:pPr>
            <a:endParaRPr sz="1600">
              <a:solidFill>
                <a:srgbClr val="002060"/>
              </a:solidFill>
              <a:latin typeface="Arial"/>
              <a:ea typeface="Arial"/>
              <a:cs typeface="Arial"/>
              <a:sym typeface="Arial"/>
            </a:endParaRPr>
          </a:p>
          <a:p>
            <a:pPr marL="0" marR="0" lvl="0" indent="0" algn="l" rtl="0">
              <a:spcBef>
                <a:spcPts val="0"/>
              </a:spcBef>
              <a:spcAft>
                <a:spcPts val="0"/>
              </a:spcAft>
              <a:buNone/>
            </a:pPr>
            <a:r>
              <a:rPr lang="en-US" sz="1200" i="1">
                <a:solidFill>
                  <a:srgbClr val="002060"/>
                </a:solidFill>
                <a:latin typeface="Arial"/>
                <a:ea typeface="Arial"/>
                <a:cs typeface="Arial"/>
                <a:sym typeface="Arial"/>
              </a:rPr>
              <a:t>Wie lautet die Entstehungsgeschichte der Geisterzellen?</a:t>
            </a:r>
            <a:endParaRPr/>
          </a:p>
          <a:p>
            <a:pPr marL="0" marR="0" lvl="0" indent="0" algn="l" rtl="0">
              <a:spcBef>
                <a:spcPts val="0"/>
              </a:spcBef>
              <a:spcAft>
                <a:spcPts val="0"/>
              </a:spcAft>
              <a:buNone/>
            </a:pPr>
            <a:r>
              <a:rPr lang="en-US" sz="1200">
                <a:solidFill>
                  <a:srgbClr val="002060"/>
                </a:solidFill>
                <a:latin typeface="Arial"/>
                <a:ea typeface="Arial"/>
                <a:cs typeface="Arial"/>
                <a:sym typeface="Arial"/>
              </a:rPr>
              <a:t>Es handelt sich um rote Blutkörperchen aus der Glaskörperblutung, die ihr Hämoglobin verloren haben</a:t>
            </a:r>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058"/>
        <p:cNvGrpSpPr/>
        <p:nvPr/>
      </p:nvGrpSpPr>
      <p:grpSpPr>
        <a:xfrm>
          <a:off x="0" y="0"/>
          <a:ext cx="0" cy="0"/>
          <a:chOff x="0" y="0"/>
          <a:chExt cx="0" cy="0"/>
        </a:xfrm>
      </p:grpSpPr>
      <p:sp>
        <p:nvSpPr>
          <p:cNvPr id="1059" name="Google Shape;1059;p45"/>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1060" name="Google Shape;1060;p45"/>
          <p:cNvSpPr txBox="1"/>
          <p:nvPr/>
        </p:nvSpPr>
        <p:spPr>
          <a:xfrm>
            <a:off x="6239438" y="1981200"/>
            <a:ext cx="2454519"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rgbClr val="BFBFBF"/>
                </a:solidFill>
                <a:latin typeface="Arial"/>
                <a:ea typeface="Arial"/>
                <a:cs typeface="Arial"/>
                <a:sym typeface="Arial"/>
              </a:rPr>
              <a:t>Geisterzellglaukom</a:t>
            </a:r>
            <a:endParaRPr/>
          </a:p>
        </p:txBody>
      </p:sp>
      <p:sp>
        <p:nvSpPr>
          <p:cNvPr id="1061" name="Google Shape;1061;p45"/>
          <p:cNvSpPr txBox="1"/>
          <p:nvPr/>
        </p:nvSpPr>
        <p:spPr>
          <a:xfrm>
            <a:off x="2361390" y="395288"/>
            <a:ext cx="4389471" cy="400110"/>
          </a:xfrm>
          <a:prstGeom prst="rect">
            <a:avLst/>
          </a:prstGeom>
          <a:solidFill>
            <a:srgbClr val="CCFFFF"/>
          </a:solid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FF0000"/>
              </a:buClr>
              <a:buSzPts val="1200"/>
              <a:buFont typeface="Noto Sans Symbols"/>
              <a:buNone/>
            </a:pPr>
            <a:r>
              <a:rPr lang="en-US" sz="1200" b="1">
                <a:solidFill>
                  <a:srgbClr val="FF0000"/>
                </a:solidFill>
                <a:latin typeface="Arial"/>
                <a:ea typeface="Arial"/>
                <a:cs typeface="Arial"/>
                <a:sym typeface="Arial"/>
              </a:rPr>
              <a:t>Glaukom nach intraokularer Blutung</a:t>
            </a:r>
            <a:endParaRPr/>
          </a:p>
        </p:txBody>
      </p:sp>
      <p:sp>
        <p:nvSpPr>
          <p:cNvPr id="1062" name="Google Shape;1062;p45"/>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45</a:t>
            </a:fld>
            <a:endParaRPr sz="1000">
              <a:solidFill>
                <a:schemeClr val="dk1"/>
              </a:solidFill>
              <a:latin typeface="Arial"/>
              <a:ea typeface="Arial"/>
              <a:cs typeface="Arial"/>
              <a:sym typeface="Arial"/>
            </a:endParaRPr>
          </a:p>
        </p:txBody>
      </p:sp>
      <p:sp>
        <p:nvSpPr>
          <p:cNvPr id="1063" name="Google Shape;1063;p45"/>
          <p:cNvSpPr txBox="1"/>
          <p:nvPr/>
        </p:nvSpPr>
        <p:spPr>
          <a:xfrm>
            <a:off x="3674286" y="1981200"/>
            <a:ext cx="2428871"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rgbClr val="BFBFBF"/>
                </a:solidFill>
                <a:latin typeface="Arial"/>
                <a:ea typeface="Arial"/>
                <a:cs typeface="Arial"/>
                <a:sym typeface="Arial"/>
              </a:rPr>
              <a:t>Hämolytisches Glaukom</a:t>
            </a:r>
            <a:endParaRPr/>
          </a:p>
        </p:txBody>
      </p:sp>
      <p:sp>
        <p:nvSpPr>
          <p:cNvPr id="1064" name="Google Shape;1064;p45"/>
          <p:cNvSpPr txBox="1"/>
          <p:nvPr/>
        </p:nvSpPr>
        <p:spPr>
          <a:xfrm>
            <a:off x="304800" y="1981200"/>
            <a:ext cx="3147000" cy="2103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2"/>
              </a:buClr>
              <a:buSzPts val="840"/>
              <a:buFont typeface="Noto Sans Symbols"/>
              <a:buNone/>
            </a:pPr>
            <a:r>
              <a:rPr lang="en-US" sz="1200" u="sng">
                <a:solidFill>
                  <a:srgbClr val="BFBFBF"/>
                </a:solidFill>
                <a:latin typeface="Arial"/>
                <a:ea typeface="Arial"/>
                <a:cs typeface="Arial"/>
                <a:sym typeface="Arial"/>
              </a:rPr>
              <a:t>Glaukom als Folge eines Hyph</a:t>
            </a:r>
            <a:r>
              <a:rPr lang="en-US" sz="1200" u="sng">
                <a:solidFill>
                  <a:srgbClr val="BFBFBF"/>
                </a:solidFill>
              </a:rPr>
              <a:t>ä</a:t>
            </a:r>
            <a:r>
              <a:rPr lang="en-US" sz="1200" u="sng">
                <a:solidFill>
                  <a:srgbClr val="BFBFBF"/>
                </a:solidFill>
                <a:latin typeface="Arial"/>
                <a:ea typeface="Arial"/>
                <a:cs typeface="Arial"/>
                <a:sym typeface="Arial"/>
              </a:rPr>
              <a:t>mas</a:t>
            </a:r>
            <a:endParaRPr sz="1800" u="sng">
              <a:solidFill>
                <a:srgbClr val="BFBFBF"/>
              </a:solidFill>
              <a:latin typeface="Arial"/>
              <a:ea typeface="Arial"/>
              <a:cs typeface="Arial"/>
              <a:sym typeface="Arial"/>
            </a:endParaRPr>
          </a:p>
        </p:txBody>
      </p:sp>
      <p:sp>
        <p:nvSpPr>
          <p:cNvPr id="1065" name="Google Shape;1065;p45"/>
          <p:cNvSpPr txBox="1"/>
          <p:nvPr/>
        </p:nvSpPr>
        <p:spPr>
          <a:xfrm>
            <a:off x="920750" y="2681288"/>
            <a:ext cx="1974900" cy="3951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Folgt </a:t>
            </a:r>
            <a:r>
              <a:rPr lang="en-US" sz="1200">
                <a:solidFill>
                  <a:srgbClr val="BFBFBF"/>
                </a:solidFill>
              </a:rPr>
              <a:t>auf</a:t>
            </a:r>
            <a:r>
              <a:rPr lang="en-US" sz="1200" b="1" i="1">
                <a:solidFill>
                  <a:srgbClr val="BFBFBF"/>
                </a:solidFill>
                <a:latin typeface="Arial"/>
                <a:ea typeface="Arial"/>
                <a:cs typeface="Arial"/>
                <a:sym typeface="Arial"/>
              </a:rPr>
              <a:t> </a:t>
            </a:r>
            <a:r>
              <a:rPr lang="en-US" sz="1200">
                <a:solidFill>
                  <a:srgbClr val="BFBFBF"/>
                </a:solidFill>
                <a:latin typeface="Arial"/>
                <a:ea typeface="Arial"/>
                <a:cs typeface="Arial"/>
                <a:sym typeface="Arial"/>
              </a:rPr>
              <a:t>eine </a:t>
            </a:r>
            <a:r>
              <a:rPr lang="en-US" sz="1200" b="1" i="1">
                <a:solidFill>
                  <a:srgbClr val="BFBFBF"/>
                </a:solidFill>
              </a:rPr>
              <a:t>Vorderkammerblutung</a:t>
            </a:r>
            <a:endParaRPr b="1" i="1"/>
          </a:p>
        </p:txBody>
      </p:sp>
      <p:cxnSp>
        <p:nvCxnSpPr>
          <p:cNvPr id="1066" name="Google Shape;1066;p45"/>
          <p:cNvCxnSpPr/>
          <p:nvPr/>
        </p:nvCxnSpPr>
        <p:spPr>
          <a:xfrm rot="10800000">
            <a:off x="1892300" y="2286000"/>
            <a:ext cx="0" cy="381000"/>
          </a:xfrm>
          <a:prstGeom prst="straightConnector1">
            <a:avLst/>
          </a:prstGeom>
          <a:noFill/>
          <a:ln w="9525" cap="flat" cmpd="sng">
            <a:solidFill>
              <a:srgbClr val="BFBFBF"/>
            </a:solidFill>
            <a:prstDash val="solid"/>
            <a:round/>
            <a:headEnd type="none" w="med" len="med"/>
            <a:tailEnd type="triangle" w="med" len="med"/>
          </a:ln>
        </p:spPr>
      </p:cxnSp>
      <p:sp>
        <p:nvSpPr>
          <p:cNvPr id="1067" name="Google Shape;1067;p45"/>
          <p:cNvSpPr/>
          <p:nvPr/>
        </p:nvSpPr>
        <p:spPr>
          <a:xfrm>
            <a:off x="3505200" y="1219200"/>
            <a:ext cx="76200" cy="2178050"/>
          </a:xfrm>
          <a:prstGeom prst="rect">
            <a:avLst/>
          </a:prstGeom>
          <a:solidFill>
            <a:srgbClr val="BFBFBF"/>
          </a:solidFill>
          <a:ln w="25400" cap="flat" cmpd="sng">
            <a:solidFill>
              <a:srgbClr val="A5A5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068" name="Google Shape;1068;p45"/>
          <p:cNvSpPr txBox="1"/>
          <p:nvPr/>
        </p:nvSpPr>
        <p:spPr>
          <a:xfrm>
            <a:off x="3581400" y="2995613"/>
            <a:ext cx="2564400" cy="5799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TM verstopft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    mit…              </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rPr>
              <a:t>h</a:t>
            </a:r>
            <a:r>
              <a:rPr lang="en-US" sz="1200">
                <a:solidFill>
                  <a:srgbClr val="BFBFBF"/>
                </a:solidFill>
                <a:latin typeface="Arial"/>
                <a:ea typeface="Arial"/>
                <a:cs typeface="Arial"/>
                <a:sym typeface="Arial"/>
              </a:rPr>
              <a:t>ämoglobinbeladenen Makrophagen</a:t>
            </a:r>
            <a:endParaRPr/>
          </a:p>
        </p:txBody>
      </p:sp>
      <p:sp>
        <p:nvSpPr>
          <p:cNvPr id="1069" name="Google Shape;1069;p45"/>
          <p:cNvSpPr txBox="1"/>
          <p:nvPr/>
        </p:nvSpPr>
        <p:spPr>
          <a:xfrm>
            <a:off x="6425127" y="2995613"/>
            <a:ext cx="2109273" cy="830997"/>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TM verstopft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    mit…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degenerierten Erythrozyten</a:t>
            </a:r>
            <a:endParaRPr/>
          </a:p>
        </p:txBody>
      </p:sp>
      <p:sp>
        <p:nvSpPr>
          <p:cNvPr id="1070" name="Google Shape;1070;p45"/>
          <p:cNvSpPr txBox="1"/>
          <p:nvPr/>
        </p:nvSpPr>
        <p:spPr>
          <a:xfrm>
            <a:off x="3974849" y="4488256"/>
            <a:ext cx="1827600" cy="3951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b="1" i="1">
                <a:solidFill>
                  <a:srgbClr val="BFBFBF"/>
                </a:solidFill>
                <a:latin typeface="Arial"/>
                <a:ea typeface="Arial"/>
                <a:cs typeface="Arial"/>
                <a:sym typeface="Arial"/>
              </a:rPr>
              <a:t>Rötlich </a:t>
            </a:r>
            <a:r>
              <a:rPr lang="en-US" sz="1200" b="1" i="1">
                <a:solidFill>
                  <a:srgbClr val="BFBFBF"/>
                </a:solidFill>
              </a:rPr>
              <a:t>ge</a:t>
            </a:r>
            <a:r>
              <a:rPr lang="en-US" sz="1200" b="1" i="1">
                <a:solidFill>
                  <a:srgbClr val="BFBFBF"/>
                </a:solidFill>
                <a:latin typeface="Arial"/>
                <a:ea typeface="Arial"/>
                <a:cs typeface="Arial"/>
                <a:sym typeface="Arial"/>
              </a:rPr>
              <a:t>färbte Zellen</a:t>
            </a:r>
            <a:endParaRPr/>
          </a:p>
          <a:p>
            <a:pPr marL="0" marR="0" lvl="0" indent="0" algn="ctr" rtl="0">
              <a:spcBef>
                <a:spcPts val="0"/>
              </a:spcBef>
              <a:spcAft>
                <a:spcPts val="0"/>
              </a:spcAft>
              <a:buClr>
                <a:srgbClr val="BFBFBF"/>
              </a:buClr>
              <a:buSzPts val="1200"/>
              <a:buFont typeface="Noto Sans Symbols"/>
              <a:buNone/>
            </a:pPr>
            <a:r>
              <a:rPr lang="en-US" sz="1200" b="1" i="1">
                <a:solidFill>
                  <a:srgbClr val="BFBFBF"/>
                </a:solidFill>
                <a:latin typeface="Arial"/>
                <a:ea typeface="Arial"/>
                <a:cs typeface="Arial"/>
                <a:sym typeface="Arial"/>
              </a:rPr>
              <a:t>in </a:t>
            </a:r>
            <a:r>
              <a:rPr lang="en-US" sz="1200" b="1" i="1">
                <a:solidFill>
                  <a:srgbClr val="BFBFBF"/>
                </a:solidFill>
              </a:rPr>
              <a:t>der Vorderkammer</a:t>
            </a:r>
            <a:endParaRPr/>
          </a:p>
        </p:txBody>
      </p:sp>
      <p:cxnSp>
        <p:nvCxnSpPr>
          <p:cNvPr id="1071" name="Google Shape;1071;p45"/>
          <p:cNvCxnSpPr/>
          <p:nvPr/>
        </p:nvCxnSpPr>
        <p:spPr>
          <a:xfrm rot="10800000">
            <a:off x="4876800" y="2438400"/>
            <a:ext cx="0" cy="533400"/>
          </a:xfrm>
          <a:prstGeom prst="straightConnector1">
            <a:avLst/>
          </a:prstGeom>
          <a:noFill/>
          <a:ln w="9525" cap="flat" cmpd="sng">
            <a:solidFill>
              <a:srgbClr val="BFBFBF"/>
            </a:solidFill>
            <a:prstDash val="solid"/>
            <a:round/>
            <a:headEnd type="triangle" w="med" len="med"/>
            <a:tailEnd type="none" w="sm" len="sm"/>
          </a:ln>
        </p:spPr>
      </p:cxnSp>
      <p:cxnSp>
        <p:nvCxnSpPr>
          <p:cNvPr id="1072" name="Google Shape;1072;p45"/>
          <p:cNvCxnSpPr/>
          <p:nvPr/>
        </p:nvCxnSpPr>
        <p:spPr>
          <a:xfrm rot="10800000">
            <a:off x="7467600" y="2438400"/>
            <a:ext cx="0" cy="533400"/>
          </a:xfrm>
          <a:prstGeom prst="straightConnector1">
            <a:avLst/>
          </a:prstGeom>
          <a:noFill/>
          <a:ln w="9525" cap="flat" cmpd="sng">
            <a:solidFill>
              <a:srgbClr val="BFBFBF"/>
            </a:solidFill>
            <a:prstDash val="solid"/>
            <a:round/>
            <a:headEnd type="triangle" w="med" len="med"/>
            <a:tailEnd type="none" w="sm" len="sm"/>
          </a:ln>
        </p:spPr>
      </p:cxnSp>
      <p:cxnSp>
        <p:nvCxnSpPr>
          <p:cNvPr id="1073" name="Google Shape;1073;p45"/>
          <p:cNvCxnSpPr/>
          <p:nvPr/>
        </p:nvCxnSpPr>
        <p:spPr>
          <a:xfrm rot="10800000">
            <a:off x="4873797" y="3916362"/>
            <a:ext cx="0" cy="533400"/>
          </a:xfrm>
          <a:prstGeom prst="straightConnector1">
            <a:avLst/>
          </a:prstGeom>
          <a:noFill/>
          <a:ln w="9525" cap="flat" cmpd="sng">
            <a:solidFill>
              <a:srgbClr val="BFBFBF"/>
            </a:solidFill>
            <a:prstDash val="solid"/>
            <a:round/>
            <a:headEnd type="triangle" w="med" len="med"/>
            <a:tailEnd type="none" w="sm" len="sm"/>
          </a:ln>
        </p:spPr>
      </p:cxnSp>
      <p:cxnSp>
        <p:nvCxnSpPr>
          <p:cNvPr id="1074" name="Google Shape;1074;p45"/>
          <p:cNvCxnSpPr/>
          <p:nvPr/>
        </p:nvCxnSpPr>
        <p:spPr>
          <a:xfrm rot="10800000">
            <a:off x="7466697" y="3902810"/>
            <a:ext cx="0" cy="533400"/>
          </a:xfrm>
          <a:prstGeom prst="straightConnector1">
            <a:avLst/>
          </a:prstGeom>
          <a:noFill/>
          <a:ln w="9525" cap="flat" cmpd="sng">
            <a:solidFill>
              <a:srgbClr val="BFBFBF"/>
            </a:solidFill>
            <a:prstDash val="solid"/>
            <a:round/>
            <a:headEnd type="triangle" w="med" len="med"/>
            <a:tailEnd type="none" w="sm" len="sm"/>
          </a:ln>
        </p:spPr>
      </p:cxnSp>
      <p:sp>
        <p:nvSpPr>
          <p:cNvPr id="1075" name="Google Shape;1075;p45"/>
          <p:cNvSpPr/>
          <p:nvPr/>
        </p:nvSpPr>
        <p:spPr>
          <a:xfrm>
            <a:off x="6477002" y="4343400"/>
            <a:ext cx="2057398" cy="745435"/>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076" name="Google Shape;1076;p45"/>
          <p:cNvSpPr txBox="1"/>
          <p:nvPr/>
        </p:nvSpPr>
        <p:spPr>
          <a:xfrm>
            <a:off x="6477002" y="4473575"/>
            <a:ext cx="1956600" cy="6105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F7D269"/>
              </a:buClr>
              <a:buSzPts val="1200"/>
              <a:buFont typeface="Noto Sans Symbols"/>
              <a:buNone/>
            </a:pPr>
            <a:r>
              <a:rPr lang="en-US" sz="1200" b="1" i="1">
                <a:solidFill>
                  <a:srgbClr val="F7D269"/>
                </a:solidFill>
                <a:latin typeface="Arial"/>
                <a:ea typeface="Arial"/>
                <a:cs typeface="Arial"/>
                <a:sym typeface="Arial"/>
              </a:rPr>
              <a:t>Hellbraune gefärbte </a:t>
            </a:r>
            <a:r>
              <a:rPr lang="en-US" sz="1200" b="1" i="1">
                <a:solidFill>
                  <a:schemeClr val="dk1"/>
                </a:solidFill>
                <a:latin typeface="Arial"/>
                <a:ea typeface="Arial"/>
                <a:cs typeface="Arial"/>
                <a:sym typeface="Arial"/>
              </a:rPr>
              <a:t>Zellen</a:t>
            </a:r>
            <a:r>
              <a:rPr lang="en-US"/>
              <a:t> </a:t>
            </a:r>
            <a:r>
              <a:rPr lang="en-US" sz="1200" b="1" i="1">
                <a:solidFill>
                  <a:schemeClr val="dk1"/>
                </a:solidFill>
                <a:latin typeface="Arial"/>
                <a:ea typeface="Arial"/>
                <a:cs typeface="Arial"/>
                <a:sym typeface="Arial"/>
              </a:rPr>
              <a:t>in </a:t>
            </a:r>
            <a:r>
              <a:rPr lang="en-US" sz="1200" b="1" i="1">
                <a:solidFill>
                  <a:schemeClr val="dk1"/>
                </a:solidFill>
              </a:rPr>
              <a:t>der Vorderkammer</a:t>
            </a:r>
            <a:endParaRPr/>
          </a:p>
        </p:txBody>
      </p:sp>
      <p:sp>
        <p:nvSpPr>
          <p:cNvPr id="1077" name="Google Shape;1077;p45"/>
          <p:cNvSpPr txBox="1"/>
          <p:nvPr/>
        </p:nvSpPr>
        <p:spPr>
          <a:xfrm>
            <a:off x="2328260" y="5188525"/>
            <a:ext cx="6540300" cy="1380300"/>
          </a:xfrm>
          <a:prstGeom prst="rect">
            <a:avLst/>
          </a:prstGeom>
          <a:solidFill>
            <a:srgbClr val="00206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F7D269"/>
                </a:solidFill>
              </a:rPr>
              <a:t>Handelt es sich bei diesen „bräunlich gefärbten Zellen“ um die Geisterzellen, die dieser Erkrankung ihren Namen gegeben haben?</a:t>
            </a:r>
            <a:endParaRPr/>
          </a:p>
          <a:p>
            <a:pPr marL="0" marR="0" lvl="0" indent="0" algn="l" rtl="0">
              <a:spcBef>
                <a:spcPts val="0"/>
              </a:spcBef>
              <a:spcAft>
                <a:spcPts val="0"/>
              </a:spcAft>
              <a:buNone/>
            </a:pPr>
            <a:r>
              <a:rPr lang="en-US" sz="1200">
                <a:solidFill>
                  <a:srgbClr val="F7D269"/>
                </a:solidFill>
                <a:latin typeface="Arial"/>
                <a:ea typeface="Arial"/>
                <a:cs typeface="Arial"/>
                <a:sym typeface="Arial"/>
              </a:rPr>
              <a:t>Ja, das wären sie. </a:t>
            </a:r>
            <a:endParaRPr sz="1600">
              <a:solidFill>
                <a:srgbClr val="002060"/>
              </a:solidFill>
              <a:latin typeface="Arial"/>
              <a:ea typeface="Arial"/>
              <a:cs typeface="Arial"/>
              <a:sym typeface="Arial"/>
            </a:endParaRPr>
          </a:p>
          <a:p>
            <a:pPr marL="0" marR="0" lvl="0" indent="0" algn="l" rtl="0">
              <a:spcBef>
                <a:spcPts val="0"/>
              </a:spcBef>
              <a:spcAft>
                <a:spcPts val="0"/>
              </a:spcAft>
              <a:buNone/>
            </a:pPr>
            <a:endParaRPr sz="1600">
              <a:solidFill>
                <a:srgbClr val="002060"/>
              </a:solidFill>
              <a:latin typeface="Arial"/>
              <a:ea typeface="Arial"/>
              <a:cs typeface="Arial"/>
              <a:sym typeface="Arial"/>
            </a:endParaRPr>
          </a:p>
          <a:p>
            <a:pPr marL="0" marR="0" lvl="0" indent="0" algn="l" rtl="0">
              <a:spcBef>
                <a:spcPts val="0"/>
              </a:spcBef>
              <a:spcAft>
                <a:spcPts val="0"/>
              </a:spcAft>
              <a:buNone/>
            </a:pPr>
            <a:r>
              <a:rPr lang="en-US" sz="1200" i="1">
                <a:solidFill>
                  <a:srgbClr val="002060"/>
                </a:solidFill>
                <a:latin typeface="Arial"/>
                <a:ea typeface="Arial"/>
                <a:cs typeface="Arial"/>
                <a:sym typeface="Arial"/>
              </a:rPr>
              <a:t>Wie lautet die Entstehungsgeschichte der Geisterzellen?</a:t>
            </a:r>
            <a:endParaRPr/>
          </a:p>
          <a:p>
            <a:pPr marL="0" marR="0" lvl="0" indent="0" algn="l" rtl="0">
              <a:spcBef>
                <a:spcPts val="0"/>
              </a:spcBef>
              <a:spcAft>
                <a:spcPts val="0"/>
              </a:spcAft>
              <a:buNone/>
            </a:pPr>
            <a:r>
              <a:rPr lang="en-US" sz="1200">
                <a:solidFill>
                  <a:srgbClr val="002060"/>
                </a:solidFill>
                <a:latin typeface="Arial"/>
                <a:ea typeface="Arial"/>
                <a:cs typeface="Arial"/>
                <a:sym typeface="Arial"/>
              </a:rPr>
              <a:t>Es handelt sich um rote Blutkörperchen aus der Glaskörperblutung, die ihr Hämoglobin verloren haben</a:t>
            </a:r>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081"/>
        <p:cNvGrpSpPr/>
        <p:nvPr/>
      </p:nvGrpSpPr>
      <p:grpSpPr>
        <a:xfrm>
          <a:off x="0" y="0"/>
          <a:ext cx="0" cy="0"/>
          <a:chOff x="0" y="0"/>
          <a:chExt cx="0" cy="0"/>
        </a:xfrm>
      </p:grpSpPr>
      <p:sp>
        <p:nvSpPr>
          <p:cNvPr id="1082" name="Google Shape;1082;p46"/>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lvl="0" indent="0" algn="r" rtl="0">
              <a:spcBef>
                <a:spcPts val="0"/>
              </a:spcBef>
              <a:spcAft>
                <a:spcPts val="0"/>
              </a:spcAft>
              <a:buNone/>
            </a:pPr>
            <a:fld id="{00000000-1234-1234-1234-123412341234}" type="slidenum">
              <a:rPr lang="en-US"/>
              <a:t>46</a:t>
            </a:fld>
            <a:endParaRPr/>
          </a:p>
        </p:txBody>
      </p:sp>
      <p:pic>
        <p:nvPicPr>
          <p:cNvPr id="1083" name="Google Shape;1083;p46"/>
          <p:cNvPicPr preferRelativeResize="0"/>
          <p:nvPr/>
        </p:nvPicPr>
        <p:blipFill rotWithShape="1">
          <a:blip r:embed="rId3">
            <a:alphaModFix/>
          </a:blip>
          <a:srcRect/>
          <a:stretch/>
        </p:blipFill>
        <p:spPr>
          <a:xfrm>
            <a:off x="1584845" y="1389192"/>
            <a:ext cx="5974309" cy="4079615"/>
          </a:xfrm>
          <a:prstGeom prst="rect">
            <a:avLst/>
          </a:prstGeom>
          <a:noFill/>
          <a:ln>
            <a:noFill/>
          </a:ln>
        </p:spPr>
      </p:pic>
      <p:sp>
        <p:nvSpPr>
          <p:cNvPr id="1084" name="Google Shape;1084;p46"/>
          <p:cNvSpPr txBox="1"/>
          <p:nvPr/>
        </p:nvSpPr>
        <p:spPr>
          <a:xfrm>
            <a:off x="1770001" y="5740613"/>
            <a:ext cx="5603996" cy="338554"/>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b="1">
                <a:solidFill>
                  <a:schemeClr val="dk1"/>
                </a:solidFill>
                <a:latin typeface="Arial"/>
                <a:ea typeface="Arial"/>
                <a:cs typeface="Arial"/>
                <a:sym typeface="Arial"/>
              </a:rPr>
              <a:t>Geisterzellglaukom</a:t>
            </a:r>
            <a:r>
              <a:rPr lang="en-US" sz="1200">
                <a:solidFill>
                  <a:schemeClr val="dk1"/>
                </a:solidFill>
                <a:latin typeface="Arial"/>
                <a:ea typeface="Arial"/>
                <a:cs typeface="Arial"/>
                <a:sym typeface="Arial"/>
              </a:rPr>
              <a:t>. Zahlreiche hellbraune Zellen in der Vorderkammer.</a:t>
            </a:r>
            <a:endParaRPr/>
          </a:p>
        </p:txBody>
      </p:sp>
      <p:sp>
        <p:nvSpPr>
          <p:cNvPr id="1085" name="Google Shape;1085;p46"/>
          <p:cNvSpPr txBox="1"/>
          <p:nvPr/>
        </p:nvSpPr>
        <p:spPr>
          <a:xfrm>
            <a:off x="2361390" y="395288"/>
            <a:ext cx="4389471" cy="400110"/>
          </a:xfrm>
          <a:prstGeom prst="rect">
            <a:avLst/>
          </a:prstGeom>
          <a:solidFill>
            <a:srgbClr val="CCFFFF"/>
          </a:solid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FF0000"/>
              </a:buClr>
              <a:buSzPts val="1200"/>
              <a:buFont typeface="Noto Sans Symbols"/>
              <a:buNone/>
            </a:pPr>
            <a:r>
              <a:rPr lang="en-US" sz="1200" b="1">
                <a:solidFill>
                  <a:srgbClr val="FF0000"/>
                </a:solidFill>
                <a:latin typeface="Arial"/>
                <a:ea typeface="Arial"/>
                <a:cs typeface="Arial"/>
                <a:sym typeface="Arial"/>
              </a:rPr>
              <a:t>Glaukom nach intraokularer Blutung</a:t>
            </a:r>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1089"/>
        <p:cNvGrpSpPr/>
        <p:nvPr/>
      </p:nvGrpSpPr>
      <p:grpSpPr>
        <a:xfrm>
          <a:off x="0" y="0"/>
          <a:ext cx="0" cy="0"/>
          <a:chOff x="0" y="0"/>
          <a:chExt cx="0" cy="0"/>
        </a:xfrm>
      </p:grpSpPr>
      <p:sp>
        <p:nvSpPr>
          <p:cNvPr id="1090" name="Google Shape;1090;p47"/>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1091" name="Google Shape;1091;p47"/>
          <p:cNvSpPr txBox="1"/>
          <p:nvPr/>
        </p:nvSpPr>
        <p:spPr>
          <a:xfrm>
            <a:off x="6239438" y="1981200"/>
            <a:ext cx="2454519"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rgbClr val="BFBFBF"/>
                </a:solidFill>
                <a:latin typeface="Arial"/>
                <a:ea typeface="Arial"/>
                <a:cs typeface="Arial"/>
                <a:sym typeface="Arial"/>
              </a:rPr>
              <a:t>Geisterzellglaukom</a:t>
            </a:r>
            <a:endParaRPr/>
          </a:p>
        </p:txBody>
      </p:sp>
      <p:sp>
        <p:nvSpPr>
          <p:cNvPr id="1092" name="Google Shape;1092;p47"/>
          <p:cNvSpPr txBox="1"/>
          <p:nvPr/>
        </p:nvSpPr>
        <p:spPr>
          <a:xfrm>
            <a:off x="2361390" y="395288"/>
            <a:ext cx="4389471" cy="400110"/>
          </a:xfrm>
          <a:prstGeom prst="rect">
            <a:avLst/>
          </a:prstGeom>
          <a:solidFill>
            <a:srgbClr val="CCFFFF"/>
          </a:solid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FF0000"/>
              </a:buClr>
              <a:buSzPts val="1200"/>
              <a:buFont typeface="Noto Sans Symbols"/>
              <a:buNone/>
            </a:pPr>
            <a:r>
              <a:rPr lang="en-US" sz="1200" b="1">
                <a:solidFill>
                  <a:srgbClr val="FF0000"/>
                </a:solidFill>
                <a:latin typeface="Arial"/>
                <a:ea typeface="Arial"/>
                <a:cs typeface="Arial"/>
                <a:sym typeface="Arial"/>
              </a:rPr>
              <a:t>Glaukom nach intraokularer Blutung</a:t>
            </a:r>
            <a:endParaRPr/>
          </a:p>
        </p:txBody>
      </p:sp>
      <p:sp>
        <p:nvSpPr>
          <p:cNvPr id="1093" name="Google Shape;1093;p47"/>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47</a:t>
            </a:fld>
            <a:endParaRPr sz="1000">
              <a:solidFill>
                <a:schemeClr val="dk1"/>
              </a:solidFill>
              <a:latin typeface="Arial"/>
              <a:ea typeface="Arial"/>
              <a:cs typeface="Arial"/>
              <a:sym typeface="Arial"/>
            </a:endParaRPr>
          </a:p>
        </p:txBody>
      </p:sp>
      <p:sp>
        <p:nvSpPr>
          <p:cNvPr id="1094" name="Google Shape;1094;p47"/>
          <p:cNvSpPr txBox="1"/>
          <p:nvPr/>
        </p:nvSpPr>
        <p:spPr>
          <a:xfrm>
            <a:off x="3674286" y="1981200"/>
            <a:ext cx="2428871"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rgbClr val="BFBFBF"/>
                </a:solidFill>
                <a:latin typeface="Arial"/>
                <a:ea typeface="Arial"/>
                <a:cs typeface="Arial"/>
                <a:sym typeface="Arial"/>
              </a:rPr>
              <a:t>Hämolytisches Glaukom</a:t>
            </a:r>
            <a:endParaRPr/>
          </a:p>
        </p:txBody>
      </p:sp>
      <p:sp>
        <p:nvSpPr>
          <p:cNvPr id="1095" name="Google Shape;1095;p47"/>
          <p:cNvSpPr txBox="1"/>
          <p:nvPr/>
        </p:nvSpPr>
        <p:spPr>
          <a:xfrm>
            <a:off x="304800" y="1981200"/>
            <a:ext cx="3147000" cy="2103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2"/>
              </a:buClr>
              <a:buSzPts val="840"/>
              <a:buFont typeface="Noto Sans Symbols"/>
              <a:buNone/>
            </a:pPr>
            <a:r>
              <a:rPr lang="en-US" sz="1200" u="sng">
                <a:solidFill>
                  <a:srgbClr val="BFBFBF"/>
                </a:solidFill>
                <a:latin typeface="Arial"/>
                <a:ea typeface="Arial"/>
                <a:cs typeface="Arial"/>
                <a:sym typeface="Arial"/>
              </a:rPr>
              <a:t>Glaukom als Folge eines Hyph</a:t>
            </a:r>
            <a:r>
              <a:rPr lang="en-US" sz="1200" u="sng">
                <a:solidFill>
                  <a:srgbClr val="BFBFBF"/>
                </a:solidFill>
              </a:rPr>
              <a:t>ä</a:t>
            </a:r>
            <a:r>
              <a:rPr lang="en-US" sz="1200" u="sng">
                <a:solidFill>
                  <a:srgbClr val="BFBFBF"/>
                </a:solidFill>
                <a:latin typeface="Arial"/>
                <a:ea typeface="Arial"/>
                <a:cs typeface="Arial"/>
                <a:sym typeface="Arial"/>
              </a:rPr>
              <a:t>mas</a:t>
            </a:r>
            <a:endParaRPr sz="1800" u="sng">
              <a:solidFill>
                <a:srgbClr val="BFBFBF"/>
              </a:solidFill>
              <a:latin typeface="Arial"/>
              <a:ea typeface="Arial"/>
              <a:cs typeface="Arial"/>
              <a:sym typeface="Arial"/>
            </a:endParaRPr>
          </a:p>
        </p:txBody>
      </p:sp>
      <p:sp>
        <p:nvSpPr>
          <p:cNvPr id="1096" name="Google Shape;1096;p47"/>
          <p:cNvSpPr txBox="1"/>
          <p:nvPr/>
        </p:nvSpPr>
        <p:spPr>
          <a:xfrm>
            <a:off x="920750" y="2681288"/>
            <a:ext cx="1974900" cy="3951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Folgt </a:t>
            </a:r>
            <a:r>
              <a:rPr lang="en-US" sz="1200">
                <a:solidFill>
                  <a:srgbClr val="BFBFBF"/>
                </a:solidFill>
              </a:rPr>
              <a:t>auf</a:t>
            </a:r>
            <a:r>
              <a:rPr lang="en-US" sz="1200" b="1" i="1">
                <a:solidFill>
                  <a:srgbClr val="BFBFBF"/>
                </a:solidFill>
                <a:latin typeface="Arial"/>
                <a:ea typeface="Arial"/>
                <a:cs typeface="Arial"/>
                <a:sym typeface="Arial"/>
              </a:rPr>
              <a:t> </a:t>
            </a:r>
            <a:r>
              <a:rPr lang="en-US" sz="1200">
                <a:solidFill>
                  <a:srgbClr val="BFBFBF"/>
                </a:solidFill>
                <a:latin typeface="Arial"/>
                <a:ea typeface="Arial"/>
                <a:cs typeface="Arial"/>
                <a:sym typeface="Arial"/>
              </a:rPr>
              <a:t>eine </a:t>
            </a:r>
            <a:r>
              <a:rPr lang="en-US" sz="1200" b="1" i="1">
                <a:solidFill>
                  <a:srgbClr val="BFBFBF"/>
                </a:solidFill>
              </a:rPr>
              <a:t>Vorderkammerblutung</a:t>
            </a:r>
            <a:endParaRPr b="1" i="1"/>
          </a:p>
        </p:txBody>
      </p:sp>
      <p:cxnSp>
        <p:nvCxnSpPr>
          <p:cNvPr id="1097" name="Google Shape;1097;p47"/>
          <p:cNvCxnSpPr/>
          <p:nvPr/>
        </p:nvCxnSpPr>
        <p:spPr>
          <a:xfrm rot="10800000">
            <a:off x="1892300" y="2286000"/>
            <a:ext cx="0" cy="381000"/>
          </a:xfrm>
          <a:prstGeom prst="straightConnector1">
            <a:avLst/>
          </a:prstGeom>
          <a:noFill/>
          <a:ln w="9525" cap="flat" cmpd="sng">
            <a:solidFill>
              <a:srgbClr val="BFBFBF"/>
            </a:solidFill>
            <a:prstDash val="solid"/>
            <a:round/>
            <a:headEnd type="none" w="med" len="med"/>
            <a:tailEnd type="triangle" w="med" len="med"/>
          </a:ln>
        </p:spPr>
      </p:cxnSp>
      <p:sp>
        <p:nvSpPr>
          <p:cNvPr id="1098" name="Google Shape;1098;p47"/>
          <p:cNvSpPr/>
          <p:nvPr/>
        </p:nvSpPr>
        <p:spPr>
          <a:xfrm>
            <a:off x="3505200" y="1219200"/>
            <a:ext cx="76200" cy="2178050"/>
          </a:xfrm>
          <a:prstGeom prst="rect">
            <a:avLst/>
          </a:prstGeom>
          <a:solidFill>
            <a:srgbClr val="BFBFBF"/>
          </a:solidFill>
          <a:ln w="25400" cap="flat" cmpd="sng">
            <a:solidFill>
              <a:srgbClr val="A5A5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099" name="Google Shape;1099;p47"/>
          <p:cNvSpPr txBox="1"/>
          <p:nvPr/>
        </p:nvSpPr>
        <p:spPr>
          <a:xfrm>
            <a:off x="3581400" y="2995613"/>
            <a:ext cx="2564400" cy="5799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TM verstopft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    mit…              </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rPr>
              <a:t>h</a:t>
            </a:r>
            <a:r>
              <a:rPr lang="en-US" sz="1200">
                <a:solidFill>
                  <a:srgbClr val="BFBFBF"/>
                </a:solidFill>
                <a:latin typeface="Arial"/>
                <a:ea typeface="Arial"/>
                <a:cs typeface="Arial"/>
                <a:sym typeface="Arial"/>
              </a:rPr>
              <a:t>ämoglobinbeladenen Makrophagen</a:t>
            </a:r>
            <a:endParaRPr/>
          </a:p>
        </p:txBody>
      </p:sp>
      <p:sp>
        <p:nvSpPr>
          <p:cNvPr id="1100" name="Google Shape;1100;p47"/>
          <p:cNvSpPr txBox="1"/>
          <p:nvPr/>
        </p:nvSpPr>
        <p:spPr>
          <a:xfrm>
            <a:off x="6425127" y="2995613"/>
            <a:ext cx="2109273" cy="830997"/>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TM verstopft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    mit…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degenerierten Erythrozyten</a:t>
            </a:r>
            <a:endParaRPr/>
          </a:p>
        </p:txBody>
      </p:sp>
      <p:sp>
        <p:nvSpPr>
          <p:cNvPr id="1101" name="Google Shape;1101;p47"/>
          <p:cNvSpPr txBox="1"/>
          <p:nvPr/>
        </p:nvSpPr>
        <p:spPr>
          <a:xfrm>
            <a:off x="3974849" y="4488256"/>
            <a:ext cx="1827600" cy="3951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b="1" i="1">
                <a:solidFill>
                  <a:srgbClr val="BFBFBF"/>
                </a:solidFill>
                <a:latin typeface="Arial"/>
                <a:ea typeface="Arial"/>
                <a:cs typeface="Arial"/>
                <a:sym typeface="Arial"/>
              </a:rPr>
              <a:t>Rötlich </a:t>
            </a:r>
            <a:r>
              <a:rPr lang="en-US" sz="1200" b="1" i="1">
                <a:solidFill>
                  <a:srgbClr val="BFBFBF"/>
                </a:solidFill>
              </a:rPr>
              <a:t>gefärbte</a:t>
            </a:r>
            <a:r>
              <a:rPr lang="en-US" sz="1200" b="1" i="1">
                <a:solidFill>
                  <a:srgbClr val="BFBFBF"/>
                </a:solidFill>
                <a:latin typeface="Arial"/>
                <a:ea typeface="Arial"/>
                <a:cs typeface="Arial"/>
                <a:sym typeface="Arial"/>
              </a:rPr>
              <a:t> Zellen</a:t>
            </a:r>
            <a:endParaRPr/>
          </a:p>
          <a:p>
            <a:pPr marL="0" marR="0" lvl="0" indent="0" algn="ctr" rtl="0">
              <a:spcBef>
                <a:spcPts val="0"/>
              </a:spcBef>
              <a:spcAft>
                <a:spcPts val="0"/>
              </a:spcAft>
              <a:buClr>
                <a:srgbClr val="BFBFBF"/>
              </a:buClr>
              <a:buSzPts val="1200"/>
              <a:buFont typeface="Noto Sans Symbols"/>
              <a:buNone/>
            </a:pPr>
            <a:r>
              <a:rPr lang="en-US" sz="1200" b="1" i="1">
                <a:solidFill>
                  <a:srgbClr val="BFBFBF"/>
                </a:solidFill>
                <a:latin typeface="Arial"/>
                <a:ea typeface="Arial"/>
                <a:cs typeface="Arial"/>
                <a:sym typeface="Arial"/>
              </a:rPr>
              <a:t>in </a:t>
            </a:r>
            <a:r>
              <a:rPr lang="en-US" sz="1200" b="1" i="1">
                <a:solidFill>
                  <a:srgbClr val="BFBFBF"/>
                </a:solidFill>
              </a:rPr>
              <a:t>der Vorderkammer</a:t>
            </a:r>
            <a:endParaRPr/>
          </a:p>
        </p:txBody>
      </p:sp>
      <p:cxnSp>
        <p:nvCxnSpPr>
          <p:cNvPr id="1102" name="Google Shape;1102;p47"/>
          <p:cNvCxnSpPr/>
          <p:nvPr/>
        </p:nvCxnSpPr>
        <p:spPr>
          <a:xfrm rot="10800000">
            <a:off x="4876800" y="2438400"/>
            <a:ext cx="0" cy="533400"/>
          </a:xfrm>
          <a:prstGeom prst="straightConnector1">
            <a:avLst/>
          </a:prstGeom>
          <a:noFill/>
          <a:ln w="9525" cap="flat" cmpd="sng">
            <a:solidFill>
              <a:srgbClr val="BFBFBF"/>
            </a:solidFill>
            <a:prstDash val="solid"/>
            <a:round/>
            <a:headEnd type="triangle" w="med" len="med"/>
            <a:tailEnd type="none" w="sm" len="sm"/>
          </a:ln>
        </p:spPr>
      </p:cxnSp>
      <p:cxnSp>
        <p:nvCxnSpPr>
          <p:cNvPr id="1103" name="Google Shape;1103;p47"/>
          <p:cNvCxnSpPr/>
          <p:nvPr/>
        </p:nvCxnSpPr>
        <p:spPr>
          <a:xfrm rot="10800000">
            <a:off x="7467600" y="2438400"/>
            <a:ext cx="0" cy="533400"/>
          </a:xfrm>
          <a:prstGeom prst="straightConnector1">
            <a:avLst/>
          </a:prstGeom>
          <a:noFill/>
          <a:ln w="9525" cap="flat" cmpd="sng">
            <a:solidFill>
              <a:srgbClr val="BFBFBF"/>
            </a:solidFill>
            <a:prstDash val="solid"/>
            <a:round/>
            <a:headEnd type="triangle" w="med" len="med"/>
            <a:tailEnd type="none" w="sm" len="sm"/>
          </a:ln>
        </p:spPr>
      </p:cxnSp>
      <p:cxnSp>
        <p:nvCxnSpPr>
          <p:cNvPr id="1104" name="Google Shape;1104;p47"/>
          <p:cNvCxnSpPr/>
          <p:nvPr/>
        </p:nvCxnSpPr>
        <p:spPr>
          <a:xfrm rot="10800000">
            <a:off x="4873797" y="3916362"/>
            <a:ext cx="0" cy="533400"/>
          </a:xfrm>
          <a:prstGeom prst="straightConnector1">
            <a:avLst/>
          </a:prstGeom>
          <a:noFill/>
          <a:ln w="9525" cap="flat" cmpd="sng">
            <a:solidFill>
              <a:srgbClr val="BFBFBF"/>
            </a:solidFill>
            <a:prstDash val="solid"/>
            <a:round/>
            <a:headEnd type="triangle" w="med" len="med"/>
            <a:tailEnd type="none" w="sm" len="sm"/>
          </a:ln>
        </p:spPr>
      </p:cxnSp>
      <p:cxnSp>
        <p:nvCxnSpPr>
          <p:cNvPr id="1105" name="Google Shape;1105;p47"/>
          <p:cNvCxnSpPr/>
          <p:nvPr/>
        </p:nvCxnSpPr>
        <p:spPr>
          <a:xfrm rot="10800000">
            <a:off x="7466697" y="3902810"/>
            <a:ext cx="0" cy="533400"/>
          </a:xfrm>
          <a:prstGeom prst="straightConnector1">
            <a:avLst/>
          </a:prstGeom>
          <a:noFill/>
          <a:ln w="9525" cap="flat" cmpd="sng">
            <a:solidFill>
              <a:srgbClr val="BFBFBF"/>
            </a:solidFill>
            <a:prstDash val="solid"/>
            <a:round/>
            <a:headEnd type="triangle" w="med" len="med"/>
            <a:tailEnd type="none" w="sm" len="sm"/>
          </a:ln>
        </p:spPr>
      </p:cxnSp>
      <p:sp>
        <p:nvSpPr>
          <p:cNvPr id="1106" name="Google Shape;1106;p47"/>
          <p:cNvSpPr/>
          <p:nvPr/>
        </p:nvSpPr>
        <p:spPr>
          <a:xfrm>
            <a:off x="6477002" y="4343400"/>
            <a:ext cx="2057398" cy="745435"/>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107" name="Google Shape;1107;p47"/>
          <p:cNvSpPr txBox="1"/>
          <p:nvPr/>
        </p:nvSpPr>
        <p:spPr>
          <a:xfrm>
            <a:off x="6477002" y="4473575"/>
            <a:ext cx="1956600" cy="3951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F7D269"/>
              </a:buClr>
              <a:buSzPts val="1200"/>
              <a:buFont typeface="Noto Sans Symbols"/>
              <a:buNone/>
            </a:pPr>
            <a:r>
              <a:rPr lang="en-US" sz="1200" b="1" i="1">
                <a:solidFill>
                  <a:srgbClr val="F7D269"/>
                </a:solidFill>
                <a:latin typeface="Arial"/>
                <a:ea typeface="Arial"/>
                <a:cs typeface="Arial"/>
                <a:sym typeface="Arial"/>
              </a:rPr>
              <a:t>Hellbraun</a:t>
            </a:r>
            <a:r>
              <a:rPr lang="en-US" sz="1200" b="1" i="1">
                <a:solidFill>
                  <a:srgbClr val="F7D269"/>
                </a:solidFill>
              </a:rPr>
              <a:t> gefärbte</a:t>
            </a:r>
            <a:r>
              <a:rPr lang="en-US" sz="1200" b="1" i="1">
                <a:solidFill>
                  <a:srgbClr val="F7D269"/>
                </a:solidFill>
                <a:latin typeface="Arial"/>
                <a:ea typeface="Arial"/>
                <a:cs typeface="Arial"/>
                <a:sym typeface="Arial"/>
              </a:rPr>
              <a:t> </a:t>
            </a:r>
            <a:r>
              <a:rPr lang="en-US" sz="1200" b="1" i="1">
                <a:solidFill>
                  <a:schemeClr val="dk1"/>
                </a:solidFill>
                <a:latin typeface="Arial"/>
                <a:ea typeface="Arial"/>
                <a:cs typeface="Arial"/>
                <a:sym typeface="Arial"/>
              </a:rPr>
              <a:t>Zellen</a:t>
            </a:r>
            <a:endParaRPr/>
          </a:p>
          <a:p>
            <a:pPr marL="0" marR="0" lvl="0" indent="0" algn="ctr" rtl="0">
              <a:spcBef>
                <a:spcPts val="0"/>
              </a:spcBef>
              <a:spcAft>
                <a:spcPts val="0"/>
              </a:spcAft>
              <a:buClr>
                <a:schemeClr val="dk1"/>
              </a:buClr>
              <a:buSzPts val="1200"/>
              <a:buFont typeface="Noto Sans Symbols"/>
              <a:buNone/>
            </a:pPr>
            <a:r>
              <a:rPr lang="en-US" sz="1200" b="1" i="1">
                <a:solidFill>
                  <a:schemeClr val="dk1"/>
                </a:solidFill>
                <a:latin typeface="Arial"/>
                <a:ea typeface="Arial"/>
                <a:cs typeface="Arial"/>
                <a:sym typeface="Arial"/>
              </a:rPr>
              <a:t>in </a:t>
            </a:r>
            <a:r>
              <a:rPr lang="en-US" sz="1200" b="1" i="1">
                <a:solidFill>
                  <a:schemeClr val="dk1"/>
                </a:solidFill>
              </a:rPr>
              <a:t>der Vorderkammer</a:t>
            </a:r>
            <a:endParaRPr/>
          </a:p>
        </p:txBody>
      </p:sp>
      <p:sp>
        <p:nvSpPr>
          <p:cNvPr id="1108" name="Google Shape;1108;p47"/>
          <p:cNvSpPr txBox="1"/>
          <p:nvPr/>
        </p:nvSpPr>
        <p:spPr>
          <a:xfrm>
            <a:off x="2328260" y="5188525"/>
            <a:ext cx="6540300" cy="1380300"/>
          </a:xfrm>
          <a:prstGeom prst="rect">
            <a:avLst/>
          </a:prstGeom>
          <a:solidFill>
            <a:srgbClr val="00206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F7D269"/>
                </a:solidFill>
              </a:rPr>
              <a:t>Handelt es sich bei diesen „bräunlich gefärbten Zellen“ um die Geisterzellen, die dieser Erkrankung ihren Namen gegeben haben?</a:t>
            </a:r>
            <a:endParaRPr>
              <a:solidFill>
                <a:schemeClr val="dk1"/>
              </a:solidFill>
            </a:endParaRPr>
          </a:p>
          <a:p>
            <a:pPr marL="0" lvl="0" indent="0" algn="l" rtl="0">
              <a:spcBef>
                <a:spcPts val="0"/>
              </a:spcBef>
              <a:spcAft>
                <a:spcPts val="0"/>
              </a:spcAft>
              <a:buClr>
                <a:schemeClr val="dk1"/>
              </a:buClr>
              <a:buFont typeface="Arial"/>
              <a:buNone/>
            </a:pPr>
            <a:r>
              <a:rPr lang="en-US" sz="1200">
                <a:solidFill>
                  <a:srgbClr val="F7D269"/>
                </a:solidFill>
              </a:rPr>
              <a:t>Ja, das wären sie. </a:t>
            </a:r>
            <a:endParaRPr sz="1200" i="1">
              <a:solidFill>
                <a:srgbClr val="F7D269"/>
              </a:solidFill>
            </a:endParaRPr>
          </a:p>
          <a:p>
            <a:pPr marL="0" marR="0" lvl="0" indent="0" algn="l" rtl="0">
              <a:spcBef>
                <a:spcPts val="0"/>
              </a:spcBef>
              <a:spcAft>
                <a:spcPts val="0"/>
              </a:spcAft>
              <a:buNone/>
            </a:pPr>
            <a:endParaRPr sz="1600">
              <a:solidFill>
                <a:srgbClr val="F7D269"/>
              </a:solidFill>
              <a:latin typeface="Arial"/>
              <a:ea typeface="Arial"/>
              <a:cs typeface="Arial"/>
              <a:sym typeface="Arial"/>
            </a:endParaRPr>
          </a:p>
          <a:p>
            <a:pPr marL="0" marR="0" lvl="0" indent="0" algn="l" rtl="0">
              <a:spcBef>
                <a:spcPts val="0"/>
              </a:spcBef>
              <a:spcAft>
                <a:spcPts val="0"/>
              </a:spcAft>
              <a:buNone/>
            </a:pPr>
            <a:r>
              <a:rPr lang="en-US" sz="1200" i="1">
                <a:solidFill>
                  <a:srgbClr val="F7D269"/>
                </a:solidFill>
              </a:rPr>
              <a:t>Wie entstehen die Geisterzellen?</a:t>
            </a:r>
            <a:endParaRPr sz="1600" i="1">
              <a:solidFill>
                <a:srgbClr val="002060"/>
              </a:solidFill>
              <a:latin typeface="Arial"/>
              <a:ea typeface="Arial"/>
              <a:cs typeface="Arial"/>
              <a:sym typeface="Arial"/>
            </a:endParaRPr>
          </a:p>
          <a:p>
            <a:pPr marL="0" marR="0" lvl="0" indent="0" algn="l" rtl="0">
              <a:spcBef>
                <a:spcPts val="0"/>
              </a:spcBef>
              <a:spcAft>
                <a:spcPts val="0"/>
              </a:spcAft>
              <a:buNone/>
            </a:pPr>
            <a:r>
              <a:rPr lang="en-US" sz="1200">
                <a:solidFill>
                  <a:srgbClr val="002060"/>
                </a:solidFill>
                <a:latin typeface="Arial"/>
                <a:ea typeface="Arial"/>
                <a:cs typeface="Arial"/>
                <a:sym typeface="Arial"/>
              </a:rPr>
              <a:t>Es handelt sich um rote Blutkörperchen aus der Glaskörperblutung, die ihr Hämoglobin verloren haben</a:t>
            </a:r>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1112"/>
        <p:cNvGrpSpPr/>
        <p:nvPr/>
      </p:nvGrpSpPr>
      <p:grpSpPr>
        <a:xfrm>
          <a:off x="0" y="0"/>
          <a:ext cx="0" cy="0"/>
          <a:chOff x="0" y="0"/>
          <a:chExt cx="0" cy="0"/>
        </a:xfrm>
      </p:grpSpPr>
      <p:sp>
        <p:nvSpPr>
          <p:cNvPr id="1113" name="Google Shape;1113;p48"/>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1114" name="Google Shape;1114;p48"/>
          <p:cNvSpPr txBox="1"/>
          <p:nvPr/>
        </p:nvSpPr>
        <p:spPr>
          <a:xfrm>
            <a:off x="6239438" y="1981200"/>
            <a:ext cx="2454519"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rgbClr val="BFBFBF"/>
                </a:solidFill>
                <a:latin typeface="Arial"/>
                <a:ea typeface="Arial"/>
                <a:cs typeface="Arial"/>
                <a:sym typeface="Arial"/>
              </a:rPr>
              <a:t>Geisterzellglaukom</a:t>
            </a:r>
            <a:endParaRPr/>
          </a:p>
        </p:txBody>
      </p:sp>
      <p:sp>
        <p:nvSpPr>
          <p:cNvPr id="1115" name="Google Shape;1115;p48"/>
          <p:cNvSpPr txBox="1"/>
          <p:nvPr/>
        </p:nvSpPr>
        <p:spPr>
          <a:xfrm>
            <a:off x="2361390" y="395288"/>
            <a:ext cx="4389471" cy="400110"/>
          </a:xfrm>
          <a:prstGeom prst="rect">
            <a:avLst/>
          </a:prstGeom>
          <a:solidFill>
            <a:srgbClr val="CCFFFF"/>
          </a:solid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FF0000"/>
              </a:buClr>
              <a:buSzPts val="1200"/>
              <a:buFont typeface="Noto Sans Symbols"/>
              <a:buNone/>
            </a:pPr>
            <a:r>
              <a:rPr lang="en-US" sz="1200" b="1">
                <a:solidFill>
                  <a:srgbClr val="FF0000"/>
                </a:solidFill>
                <a:latin typeface="Arial"/>
                <a:ea typeface="Arial"/>
                <a:cs typeface="Arial"/>
                <a:sym typeface="Arial"/>
              </a:rPr>
              <a:t>Glaukom nach intraokularer Blutung</a:t>
            </a:r>
            <a:endParaRPr/>
          </a:p>
        </p:txBody>
      </p:sp>
      <p:sp>
        <p:nvSpPr>
          <p:cNvPr id="1116" name="Google Shape;1116;p48"/>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48</a:t>
            </a:fld>
            <a:endParaRPr sz="1000">
              <a:solidFill>
                <a:schemeClr val="dk1"/>
              </a:solidFill>
              <a:latin typeface="Arial"/>
              <a:ea typeface="Arial"/>
              <a:cs typeface="Arial"/>
              <a:sym typeface="Arial"/>
            </a:endParaRPr>
          </a:p>
        </p:txBody>
      </p:sp>
      <p:sp>
        <p:nvSpPr>
          <p:cNvPr id="1117" name="Google Shape;1117;p48"/>
          <p:cNvSpPr txBox="1"/>
          <p:nvPr/>
        </p:nvSpPr>
        <p:spPr>
          <a:xfrm>
            <a:off x="3674286" y="1981200"/>
            <a:ext cx="2428871"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rgbClr val="BFBFBF"/>
                </a:solidFill>
                <a:latin typeface="Arial"/>
                <a:ea typeface="Arial"/>
                <a:cs typeface="Arial"/>
                <a:sym typeface="Arial"/>
              </a:rPr>
              <a:t>Hämolytisches Glaukom</a:t>
            </a:r>
            <a:endParaRPr/>
          </a:p>
        </p:txBody>
      </p:sp>
      <p:sp>
        <p:nvSpPr>
          <p:cNvPr id="1118" name="Google Shape;1118;p48"/>
          <p:cNvSpPr txBox="1"/>
          <p:nvPr/>
        </p:nvSpPr>
        <p:spPr>
          <a:xfrm>
            <a:off x="304800" y="1981200"/>
            <a:ext cx="3147000" cy="2103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2"/>
              </a:buClr>
              <a:buSzPts val="840"/>
              <a:buFont typeface="Noto Sans Symbols"/>
              <a:buNone/>
            </a:pPr>
            <a:r>
              <a:rPr lang="en-US" sz="1200" u="sng">
                <a:solidFill>
                  <a:srgbClr val="BFBFBF"/>
                </a:solidFill>
                <a:latin typeface="Arial"/>
                <a:ea typeface="Arial"/>
                <a:cs typeface="Arial"/>
                <a:sym typeface="Arial"/>
              </a:rPr>
              <a:t>Glaukom als Folge eines Hyph</a:t>
            </a:r>
            <a:r>
              <a:rPr lang="en-US" sz="1200" u="sng">
                <a:solidFill>
                  <a:srgbClr val="BFBFBF"/>
                </a:solidFill>
              </a:rPr>
              <a:t>ä</a:t>
            </a:r>
            <a:r>
              <a:rPr lang="en-US" sz="1200" u="sng">
                <a:solidFill>
                  <a:srgbClr val="BFBFBF"/>
                </a:solidFill>
                <a:latin typeface="Arial"/>
                <a:ea typeface="Arial"/>
                <a:cs typeface="Arial"/>
                <a:sym typeface="Arial"/>
              </a:rPr>
              <a:t>mas</a:t>
            </a:r>
            <a:endParaRPr sz="1800" u="sng">
              <a:solidFill>
                <a:srgbClr val="BFBFBF"/>
              </a:solidFill>
              <a:latin typeface="Arial"/>
              <a:ea typeface="Arial"/>
              <a:cs typeface="Arial"/>
              <a:sym typeface="Arial"/>
            </a:endParaRPr>
          </a:p>
        </p:txBody>
      </p:sp>
      <p:sp>
        <p:nvSpPr>
          <p:cNvPr id="1119" name="Google Shape;1119;p48"/>
          <p:cNvSpPr txBox="1"/>
          <p:nvPr/>
        </p:nvSpPr>
        <p:spPr>
          <a:xfrm>
            <a:off x="920750" y="2681288"/>
            <a:ext cx="1974900" cy="3951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Folgt </a:t>
            </a:r>
            <a:r>
              <a:rPr lang="en-US" sz="1200">
                <a:solidFill>
                  <a:srgbClr val="BFBFBF"/>
                </a:solidFill>
              </a:rPr>
              <a:t>auf</a:t>
            </a:r>
            <a:r>
              <a:rPr lang="en-US" sz="1200" b="1" i="1">
                <a:solidFill>
                  <a:srgbClr val="BFBFBF"/>
                </a:solidFill>
                <a:latin typeface="Arial"/>
                <a:ea typeface="Arial"/>
                <a:cs typeface="Arial"/>
                <a:sym typeface="Arial"/>
              </a:rPr>
              <a:t> </a:t>
            </a:r>
            <a:r>
              <a:rPr lang="en-US" sz="1200">
                <a:solidFill>
                  <a:srgbClr val="BFBFBF"/>
                </a:solidFill>
                <a:latin typeface="Arial"/>
                <a:ea typeface="Arial"/>
                <a:cs typeface="Arial"/>
                <a:sym typeface="Arial"/>
              </a:rPr>
              <a:t>eine </a:t>
            </a:r>
            <a:r>
              <a:rPr lang="en-US" sz="1200" b="1" i="1">
                <a:solidFill>
                  <a:srgbClr val="BFBFBF"/>
                </a:solidFill>
              </a:rPr>
              <a:t>Vorderkammerblutung</a:t>
            </a:r>
            <a:endParaRPr b="1" i="1"/>
          </a:p>
        </p:txBody>
      </p:sp>
      <p:cxnSp>
        <p:nvCxnSpPr>
          <p:cNvPr id="1120" name="Google Shape;1120;p48"/>
          <p:cNvCxnSpPr/>
          <p:nvPr/>
        </p:nvCxnSpPr>
        <p:spPr>
          <a:xfrm rot="10800000">
            <a:off x="1892300" y="2286000"/>
            <a:ext cx="0" cy="381000"/>
          </a:xfrm>
          <a:prstGeom prst="straightConnector1">
            <a:avLst/>
          </a:prstGeom>
          <a:noFill/>
          <a:ln w="9525" cap="flat" cmpd="sng">
            <a:solidFill>
              <a:srgbClr val="BFBFBF"/>
            </a:solidFill>
            <a:prstDash val="solid"/>
            <a:round/>
            <a:headEnd type="none" w="med" len="med"/>
            <a:tailEnd type="triangle" w="med" len="med"/>
          </a:ln>
        </p:spPr>
      </p:cxnSp>
      <p:sp>
        <p:nvSpPr>
          <p:cNvPr id="1121" name="Google Shape;1121;p48"/>
          <p:cNvSpPr/>
          <p:nvPr/>
        </p:nvSpPr>
        <p:spPr>
          <a:xfrm>
            <a:off x="3505200" y="1219200"/>
            <a:ext cx="76200" cy="2178050"/>
          </a:xfrm>
          <a:prstGeom prst="rect">
            <a:avLst/>
          </a:prstGeom>
          <a:solidFill>
            <a:srgbClr val="BFBFBF"/>
          </a:solidFill>
          <a:ln w="25400" cap="flat" cmpd="sng">
            <a:solidFill>
              <a:srgbClr val="A5A5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122" name="Google Shape;1122;p48"/>
          <p:cNvSpPr txBox="1"/>
          <p:nvPr/>
        </p:nvSpPr>
        <p:spPr>
          <a:xfrm>
            <a:off x="3581400" y="2995613"/>
            <a:ext cx="2564400" cy="5799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TM verstopft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    mit…              </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rPr>
              <a:t>h</a:t>
            </a:r>
            <a:r>
              <a:rPr lang="en-US" sz="1200">
                <a:solidFill>
                  <a:srgbClr val="BFBFBF"/>
                </a:solidFill>
                <a:latin typeface="Arial"/>
                <a:ea typeface="Arial"/>
                <a:cs typeface="Arial"/>
                <a:sym typeface="Arial"/>
              </a:rPr>
              <a:t>ämoglobinbeladenen Makrophagen</a:t>
            </a:r>
            <a:endParaRPr/>
          </a:p>
        </p:txBody>
      </p:sp>
      <p:sp>
        <p:nvSpPr>
          <p:cNvPr id="1123" name="Google Shape;1123;p48"/>
          <p:cNvSpPr txBox="1"/>
          <p:nvPr/>
        </p:nvSpPr>
        <p:spPr>
          <a:xfrm>
            <a:off x="6425127" y="2995613"/>
            <a:ext cx="2109273" cy="830997"/>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TM verstopft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    mit…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degenerierten Erythrozyten</a:t>
            </a:r>
            <a:endParaRPr/>
          </a:p>
        </p:txBody>
      </p:sp>
      <p:sp>
        <p:nvSpPr>
          <p:cNvPr id="1124" name="Google Shape;1124;p48"/>
          <p:cNvSpPr txBox="1"/>
          <p:nvPr/>
        </p:nvSpPr>
        <p:spPr>
          <a:xfrm>
            <a:off x="3974849" y="4488256"/>
            <a:ext cx="1827600" cy="3951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b="1" i="1">
                <a:solidFill>
                  <a:srgbClr val="BFBFBF"/>
                </a:solidFill>
                <a:latin typeface="Arial"/>
                <a:ea typeface="Arial"/>
                <a:cs typeface="Arial"/>
                <a:sym typeface="Arial"/>
              </a:rPr>
              <a:t>Rötlich </a:t>
            </a:r>
            <a:r>
              <a:rPr lang="en-US" sz="1200" b="1" i="1">
                <a:solidFill>
                  <a:srgbClr val="BFBFBF"/>
                </a:solidFill>
              </a:rPr>
              <a:t>gefärbte</a:t>
            </a:r>
            <a:r>
              <a:rPr lang="en-US" sz="1200" b="1" i="1">
                <a:solidFill>
                  <a:srgbClr val="BFBFBF"/>
                </a:solidFill>
                <a:latin typeface="Arial"/>
                <a:ea typeface="Arial"/>
                <a:cs typeface="Arial"/>
                <a:sym typeface="Arial"/>
              </a:rPr>
              <a:t> Zellen</a:t>
            </a:r>
            <a:endParaRPr/>
          </a:p>
          <a:p>
            <a:pPr marL="0" marR="0" lvl="0" indent="0" algn="ctr" rtl="0">
              <a:spcBef>
                <a:spcPts val="0"/>
              </a:spcBef>
              <a:spcAft>
                <a:spcPts val="0"/>
              </a:spcAft>
              <a:buClr>
                <a:srgbClr val="BFBFBF"/>
              </a:buClr>
              <a:buSzPts val="1200"/>
              <a:buFont typeface="Noto Sans Symbols"/>
              <a:buNone/>
            </a:pPr>
            <a:r>
              <a:rPr lang="en-US" sz="1200" b="1" i="1">
                <a:solidFill>
                  <a:srgbClr val="BFBFBF"/>
                </a:solidFill>
                <a:latin typeface="Arial"/>
                <a:ea typeface="Arial"/>
                <a:cs typeface="Arial"/>
                <a:sym typeface="Arial"/>
              </a:rPr>
              <a:t>in </a:t>
            </a:r>
            <a:r>
              <a:rPr lang="en-US" sz="1200" b="1" i="1">
                <a:solidFill>
                  <a:srgbClr val="BFBFBF"/>
                </a:solidFill>
              </a:rPr>
              <a:t>der Vorderkammer</a:t>
            </a:r>
            <a:endParaRPr/>
          </a:p>
        </p:txBody>
      </p:sp>
      <p:cxnSp>
        <p:nvCxnSpPr>
          <p:cNvPr id="1125" name="Google Shape;1125;p48"/>
          <p:cNvCxnSpPr/>
          <p:nvPr/>
        </p:nvCxnSpPr>
        <p:spPr>
          <a:xfrm rot="10800000">
            <a:off x="4876800" y="2438400"/>
            <a:ext cx="0" cy="533400"/>
          </a:xfrm>
          <a:prstGeom prst="straightConnector1">
            <a:avLst/>
          </a:prstGeom>
          <a:noFill/>
          <a:ln w="9525" cap="flat" cmpd="sng">
            <a:solidFill>
              <a:srgbClr val="BFBFBF"/>
            </a:solidFill>
            <a:prstDash val="solid"/>
            <a:round/>
            <a:headEnd type="triangle" w="med" len="med"/>
            <a:tailEnd type="none" w="sm" len="sm"/>
          </a:ln>
        </p:spPr>
      </p:cxnSp>
      <p:cxnSp>
        <p:nvCxnSpPr>
          <p:cNvPr id="1126" name="Google Shape;1126;p48"/>
          <p:cNvCxnSpPr/>
          <p:nvPr/>
        </p:nvCxnSpPr>
        <p:spPr>
          <a:xfrm rot="10800000">
            <a:off x="7467600" y="2438400"/>
            <a:ext cx="0" cy="533400"/>
          </a:xfrm>
          <a:prstGeom prst="straightConnector1">
            <a:avLst/>
          </a:prstGeom>
          <a:noFill/>
          <a:ln w="9525" cap="flat" cmpd="sng">
            <a:solidFill>
              <a:srgbClr val="BFBFBF"/>
            </a:solidFill>
            <a:prstDash val="solid"/>
            <a:round/>
            <a:headEnd type="triangle" w="med" len="med"/>
            <a:tailEnd type="none" w="sm" len="sm"/>
          </a:ln>
        </p:spPr>
      </p:cxnSp>
      <p:cxnSp>
        <p:nvCxnSpPr>
          <p:cNvPr id="1127" name="Google Shape;1127;p48"/>
          <p:cNvCxnSpPr/>
          <p:nvPr/>
        </p:nvCxnSpPr>
        <p:spPr>
          <a:xfrm rot="10800000">
            <a:off x="4873797" y="3916362"/>
            <a:ext cx="0" cy="533400"/>
          </a:xfrm>
          <a:prstGeom prst="straightConnector1">
            <a:avLst/>
          </a:prstGeom>
          <a:noFill/>
          <a:ln w="9525" cap="flat" cmpd="sng">
            <a:solidFill>
              <a:srgbClr val="BFBFBF"/>
            </a:solidFill>
            <a:prstDash val="solid"/>
            <a:round/>
            <a:headEnd type="triangle" w="med" len="med"/>
            <a:tailEnd type="none" w="sm" len="sm"/>
          </a:ln>
        </p:spPr>
      </p:cxnSp>
      <p:cxnSp>
        <p:nvCxnSpPr>
          <p:cNvPr id="1128" name="Google Shape;1128;p48"/>
          <p:cNvCxnSpPr/>
          <p:nvPr/>
        </p:nvCxnSpPr>
        <p:spPr>
          <a:xfrm rot="10800000">
            <a:off x="7466697" y="3902810"/>
            <a:ext cx="0" cy="533400"/>
          </a:xfrm>
          <a:prstGeom prst="straightConnector1">
            <a:avLst/>
          </a:prstGeom>
          <a:noFill/>
          <a:ln w="9525" cap="flat" cmpd="sng">
            <a:solidFill>
              <a:srgbClr val="BFBFBF"/>
            </a:solidFill>
            <a:prstDash val="solid"/>
            <a:round/>
            <a:headEnd type="triangle" w="med" len="med"/>
            <a:tailEnd type="none" w="sm" len="sm"/>
          </a:ln>
        </p:spPr>
      </p:cxnSp>
      <p:sp>
        <p:nvSpPr>
          <p:cNvPr id="1129" name="Google Shape;1129;p48"/>
          <p:cNvSpPr/>
          <p:nvPr/>
        </p:nvSpPr>
        <p:spPr>
          <a:xfrm>
            <a:off x="6477002" y="4343400"/>
            <a:ext cx="2057398" cy="745435"/>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130" name="Google Shape;1130;p48"/>
          <p:cNvSpPr txBox="1"/>
          <p:nvPr/>
        </p:nvSpPr>
        <p:spPr>
          <a:xfrm>
            <a:off x="6477002" y="4473575"/>
            <a:ext cx="1956600" cy="3951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F7D269"/>
              </a:buClr>
              <a:buSzPts val="1200"/>
              <a:buFont typeface="Noto Sans Symbols"/>
              <a:buNone/>
            </a:pPr>
            <a:r>
              <a:rPr lang="en-US" sz="1200" b="1" i="1">
                <a:solidFill>
                  <a:srgbClr val="F7D269"/>
                </a:solidFill>
                <a:latin typeface="Arial"/>
                <a:ea typeface="Arial"/>
                <a:cs typeface="Arial"/>
                <a:sym typeface="Arial"/>
              </a:rPr>
              <a:t>Hellbraun</a:t>
            </a:r>
            <a:r>
              <a:rPr lang="en-US" sz="1200" b="1" i="1">
                <a:solidFill>
                  <a:srgbClr val="F7D269"/>
                </a:solidFill>
              </a:rPr>
              <a:t> gefärbte</a:t>
            </a:r>
            <a:r>
              <a:rPr lang="en-US" sz="1200" b="1" i="1">
                <a:solidFill>
                  <a:srgbClr val="F7D269"/>
                </a:solidFill>
                <a:latin typeface="Arial"/>
                <a:ea typeface="Arial"/>
                <a:cs typeface="Arial"/>
                <a:sym typeface="Arial"/>
              </a:rPr>
              <a:t> </a:t>
            </a:r>
            <a:r>
              <a:rPr lang="en-US" sz="1200" b="1" i="1">
                <a:solidFill>
                  <a:schemeClr val="dk1"/>
                </a:solidFill>
                <a:latin typeface="Arial"/>
                <a:ea typeface="Arial"/>
                <a:cs typeface="Arial"/>
                <a:sym typeface="Arial"/>
              </a:rPr>
              <a:t>Zellen</a:t>
            </a:r>
            <a:endParaRPr/>
          </a:p>
          <a:p>
            <a:pPr marL="0" marR="0" lvl="0" indent="0" algn="ctr" rtl="0">
              <a:spcBef>
                <a:spcPts val="0"/>
              </a:spcBef>
              <a:spcAft>
                <a:spcPts val="0"/>
              </a:spcAft>
              <a:buClr>
                <a:schemeClr val="dk1"/>
              </a:buClr>
              <a:buSzPts val="1200"/>
              <a:buFont typeface="Noto Sans Symbols"/>
              <a:buNone/>
            </a:pPr>
            <a:r>
              <a:rPr lang="en-US" sz="1200" b="1" i="1">
                <a:solidFill>
                  <a:schemeClr val="dk1"/>
                </a:solidFill>
                <a:latin typeface="Arial"/>
                <a:ea typeface="Arial"/>
                <a:cs typeface="Arial"/>
                <a:sym typeface="Arial"/>
              </a:rPr>
              <a:t>in </a:t>
            </a:r>
            <a:r>
              <a:rPr lang="en-US" sz="1200" b="1" i="1">
                <a:solidFill>
                  <a:schemeClr val="dk1"/>
                </a:solidFill>
              </a:rPr>
              <a:t>der Vorderkammer</a:t>
            </a:r>
            <a:endParaRPr/>
          </a:p>
        </p:txBody>
      </p:sp>
      <p:sp>
        <p:nvSpPr>
          <p:cNvPr id="1131" name="Google Shape;1131;p48"/>
          <p:cNvSpPr txBox="1"/>
          <p:nvPr/>
        </p:nvSpPr>
        <p:spPr>
          <a:xfrm>
            <a:off x="2328260" y="5188525"/>
            <a:ext cx="6540300" cy="1195500"/>
          </a:xfrm>
          <a:prstGeom prst="rect">
            <a:avLst/>
          </a:prstGeom>
          <a:solidFill>
            <a:srgbClr val="00206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F7D269"/>
                </a:solidFill>
              </a:rPr>
              <a:t>Handelt es sich bei diesen „bräunlich gefärbten Zellen“ um die Geisterzellen, die dieser Erkrankung ihren Namen gegeben haben?</a:t>
            </a:r>
            <a:endParaRPr>
              <a:solidFill>
                <a:schemeClr val="dk1"/>
              </a:solidFill>
            </a:endParaRPr>
          </a:p>
          <a:p>
            <a:pPr marL="0" lvl="0" indent="0" algn="l" rtl="0">
              <a:spcBef>
                <a:spcPts val="0"/>
              </a:spcBef>
              <a:spcAft>
                <a:spcPts val="0"/>
              </a:spcAft>
              <a:buClr>
                <a:schemeClr val="dk1"/>
              </a:buClr>
              <a:buFont typeface="Arial"/>
              <a:buNone/>
            </a:pPr>
            <a:r>
              <a:rPr lang="en-US" sz="1200">
                <a:solidFill>
                  <a:srgbClr val="F7D269"/>
                </a:solidFill>
              </a:rPr>
              <a:t>Ja, das wären sie. </a:t>
            </a:r>
            <a:endParaRPr sz="1200" i="1">
              <a:solidFill>
                <a:srgbClr val="F7D269"/>
              </a:solidFill>
            </a:endParaRPr>
          </a:p>
          <a:p>
            <a:pPr marL="0" lvl="0" indent="0" algn="l" rtl="0">
              <a:spcBef>
                <a:spcPts val="0"/>
              </a:spcBef>
              <a:spcAft>
                <a:spcPts val="0"/>
              </a:spcAft>
              <a:buClr>
                <a:schemeClr val="dk1"/>
              </a:buClr>
              <a:buFont typeface="Arial"/>
              <a:buNone/>
            </a:pPr>
            <a:endParaRPr sz="1600">
              <a:solidFill>
                <a:srgbClr val="F7D269"/>
              </a:solidFill>
            </a:endParaRPr>
          </a:p>
          <a:p>
            <a:pPr marL="0" lvl="0" indent="0" algn="l" rtl="0">
              <a:spcBef>
                <a:spcPts val="0"/>
              </a:spcBef>
              <a:spcAft>
                <a:spcPts val="0"/>
              </a:spcAft>
              <a:buClr>
                <a:schemeClr val="dk1"/>
              </a:buClr>
              <a:buFont typeface="Arial"/>
              <a:buNone/>
            </a:pPr>
            <a:r>
              <a:rPr lang="en-US" sz="1200" i="1">
                <a:solidFill>
                  <a:srgbClr val="F7D269"/>
                </a:solidFill>
              </a:rPr>
              <a:t>Wie entstehen die Geisterzellen?</a:t>
            </a:r>
            <a:endParaRPr sz="1200" i="1">
              <a:solidFill>
                <a:srgbClr val="F7D269"/>
              </a:solidFill>
            </a:endParaRPr>
          </a:p>
          <a:p>
            <a:pPr marL="0" marR="0" lvl="0" indent="0" algn="l" rtl="0">
              <a:spcBef>
                <a:spcPts val="0"/>
              </a:spcBef>
              <a:spcAft>
                <a:spcPts val="0"/>
              </a:spcAft>
              <a:buNone/>
            </a:pPr>
            <a:r>
              <a:rPr lang="en-US" sz="1200">
                <a:solidFill>
                  <a:srgbClr val="F7D269"/>
                </a:solidFill>
                <a:latin typeface="Arial"/>
                <a:ea typeface="Arial"/>
                <a:cs typeface="Arial"/>
                <a:sym typeface="Arial"/>
              </a:rPr>
              <a:t>Es handelt sich um </a:t>
            </a:r>
            <a:r>
              <a:rPr lang="en-US" sz="1200">
                <a:solidFill>
                  <a:srgbClr val="F7D269"/>
                </a:solidFill>
              </a:rPr>
              <a:t>Erythrozyten</a:t>
            </a:r>
            <a:r>
              <a:rPr lang="en-US" sz="1200">
                <a:solidFill>
                  <a:srgbClr val="F7D269"/>
                </a:solidFill>
                <a:latin typeface="Arial"/>
                <a:ea typeface="Arial"/>
                <a:cs typeface="Arial"/>
                <a:sym typeface="Arial"/>
              </a:rPr>
              <a:t> </a:t>
            </a:r>
            <a:r>
              <a:rPr lang="en-US" sz="1200">
                <a:solidFill>
                  <a:srgbClr val="F7D269"/>
                </a:solidFill>
              </a:rPr>
              <a:t>eine</a:t>
            </a:r>
            <a:r>
              <a:rPr lang="en-US" sz="1200">
                <a:solidFill>
                  <a:srgbClr val="F7D269"/>
                </a:solidFill>
                <a:latin typeface="Arial"/>
                <a:ea typeface="Arial"/>
                <a:cs typeface="Arial"/>
                <a:sym typeface="Arial"/>
              </a:rPr>
              <a:t>r Glaskörperblutung, die ihr Hämoglobin verloren haben.</a:t>
            </a:r>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1135"/>
        <p:cNvGrpSpPr/>
        <p:nvPr/>
      </p:nvGrpSpPr>
      <p:grpSpPr>
        <a:xfrm>
          <a:off x="0" y="0"/>
          <a:ext cx="0" cy="0"/>
          <a:chOff x="0" y="0"/>
          <a:chExt cx="0" cy="0"/>
        </a:xfrm>
      </p:grpSpPr>
      <p:sp>
        <p:nvSpPr>
          <p:cNvPr id="1136" name="Google Shape;1136;p49"/>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1137" name="Google Shape;1137;p49"/>
          <p:cNvSpPr txBox="1"/>
          <p:nvPr/>
        </p:nvSpPr>
        <p:spPr>
          <a:xfrm>
            <a:off x="6239438" y="1981200"/>
            <a:ext cx="2454519"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rgbClr val="BFBFBF"/>
                </a:solidFill>
                <a:latin typeface="Arial"/>
                <a:ea typeface="Arial"/>
                <a:cs typeface="Arial"/>
                <a:sym typeface="Arial"/>
              </a:rPr>
              <a:t>Geisterzellglaukom</a:t>
            </a:r>
            <a:endParaRPr/>
          </a:p>
        </p:txBody>
      </p:sp>
      <p:sp>
        <p:nvSpPr>
          <p:cNvPr id="1138" name="Google Shape;1138;p49"/>
          <p:cNvSpPr txBox="1"/>
          <p:nvPr/>
        </p:nvSpPr>
        <p:spPr>
          <a:xfrm>
            <a:off x="2361390" y="395288"/>
            <a:ext cx="4389471" cy="400110"/>
          </a:xfrm>
          <a:prstGeom prst="rect">
            <a:avLst/>
          </a:prstGeom>
          <a:solidFill>
            <a:srgbClr val="CCFFFF"/>
          </a:solid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FF0000"/>
              </a:buClr>
              <a:buSzPts val="1200"/>
              <a:buFont typeface="Noto Sans Symbols"/>
              <a:buNone/>
            </a:pPr>
            <a:r>
              <a:rPr lang="en-US" sz="1200" b="1">
                <a:solidFill>
                  <a:srgbClr val="FF0000"/>
                </a:solidFill>
                <a:latin typeface="Arial"/>
                <a:ea typeface="Arial"/>
                <a:cs typeface="Arial"/>
                <a:sym typeface="Arial"/>
              </a:rPr>
              <a:t>Glaukom nach intraokularer Blutung</a:t>
            </a:r>
            <a:endParaRPr/>
          </a:p>
        </p:txBody>
      </p:sp>
      <p:sp>
        <p:nvSpPr>
          <p:cNvPr id="1139" name="Google Shape;1139;p49"/>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49</a:t>
            </a:fld>
            <a:endParaRPr sz="1000">
              <a:solidFill>
                <a:schemeClr val="dk1"/>
              </a:solidFill>
              <a:latin typeface="Arial"/>
              <a:ea typeface="Arial"/>
              <a:cs typeface="Arial"/>
              <a:sym typeface="Arial"/>
            </a:endParaRPr>
          </a:p>
        </p:txBody>
      </p:sp>
      <p:sp>
        <p:nvSpPr>
          <p:cNvPr id="1140" name="Google Shape;1140;p49"/>
          <p:cNvSpPr txBox="1"/>
          <p:nvPr/>
        </p:nvSpPr>
        <p:spPr>
          <a:xfrm>
            <a:off x="3674286" y="1981200"/>
            <a:ext cx="2428871"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rgbClr val="BFBFBF"/>
                </a:solidFill>
                <a:latin typeface="Arial"/>
                <a:ea typeface="Arial"/>
                <a:cs typeface="Arial"/>
                <a:sym typeface="Arial"/>
              </a:rPr>
              <a:t>Hämolytisches Glaukom</a:t>
            </a:r>
            <a:endParaRPr/>
          </a:p>
        </p:txBody>
      </p:sp>
      <p:sp>
        <p:nvSpPr>
          <p:cNvPr id="1141" name="Google Shape;1141;p49"/>
          <p:cNvSpPr txBox="1"/>
          <p:nvPr/>
        </p:nvSpPr>
        <p:spPr>
          <a:xfrm>
            <a:off x="304800" y="1981200"/>
            <a:ext cx="3147000" cy="2103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2"/>
              </a:buClr>
              <a:buSzPts val="840"/>
              <a:buFont typeface="Noto Sans Symbols"/>
              <a:buNone/>
            </a:pPr>
            <a:r>
              <a:rPr lang="en-US" sz="1200" u="sng">
                <a:solidFill>
                  <a:srgbClr val="BFBFBF"/>
                </a:solidFill>
                <a:latin typeface="Arial"/>
                <a:ea typeface="Arial"/>
                <a:cs typeface="Arial"/>
                <a:sym typeface="Arial"/>
              </a:rPr>
              <a:t>Glaukom als Folge eines Hyph</a:t>
            </a:r>
            <a:r>
              <a:rPr lang="en-US" sz="1200" u="sng">
                <a:solidFill>
                  <a:srgbClr val="BFBFBF"/>
                </a:solidFill>
              </a:rPr>
              <a:t>ä</a:t>
            </a:r>
            <a:r>
              <a:rPr lang="en-US" sz="1200" u="sng">
                <a:solidFill>
                  <a:srgbClr val="BFBFBF"/>
                </a:solidFill>
                <a:latin typeface="Arial"/>
                <a:ea typeface="Arial"/>
                <a:cs typeface="Arial"/>
                <a:sym typeface="Arial"/>
              </a:rPr>
              <a:t>mas</a:t>
            </a:r>
            <a:endParaRPr sz="1800" u="sng">
              <a:solidFill>
                <a:srgbClr val="BFBFBF"/>
              </a:solidFill>
              <a:latin typeface="Arial"/>
              <a:ea typeface="Arial"/>
              <a:cs typeface="Arial"/>
              <a:sym typeface="Arial"/>
            </a:endParaRPr>
          </a:p>
        </p:txBody>
      </p:sp>
      <p:sp>
        <p:nvSpPr>
          <p:cNvPr id="1142" name="Google Shape;1142;p49"/>
          <p:cNvSpPr txBox="1"/>
          <p:nvPr/>
        </p:nvSpPr>
        <p:spPr>
          <a:xfrm>
            <a:off x="920750" y="2681288"/>
            <a:ext cx="1974900" cy="3951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Folgt </a:t>
            </a:r>
            <a:r>
              <a:rPr lang="en-US" sz="1200">
                <a:solidFill>
                  <a:srgbClr val="BFBFBF"/>
                </a:solidFill>
              </a:rPr>
              <a:t>auf</a:t>
            </a:r>
            <a:r>
              <a:rPr lang="en-US" sz="1200" b="1" i="1">
                <a:solidFill>
                  <a:srgbClr val="BFBFBF"/>
                </a:solidFill>
                <a:latin typeface="Arial"/>
                <a:ea typeface="Arial"/>
                <a:cs typeface="Arial"/>
                <a:sym typeface="Arial"/>
              </a:rPr>
              <a:t> </a:t>
            </a:r>
            <a:r>
              <a:rPr lang="en-US" sz="1200">
                <a:solidFill>
                  <a:srgbClr val="BFBFBF"/>
                </a:solidFill>
                <a:latin typeface="Arial"/>
                <a:ea typeface="Arial"/>
                <a:cs typeface="Arial"/>
                <a:sym typeface="Arial"/>
              </a:rPr>
              <a:t>eine </a:t>
            </a:r>
            <a:r>
              <a:rPr lang="en-US" sz="1200" b="1" i="1">
                <a:solidFill>
                  <a:srgbClr val="BFBFBF"/>
                </a:solidFill>
              </a:rPr>
              <a:t>Vorderkammerblutung</a:t>
            </a:r>
            <a:endParaRPr b="1" i="1"/>
          </a:p>
        </p:txBody>
      </p:sp>
      <p:cxnSp>
        <p:nvCxnSpPr>
          <p:cNvPr id="1143" name="Google Shape;1143;p49"/>
          <p:cNvCxnSpPr/>
          <p:nvPr/>
        </p:nvCxnSpPr>
        <p:spPr>
          <a:xfrm rot="10800000">
            <a:off x="1892300" y="2286000"/>
            <a:ext cx="0" cy="381000"/>
          </a:xfrm>
          <a:prstGeom prst="straightConnector1">
            <a:avLst/>
          </a:prstGeom>
          <a:noFill/>
          <a:ln w="9525" cap="flat" cmpd="sng">
            <a:solidFill>
              <a:srgbClr val="BFBFBF"/>
            </a:solidFill>
            <a:prstDash val="solid"/>
            <a:round/>
            <a:headEnd type="none" w="med" len="med"/>
            <a:tailEnd type="triangle" w="med" len="med"/>
          </a:ln>
        </p:spPr>
      </p:cxnSp>
      <p:sp>
        <p:nvSpPr>
          <p:cNvPr id="1144" name="Google Shape;1144;p49"/>
          <p:cNvSpPr/>
          <p:nvPr/>
        </p:nvSpPr>
        <p:spPr>
          <a:xfrm>
            <a:off x="3505200" y="1219200"/>
            <a:ext cx="76200" cy="2178050"/>
          </a:xfrm>
          <a:prstGeom prst="rect">
            <a:avLst/>
          </a:prstGeom>
          <a:solidFill>
            <a:srgbClr val="BFBFBF"/>
          </a:solidFill>
          <a:ln w="25400" cap="flat" cmpd="sng">
            <a:solidFill>
              <a:srgbClr val="A5A5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145" name="Google Shape;1145;p49"/>
          <p:cNvSpPr txBox="1"/>
          <p:nvPr/>
        </p:nvSpPr>
        <p:spPr>
          <a:xfrm>
            <a:off x="3581400" y="2995613"/>
            <a:ext cx="2564400" cy="5799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TM verstopft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    mit…              </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rPr>
              <a:t>h</a:t>
            </a:r>
            <a:r>
              <a:rPr lang="en-US" sz="1200">
                <a:solidFill>
                  <a:srgbClr val="BFBFBF"/>
                </a:solidFill>
                <a:latin typeface="Arial"/>
                <a:ea typeface="Arial"/>
                <a:cs typeface="Arial"/>
                <a:sym typeface="Arial"/>
              </a:rPr>
              <a:t>ämoglobinbeladenen Makrophagen</a:t>
            </a:r>
            <a:endParaRPr/>
          </a:p>
        </p:txBody>
      </p:sp>
      <p:sp>
        <p:nvSpPr>
          <p:cNvPr id="1146" name="Google Shape;1146;p49"/>
          <p:cNvSpPr txBox="1"/>
          <p:nvPr/>
        </p:nvSpPr>
        <p:spPr>
          <a:xfrm>
            <a:off x="6425127" y="2995613"/>
            <a:ext cx="2109273" cy="830997"/>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TM verstopft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    mit…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degenerierten Erythrozyten</a:t>
            </a:r>
            <a:endParaRPr/>
          </a:p>
        </p:txBody>
      </p:sp>
      <p:sp>
        <p:nvSpPr>
          <p:cNvPr id="1147" name="Google Shape;1147;p49"/>
          <p:cNvSpPr txBox="1"/>
          <p:nvPr/>
        </p:nvSpPr>
        <p:spPr>
          <a:xfrm>
            <a:off x="3974849" y="4488256"/>
            <a:ext cx="1827600" cy="3951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b="1" i="1">
                <a:solidFill>
                  <a:srgbClr val="BFBFBF"/>
                </a:solidFill>
                <a:latin typeface="Arial"/>
                <a:ea typeface="Arial"/>
                <a:cs typeface="Arial"/>
                <a:sym typeface="Arial"/>
              </a:rPr>
              <a:t>Rötlich </a:t>
            </a:r>
            <a:r>
              <a:rPr lang="en-US" sz="1200" b="1" i="1">
                <a:solidFill>
                  <a:srgbClr val="BFBFBF"/>
                </a:solidFill>
              </a:rPr>
              <a:t>gefärbte</a:t>
            </a:r>
            <a:r>
              <a:rPr lang="en-US" sz="1200" b="1" i="1">
                <a:solidFill>
                  <a:srgbClr val="BFBFBF"/>
                </a:solidFill>
                <a:latin typeface="Arial"/>
                <a:ea typeface="Arial"/>
                <a:cs typeface="Arial"/>
                <a:sym typeface="Arial"/>
              </a:rPr>
              <a:t> Zellen</a:t>
            </a:r>
            <a:endParaRPr/>
          </a:p>
          <a:p>
            <a:pPr marL="0" marR="0" lvl="0" indent="0" algn="ctr" rtl="0">
              <a:spcBef>
                <a:spcPts val="0"/>
              </a:spcBef>
              <a:spcAft>
                <a:spcPts val="0"/>
              </a:spcAft>
              <a:buClr>
                <a:srgbClr val="BFBFBF"/>
              </a:buClr>
              <a:buSzPts val="1200"/>
              <a:buFont typeface="Noto Sans Symbols"/>
              <a:buNone/>
            </a:pPr>
            <a:r>
              <a:rPr lang="en-US" sz="1200" b="1" i="1">
                <a:solidFill>
                  <a:srgbClr val="BFBFBF"/>
                </a:solidFill>
                <a:latin typeface="Arial"/>
                <a:ea typeface="Arial"/>
                <a:cs typeface="Arial"/>
                <a:sym typeface="Arial"/>
              </a:rPr>
              <a:t>in </a:t>
            </a:r>
            <a:r>
              <a:rPr lang="en-US" sz="1200" b="1" i="1">
                <a:solidFill>
                  <a:srgbClr val="BFBFBF"/>
                </a:solidFill>
              </a:rPr>
              <a:t>der Vorderkammer</a:t>
            </a:r>
            <a:endParaRPr/>
          </a:p>
        </p:txBody>
      </p:sp>
      <p:cxnSp>
        <p:nvCxnSpPr>
          <p:cNvPr id="1148" name="Google Shape;1148;p49"/>
          <p:cNvCxnSpPr/>
          <p:nvPr/>
        </p:nvCxnSpPr>
        <p:spPr>
          <a:xfrm rot="10800000">
            <a:off x="4876800" y="2438400"/>
            <a:ext cx="0" cy="533400"/>
          </a:xfrm>
          <a:prstGeom prst="straightConnector1">
            <a:avLst/>
          </a:prstGeom>
          <a:noFill/>
          <a:ln w="9525" cap="flat" cmpd="sng">
            <a:solidFill>
              <a:srgbClr val="BFBFBF"/>
            </a:solidFill>
            <a:prstDash val="solid"/>
            <a:round/>
            <a:headEnd type="triangle" w="med" len="med"/>
            <a:tailEnd type="none" w="sm" len="sm"/>
          </a:ln>
        </p:spPr>
      </p:cxnSp>
      <p:cxnSp>
        <p:nvCxnSpPr>
          <p:cNvPr id="1149" name="Google Shape;1149;p49"/>
          <p:cNvCxnSpPr/>
          <p:nvPr/>
        </p:nvCxnSpPr>
        <p:spPr>
          <a:xfrm rot="10800000">
            <a:off x="7467600" y="2438400"/>
            <a:ext cx="0" cy="533400"/>
          </a:xfrm>
          <a:prstGeom prst="straightConnector1">
            <a:avLst/>
          </a:prstGeom>
          <a:noFill/>
          <a:ln w="9525" cap="flat" cmpd="sng">
            <a:solidFill>
              <a:srgbClr val="BFBFBF"/>
            </a:solidFill>
            <a:prstDash val="solid"/>
            <a:round/>
            <a:headEnd type="triangle" w="med" len="med"/>
            <a:tailEnd type="none" w="sm" len="sm"/>
          </a:ln>
        </p:spPr>
      </p:cxnSp>
      <p:cxnSp>
        <p:nvCxnSpPr>
          <p:cNvPr id="1150" name="Google Shape;1150;p49"/>
          <p:cNvCxnSpPr/>
          <p:nvPr/>
        </p:nvCxnSpPr>
        <p:spPr>
          <a:xfrm rot="10800000">
            <a:off x="4873797" y="3916362"/>
            <a:ext cx="0" cy="533400"/>
          </a:xfrm>
          <a:prstGeom prst="straightConnector1">
            <a:avLst/>
          </a:prstGeom>
          <a:noFill/>
          <a:ln w="9525" cap="flat" cmpd="sng">
            <a:solidFill>
              <a:srgbClr val="BFBFBF"/>
            </a:solidFill>
            <a:prstDash val="solid"/>
            <a:round/>
            <a:headEnd type="triangle" w="med" len="med"/>
            <a:tailEnd type="none" w="sm" len="sm"/>
          </a:ln>
        </p:spPr>
      </p:cxnSp>
      <p:cxnSp>
        <p:nvCxnSpPr>
          <p:cNvPr id="1151" name="Google Shape;1151;p49"/>
          <p:cNvCxnSpPr/>
          <p:nvPr/>
        </p:nvCxnSpPr>
        <p:spPr>
          <a:xfrm rot="10800000">
            <a:off x="7466697" y="3902810"/>
            <a:ext cx="0" cy="533400"/>
          </a:xfrm>
          <a:prstGeom prst="straightConnector1">
            <a:avLst/>
          </a:prstGeom>
          <a:noFill/>
          <a:ln w="9525" cap="flat" cmpd="sng">
            <a:solidFill>
              <a:srgbClr val="BFBFBF"/>
            </a:solidFill>
            <a:prstDash val="solid"/>
            <a:round/>
            <a:headEnd type="triangle" w="med" len="med"/>
            <a:tailEnd type="none" w="sm" len="sm"/>
          </a:ln>
        </p:spPr>
      </p:cxnSp>
      <p:sp>
        <p:nvSpPr>
          <p:cNvPr id="1152" name="Google Shape;1152;p49"/>
          <p:cNvSpPr/>
          <p:nvPr/>
        </p:nvSpPr>
        <p:spPr>
          <a:xfrm>
            <a:off x="6477002" y="4343400"/>
            <a:ext cx="2057398" cy="745435"/>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153" name="Google Shape;1153;p49"/>
          <p:cNvSpPr txBox="1"/>
          <p:nvPr/>
        </p:nvSpPr>
        <p:spPr>
          <a:xfrm>
            <a:off x="6477002" y="4473575"/>
            <a:ext cx="1956600" cy="3951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F7D269"/>
              </a:buClr>
              <a:buSzPts val="1200"/>
              <a:buFont typeface="Noto Sans Symbols"/>
              <a:buNone/>
            </a:pPr>
            <a:r>
              <a:rPr lang="en-US" sz="1200" b="1" i="1">
                <a:solidFill>
                  <a:srgbClr val="F7D269"/>
                </a:solidFill>
                <a:latin typeface="Arial"/>
                <a:ea typeface="Arial"/>
                <a:cs typeface="Arial"/>
                <a:sym typeface="Arial"/>
              </a:rPr>
              <a:t>Hellbraun</a:t>
            </a:r>
            <a:r>
              <a:rPr lang="en-US" sz="1200" b="1" i="1">
                <a:solidFill>
                  <a:srgbClr val="F7D269"/>
                </a:solidFill>
              </a:rPr>
              <a:t> gefärbte</a:t>
            </a:r>
            <a:r>
              <a:rPr lang="en-US" sz="1200" b="1" i="1">
                <a:solidFill>
                  <a:srgbClr val="F7D269"/>
                </a:solidFill>
                <a:latin typeface="Arial"/>
                <a:ea typeface="Arial"/>
                <a:cs typeface="Arial"/>
                <a:sym typeface="Arial"/>
              </a:rPr>
              <a:t> </a:t>
            </a:r>
            <a:r>
              <a:rPr lang="en-US" sz="1200" b="1" i="1">
                <a:solidFill>
                  <a:schemeClr val="dk1"/>
                </a:solidFill>
                <a:latin typeface="Arial"/>
                <a:ea typeface="Arial"/>
                <a:cs typeface="Arial"/>
                <a:sym typeface="Arial"/>
              </a:rPr>
              <a:t>Zellen</a:t>
            </a:r>
            <a:endParaRPr/>
          </a:p>
          <a:p>
            <a:pPr marL="0" marR="0" lvl="0" indent="0" algn="ctr" rtl="0">
              <a:spcBef>
                <a:spcPts val="0"/>
              </a:spcBef>
              <a:spcAft>
                <a:spcPts val="0"/>
              </a:spcAft>
              <a:buClr>
                <a:schemeClr val="dk1"/>
              </a:buClr>
              <a:buSzPts val="1200"/>
              <a:buFont typeface="Noto Sans Symbols"/>
              <a:buNone/>
            </a:pPr>
            <a:r>
              <a:rPr lang="en-US" sz="1200" b="1" i="1">
                <a:solidFill>
                  <a:schemeClr val="dk1"/>
                </a:solidFill>
                <a:latin typeface="Arial"/>
                <a:ea typeface="Arial"/>
                <a:cs typeface="Arial"/>
                <a:sym typeface="Arial"/>
              </a:rPr>
              <a:t>in</a:t>
            </a:r>
            <a:r>
              <a:rPr lang="en-US" sz="1200" b="1" i="1">
                <a:solidFill>
                  <a:schemeClr val="dk1"/>
                </a:solidFill>
              </a:rPr>
              <a:t> der Vorderkammer</a:t>
            </a:r>
            <a:endParaRPr/>
          </a:p>
        </p:txBody>
      </p:sp>
      <p:sp>
        <p:nvSpPr>
          <p:cNvPr id="1154" name="Google Shape;1154;p49"/>
          <p:cNvSpPr txBox="1"/>
          <p:nvPr/>
        </p:nvSpPr>
        <p:spPr>
          <a:xfrm>
            <a:off x="2328260" y="5188525"/>
            <a:ext cx="6540300" cy="1195500"/>
          </a:xfrm>
          <a:prstGeom prst="rect">
            <a:avLst/>
          </a:prstGeom>
          <a:solidFill>
            <a:srgbClr val="00206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7F7F7F"/>
                </a:solidFill>
              </a:rPr>
              <a:t>Handelt es sich bei diesen „bräunlich gefärbten Zellen“ um die Geisterzellen, die dieser Erkrankung ihren Namen gegeben haben?</a:t>
            </a:r>
            <a:endParaRPr>
              <a:solidFill>
                <a:srgbClr val="7F7F7F"/>
              </a:solidFill>
            </a:endParaRPr>
          </a:p>
          <a:p>
            <a:pPr marL="0" lvl="0" indent="0" algn="l" rtl="0">
              <a:spcBef>
                <a:spcPts val="0"/>
              </a:spcBef>
              <a:spcAft>
                <a:spcPts val="0"/>
              </a:spcAft>
              <a:buClr>
                <a:schemeClr val="dk1"/>
              </a:buClr>
              <a:buFont typeface="Arial"/>
              <a:buNone/>
            </a:pPr>
            <a:r>
              <a:rPr lang="en-US" sz="1200">
                <a:solidFill>
                  <a:srgbClr val="7F7F7F"/>
                </a:solidFill>
              </a:rPr>
              <a:t>Ja, das wären sie. </a:t>
            </a:r>
            <a:endParaRPr sz="1200" i="1">
              <a:solidFill>
                <a:srgbClr val="7F7F7F"/>
              </a:solidFill>
            </a:endParaRPr>
          </a:p>
          <a:p>
            <a:pPr marL="0" lvl="0" indent="0" algn="l" rtl="0">
              <a:spcBef>
                <a:spcPts val="0"/>
              </a:spcBef>
              <a:spcAft>
                <a:spcPts val="0"/>
              </a:spcAft>
              <a:buClr>
                <a:schemeClr val="dk1"/>
              </a:buClr>
              <a:buFont typeface="Arial"/>
              <a:buNone/>
            </a:pPr>
            <a:endParaRPr sz="1600">
              <a:solidFill>
                <a:srgbClr val="7F7F7F"/>
              </a:solidFill>
            </a:endParaRPr>
          </a:p>
          <a:p>
            <a:pPr marL="0" lvl="0" indent="0" algn="l" rtl="0">
              <a:spcBef>
                <a:spcPts val="0"/>
              </a:spcBef>
              <a:spcAft>
                <a:spcPts val="0"/>
              </a:spcAft>
              <a:buClr>
                <a:schemeClr val="dk1"/>
              </a:buClr>
              <a:buFont typeface="Arial"/>
              <a:buNone/>
            </a:pPr>
            <a:r>
              <a:rPr lang="en-US" sz="1200" i="1">
                <a:solidFill>
                  <a:srgbClr val="7F7F7F"/>
                </a:solidFill>
              </a:rPr>
              <a:t>Wie entstehen die Geisterzellen?</a:t>
            </a:r>
            <a:endParaRPr sz="1200" i="1">
              <a:solidFill>
                <a:srgbClr val="7F7F7F"/>
              </a:solidFill>
            </a:endParaRPr>
          </a:p>
          <a:p>
            <a:pPr marL="0" lvl="0" indent="0" algn="l" rtl="0">
              <a:spcBef>
                <a:spcPts val="0"/>
              </a:spcBef>
              <a:spcAft>
                <a:spcPts val="0"/>
              </a:spcAft>
              <a:buNone/>
            </a:pPr>
            <a:r>
              <a:rPr lang="en-US" sz="1200">
                <a:solidFill>
                  <a:srgbClr val="7F7F7F"/>
                </a:solidFill>
              </a:rPr>
              <a:t>Es handelt sich um Erythrozyten einer Glaskörperblutung, die ihr Hämoglobin verloren haben.</a:t>
            </a:r>
            <a:endParaRPr sz="1200" i="1">
              <a:solidFill>
                <a:srgbClr val="7F7F7F"/>
              </a:solidFill>
            </a:endParaRPr>
          </a:p>
        </p:txBody>
      </p:sp>
      <p:sp>
        <p:nvSpPr>
          <p:cNvPr id="1155" name="Google Shape;1155;p49"/>
          <p:cNvSpPr txBox="1"/>
          <p:nvPr/>
        </p:nvSpPr>
        <p:spPr>
          <a:xfrm>
            <a:off x="4129887" y="5617885"/>
            <a:ext cx="4564200" cy="579900"/>
          </a:xfrm>
          <a:prstGeom prst="rect">
            <a:avLst/>
          </a:prstGeom>
          <a:solidFill>
            <a:srgbClr val="FFFF0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latin typeface="Arial"/>
                <a:ea typeface="Arial"/>
                <a:cs typeface="Arial"/>
                <a:sym typeface="Arial"/>
              </a:rPr>
              <a:t>Wie lange dauert es, bis sich </a:t>
            </a:r>
            <a:r>
              <a:rPr lang="en-US" sz="1200" i="1">
                <a:solidFill>
                  <a:srgbClr val="0000FF"/>
                </a:solidFill>
              </a:rPr>
              <a:t>Erythrozyten</a:t>
            </a:r>
            <a:r>
              <a:rPr lang="en-US" sz="1200" i="1">
                <a:solidFill>
                  <a:srgbClr val="0000FF"/>
                </a:solidFill>
                <a:latin typeface="Arial"/>
                <a:ea typeface="Arial"/>
                <a:cs typeface="Arial"/>
                <a:sym typeface="Arial"/>
              </a:rPr>
              <a:t> in Geisterzellen </a:t>
            </a:r>
            <a:r>
              <a:rPr lang="en-US" sz="1200" i="1">
                <a:solidFill>
                  <a:srgbClr val="0000FF"/>
                </a:solidFill>
              </a:rPr>
              <a:t>umwandeln</a:t>
            </a:r>
            <a:r>
              <a:rPr lang="en-US" sz="1200" i="1">
                <a:solidFill>
                  <a:srgbClr val="0000FF"/>
                </a:solidFill>
                <a:latin typeface="Arial"/>
                <a:ea typeface="Arial"/>
                <a:cs typeface="Arial"/>
                <a:sym typeface="Arial"/>
              </a:rPr>
              <a:t>?</a:t>
            </a:r>
            <a:endParaRPr/>
          </a:p>
          <a:p>
            <a:pPr marL="0" marR="0" lvl="0" indent="0" algn="l" rtl="0">
              <a:spcBef>
                <a:spcPts val="0"/>
              </a:spcBef>
              <a:spcAft>
                <a:spcPts val="0"/>
              </a:spcAft>
              <a:buNone/>
            </a:pPr>
            <a:r>
              <a:rPr lang="en-US" sz="1200">
                <a:solidFill>
                  <a:srgbClr val="FFFF00"/>
                </a:solidFill>
                <a:latin typeface="Arial"/>
                <a:ea typeface="Arial"/>
                <a:cs typeface="Arial"/>
                <a:sym typeface="Arial"/>
              </a:rPr>
              <a:t>1–3 Monate</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5"/>
          <p:cNvSpPr txBox="1"/>
          <p:nvPr/>
        </p:nvSpPr>
        <p:spPr>
          <a:xfrm>
            <a:off x="4962525" y="2667000"/>
            <a:ext cx="2419500" cy="395100"/>
          </a:xfrm>
          <a:prstGeom prst="rect">
            <a:avLst/>
          </a:prstGeom>
          <a:solidFill>
            <a:srgbClr val="FEFE47"/>
          </a:solid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1"/>
              </a:buClr>
              <a:buSzPts val="1200"/>
              <a:buFont typeface="Noto Sans Symbols"/>
              <a:buNone/>
            </a:pPr>
            <a:r>
              <a:rPr lang="en-US" sz="1200">
                <a:solidFill>
                  <a:schemeClr val="dk1"/>
                </a:solidFill>
              </a:rPr>
              <a:t>Folgen auf ein</a:t>
            </a:r>
            <a:r>
              <a:rPr lang="en-US" sz="1200">
                <a:solidFill>
                  <a:schemeClr val="dk1"/>
                </a:solidFill>
                <a:latin typeface="Arial"/>
                <a:ea typeface="Arial"/>
                <a:cs typeface="Arial"/>
                <a:sym typeface="Arial"/>
              </a:rPr>
              <a:t>e </a:t>
            </a:r>
            <a:r>
              <a:rPr lang="en-US" sz="1200" b="1" i="1">
                <a:solidFill>
                  <a:schemeClr val="dk1"/>
                </a:solidFill>
              </a:rPr>
              <a:t>Glaskörperblutung</a:t>
            </a:r>
            <a:endParaRPr b="1" i="1"/>
          </a:p>
        </p:txBody>
      </p:sp>
      <p:sp>
        <p:nvSpPr>
          <p:cNvPr id="217" name="Google Shape;217;p5"/>
          <p:cNvSpPr txBox="1"/>
          <p:nvPr/>
        </p:nvSpPr>
        <p:spPr>
          <a:xfrm>
            <a:off x="6239438" y="1981200"/>
            <a:ext cx="2454519"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chemeClr val="dk1"/>
                </a:solidFill>
                <a:latin typeface="Arial"/>
                <a:ea typeface="Arial"/>
                <a:cs typeface="Arial"/>
                <a:sym typeface="Arial"/>
              </a:rPr>
              <a:t>Geisterzellglaukom</a:t>
            </a:r>
            <a:endParaRPr/>
          </a:p>
        </p:txBody>
      </p:sp>
      <p:sp>
        <p:nvSpPr>
          <p:cNvPr id="218" name="Google Shape;218;p5"/>
          <p:cNvSpPr txBox="1"/>
          <p:nvPr/>
        </p:nvSpPr>
        <p:spPr>
          <a:xfrm>
            <a:off x="2361390" y="395288"/>
            <a:ext cx="4389471" cy="400110"/>
          </a:xfrm>
          <a:prstGeom prst="rect">
            <a:avLst/>
          </a:prstGeom>
          <a:solidFill>
            <a:srgbClr val="CCFFFF"/>
          </a:solid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FF0000"/>
              </a:buClr>
              <a:buSzPts val="1200"/>
              <a:buFont typeface="Noto Sans Symbols"/>
              <a:buNone/>
            </a:pPr>
            <a:r>
              <a:rPr lang="en-US" sz="1200" b="1">
                <a:solidFill>
                  <a:srgbClr val="FF0000"/>
                </a:solidFill>
                <a:latin typeface="Arial"/>
                <a:ea typeface="Arial"/>
                <a:cs typeface="Arial"/>
                <a:sym typeface="Arial"/>
              </a:rPr>
              <a:t>Glaukom nach intraokularer Blutung</a:t>
            </a:r>
            <a:endParaRPr/>
          </a:p>
        </p:txBody>
      </p:sp>
      <p:sp>
        <p:nvSpPr>
          <p:cNvPr id="219" name="Google Shape;219;p5"/>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5</a:t>
            </a:fld>
            <a:endParaRPr sz="1000">
              <a:solidFill>
                <a:schemeClr val="dk1"/>
              </a:solidFill>
              <a:latin typeface="Arial"/>
              <a:ea typeface="Arial"/>
              <a:cs typeface="Arial"/>
              <a:sym typeface="Arial"/>
            </a:endParaRPr>
          </a:p>
        </p:txBody>
      </p:sp>
      <p:sp>
        <p:nvSpPr>
          <p:cNvPr id="220" name="Google Shape;220;p5"/>
          <p:cNvSpPr txBox="1"/>
          <p:nvPr/>
        </p:nvSpPr>
        <p:spPr>
          <a:xfrm>
            <a:off x="3674286" y="1981200"/>
            <a:ext cx="2428871"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chemeClr val="dk1"/>
                </a:solidFill>
                <a:latin typeface="Arial"/>
                <a:ea typeface="Arial"/>
                <a:cs typeface="Arial"/>
                <a:sym typeface="Arial"/>
              </a:rPr>
              <a:t>Hämolytisches Glaukom</a:t>
            </a:r>
            <a:endParaRPr/>
          </a:p>
        </p:txBody>
      </p:sp>
      <p:sp>
        <p:nvSpPr>
          <p:cNvPr id="221" name="Google Shape;221;p5"/>
          <p:cNvSpPr txBox="1"/>
          <p:nvPr/>
        </p:nvSpPr>
        <p:spPr>
          <a:xfrm>
            <a:off x="304800" y="1981200"/>
            <a:ext cx="3147000" cy="2103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2"/>
              </a:buClr>
              <a:buSzPts val="840"/>
              <a:buFont typeface="Noto Sans Symbols"/>
              <a:buNone/>
            </a:pPr>
            <a:r>
              <a:rPr lang="en-US" sz="1200" u="sng">
                <a:solidFill>
                  <a:srgbClr val="BFBFBF"/>
                </a:solidFill>
                <a:latin typeface="Arial"/>
                <a:ea typeface="Arial"/>
                <a:cs typeface="Arial"/>
                <a:sym typeface="Arial"/>
              </a:rPr>
              <a:t>Glaukom als Folge eines Hyph</a:t>
            </a:r>
            <a:r>
              <a:rPr lang="en-US" sz="1200" u="sng">
                <a:solidFill>
                  <a:srgbClr val="BFBFBF"/>
                </a:solidFill>
              </a:rPr>
              <a:t>ä</a:t>
            </a:r>
            <a:r>
              <a:rPr lang="en-US" sz="1200" u="sng">
                <a:solidFill>
                  <a:srgbClr val="BFBFBF"/>
                </a:solidFill>
                <a:latin typeface="Arial"/>
                <a:ea typeface="Arial"/>
                <a:cs typeface="Arial"/>
                <a:sym typeface="Arial"/>
              </a:rPr>
              <a:t>mas</a:t>
            </a:r>
            <a:endParaRPr sz="1800" u="sng">
              <a:solidFill>
                <a:srgbClr val="BFBFBF"/>
              </a:solidFill>
              <a:latin typeface="Arial"/>
              <a:ea typeface="Arial"/>
              <a:cs typeface="Arial"/>
              <a:sym typeface="Arial"/>
            </a:endParaRPr>
          </a:p>
        </p:txBody>
      </p:sp>
      <p:sp>
        <p:nvSpPr>
          <p:cNvPr id="222" name="Google Shape;222;p5"/>
          <p:cNvSpPr txBox="1"/>
          <p:nvPr/>
        </p:nvSpPr>
        <p:spPr>
          <a:xfrm>
            <a:off x="920750" y="2681288"/>
            <a:ext cx="1974900" cy="3951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Folgt </a:t>
            </a:r>
            <a:r>
              <a:rPr lang="en-US" sz="1200">
                <a:solidFill>
                  <a:srgbClr val="BFBFBF"/>
                </a:solidFill>
              </a:rPr>
              <a:t>auf </a:t>
            </a:r>
            <a:r>
              <a:rPr lang="en-US" sz="1200">
                <a:solidFill>
                  <a:srgbClr val="BFBFBF"/>
                </a:solidFill>
                <a:latin typeface="Arial"/>
                <a:ea typeface="Arial"/>
                <a:cs typeface="Arial"/>
                <a:sym typeface="Arial"/>
              </a:rPr>
              <a:t>eine </a:t>
            </a:r>
            <a:r>
              <a:rPr lang="en-US" sz="1200" b="1" i="1">
                <a:solidFill>
                  <a:srgbClr val="BFBFBF"/>
                </a:solidFill>
              </a:rPr>
              <a:t>Vorderkammerblutung</a:t>
            </a:r>
            <a:endParaRPr b="1" i="1"/>
          </a:p>
        </p:txBody>
      </p:sp>
      <p:cxnSp>
        <p:nvCxnSpPr>
          <p:cNvPr id="223" name="Google Shape;223;p5"/>
          <p:cNvCxnSpPr/>
          <p:nvPr/>
        </p:nvCxnSpPr>
        <p:spPr>
          <a:xfrm rot="10800000">
            <a:off x="1892300" y="2286000"/>
            <a:ext cx="0" cy="381000"/>
          </a:xfrm>
          <a:prstGeom prst="straightConnector1">
            <a:avLst/>
          </a:prstGeom>
          <a:noFill/>
          <a:ln w="9525" cap="flat" cmpd="sng">
            <a:solidFill>
              <a:srgbClr val="BFBFBF"/>
            </a:solidFill>
            <a:prstDash val="solid"/>
            <a:round/>
            <a:headEnd type="none" w="med" len="med"/>
            <a:tailEnd type="triangle" w="med" len="med"/>
          </a:ln>
        </p:spPr>
      </p:cxnSp>
      <p:cxnSp>
        <p:nvCxnSpPr>
          <p:cNvPr id="224" name="Google Shape;224;p5"/>
          <p:cNvCxnSpPr/>
          <p:nvPr/>
        </p:nvCxnSpPr>
        <p:spPr>
          <a:xfrm rot="10800000" flipH="1">
            <a:off x="6172200" y="2362200"/>
            <a:ext cx="1219200" cy="304800"/>
          </a:xfrm>
          <a:prstGeom prst="straightConnector1">
            <a:avLst/>
          </a:prstGeom>
          <a:noFill/>
          <a:ln w="9525" cap="flat" cmpd="sng">
            <a:solidFill>
              <a:schemeClr val="dk1"/>
            </a:solidFill>
            <a:prstDash val="solid"/>
            <a:round/>
            <a:headEnd type="none" w="med" len="med"/>
            <a:tailEnd type="triangle" w="med" len="med"/>
          </a:ln>
        </p:spPr>
      </p:cxnSp>
      <p:cxnSp>
        <p:nvCxnSpPr>
          <p:cNvPr id="225" name="Google Shape;225;p5"/>
          <p:cNvCxnSpPr/>
          <p:nvPr/>
        </p:nvCxnSpPr>
        <p:spPr>
          <a:xfrm rot="10800000">
            <a:off x="5029200" y="2362200"/>
            <a:ext cx="1143000" cy="304800"/>
          </a:xfrm>
          <a:prstGeom prst="straightConnector1">
            <a:avLst/>
          </a:prstGeom>
          <a:noFill/>
          <a:ln w="9525" cap="flat" cmpd="sng">
            <a:solidFill>
              <a:schemeClr val="dk1"/>
            </a:solidFill>
            <a:prstDash val="solid"/>
            <a:round/>
            <a:headEnd type="none" w="med" len="med"/>
            <a:tailEnd type="triangle" w="med" len="med"/>
          </a:ln>
        </p:spPr>
      </p:cxnSp>
      <p:sp>
        <p:nvSpPr>
          <p:cNvPr id="226" name="Google Shape;226;p5"/>
          <p:cNvSpPr/>
          <p:nvPr/>
        </p:nvSpPr>
        <p:spPr>
          <a:xfrm>
            <a:off x="4495800" y="2450514"/>
            <a:ext cx="444501" cy="366712"/>
          </a:xfrm>
          <a:prstGeom prst="star5">
            <a:avLst>
              <a:gd name="adj" fmla="val 19098"/>
              <a:gd name="hf" fmla="val 105146"/>
              <a:gd name="vf" fmla="val 110557"/>
            </a:avLst>
          </a:prstGeom>
          <a:solidFill>
            <a:srgbClr val="0070C0"/>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27" name="Google Shape;227;p5"/>
          <p:cNvSpPr/>
          <p:nvPr/>
        </p:nvSpPr>
        <p:spPr>
          <a:xfrm>
            <a:off x="7327899" y="2438400"/>
            <a:ext cx="444501" cy="366712"/>
          </a:xfrm>
          <a:prstGeom prst="star5">
            <a:avLst>
              <a:gd name="adj" fmla="val 19098"/>
              <a:gd name="hf" fmla="val 105146"/>
              <a:gd name="vf" fmla="val 110557"/>
            </a:avLst>
          </a:prstGeom>
          <a:solidFill>
            <a:srgbClr val="0070C0"/>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28" name="Google Shape;228;p5"/>
          <p:cNvSpPr txBox="1"/>
          <p:nvPr/>
        </p:nvSpPr>
        <p:spPr>
          <a:xfrm>
            <a:off x="691818" y="3544669"/>
            <a:ext cx="8147400" cy="395100"/>
          </a:xfrm>
          <a:prstGeom prst="rect">
            <a:avLst/>
          </a:prstGeom>
          <a:solidFill>
            <a:srgbClr val="FEFE47"/>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a:solidFill>
                  <a:schemeClr val="dk1"/>
                </a:solidFill>
                <a:latin typeface="Arial"/>
                <a:ea typeface="Arial"/>
                <a:cs typeface="Arial"/>
                <a:sym typeface="Arial"/>
              </a:rPr>
              <a:t>WICHTIG! Merken Sie sich Folgendes, bevor Sie fortfahren: </a:t>
            </a:r>
            <a:r>
              <a:rPr lang="en-US" sz="1200">
                <a:solidFill>
                  <a:srgbClr val="0000FF"/>
                </a:solidFill>
                <a:latin typeface="Arial"/>
                <a:ea typeface="Arial"/>
                <a:cs typeface="Arial"/>
                <a:sym typeface="Arial"/>
              </a:rPr>
              <a:t>Das hämolytische G</a:t>
            </a:r>
            <a:r>
              <a:rPr lang="en-US" sz="1200">
                <a:solidFill>
                  <a:srgbClr val="0000FF"/>
                </a:solidFill>
              </a:rPr>
              <a:t>laukom </a:t>
            </a:r>
            <a:r>
              <a:rPr lang="en-US" sz="1200">
                <a:solidFill>
                  <a:srgbClr val="0000FF"/>
                </a:solidFill>
                <a:latin typeface="Arial"/>
                <a:ea typeface="Arial"/>
                <a:cs typeface="Arial"/>
                <a:sym typeface="Arial"/>
              </a:rPr>
              <a:t>und das Geisterzellglaukom treten nach einer Glaskörpe</a:t>
            </a:r>
            <a:r>
              <a:rPr lang="en-US" sz="1200">
                <a:solidFill>
                  <a:srgbClr val="0000FF"/>
                </a:solidFill>
              </a:rPr>
              <a:t>r-</a:t>
            </a:r>
            <a:r>
              <a:rPr lang="en-US" sz="1200">
                <a:solidFill>
                  <a:srgbClr val="0000FF"/>
                </a:solidFill>
                <a:latin typeface="Arial"/>
                <a:ea typeface="Arial"/>
                <a:cs typeface="Arial"/>
                <a:sym typeface="Arial"/>
              </a:rPr>
              <a:t> </a:t>
            </a:r>
            <a:r>
              <a:rPr lang="en-US" sz="1200">
                <a:solidFill>
                  <a:srgbClr val="0000FF"/>
                </a:solidFill>
              </a:rPr>
              <a:t>und</a:t>
            </a:r>
            <a:r>
              <a:rPr lang="en-US" sz="1200">
                <a:solidFill>
                  <a:srgbClr val="0000FF"/>
                </a:solidFill>
                <a:latin typeface="Arial"/>
                <a:ea typeface="Arial"/>
                <a:cs typeface="Arial"/>
                <a:sym typeface="Arial"/>
              </a:rPr>
              <a:t> nicht nach einer Vorderkammerblutung auf!</a:t>
            </a:r>
            <a:endParaRPr/>
          </a:p>
        </p:txBody>
      </p:sp>
      <p:sp>
        <p:nvSpPr>
          <p:cNvPr id="229" name="Google Shape;229;p5"/>
          <p:cNvSpPr/>
          <p:nvPr/>
        </p:nvSpPr>
        <p:spPr>
          <a:xfrm>
            <a:off x="4495800" y="2833688"/>
            <a:ext cx="444501" cy="366712"/>
          </a:xfrm>
          <a:prstGeom prst="star5">
            <a:avLst>
              <a:gd name="adj" fmla="val 19098"/>
              <a:gd name="hf" fmla="val 105146"/>
              <a:gd name="vf" fmla="val 110557"/>
            </a:avLst>
          </a:prstGeom>
          <a:solidFill>
            <a:srgbClr val="0070C0"/>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30" name="Google Shape;230;p5"/>
          <p:cNvSpPr/>
          <p:nvPr/>
        </p:nvSpPr>
        <p:spPr>
          <a:xfrm>
            <a:off x="7327899" y="2821574"/>
            <a:ext cx="444501" cy="366712"/>
          </a:xfrm>
          <a:prstGeom prst="star5">
            <a:avLst>
              <a:gd name="adj" fmla="val 19098"/>
              <a:gd name="hf" fmla="val 105146"/>
              <a:gd name="vf" fmla="val 110557"/>
            </a:avLst>
          </a:prstGeom>
          <a:solidFill>
            <a:srgbClr val="0070C0"/>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31" name="Google Shape;231;p5"/>
          <p:cNvSpPr/>
          <p:nvPr/>
        </p:nvSpPr>
        <p:spPr>
          <a:xfrm>
            <a:off x="3505200" y="1219200"/>
            <a:ext cx="76200" cy="2178050"/>
          </a:xfrm>
          <a:prstGeom prst="rect">
            <a:avLst/>
          </a:prstGeom>
          <a:solidFill>
            <a:schemeClr val="dk1"/>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1159"/>
        <p:cNvGrpSpPr/>
        <p:nvPr/>
      </p:nvGrpSpPr>
      <p:grpSpPr>
        <a:xfrm>
          <a:off x="0" y="0"/>
          <a:ext cx="0" cy="0"/>
          <a:chOff x="0" y="0"/>
          <a:chExt cx="0" cy="0"/>
        </a:xfrm>
      </p:grpSpPr>
      <p:sp>
        <p:nvSpPr>
          <p:cNvPr id="1160" name="Google Shape;1160;p50"/>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1161" name="Google Shape;1161;p50"/>
          <p:cNvSpPr txBox="1"/>
          <p:nvPr/>
        </p:nvSpPr>
        <p:spPr>
          <a:xfrm>
            <a:off x="6239438" y="1981200"/>
            <a:ext cx="2454519"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rgbClr val="BFBFBF"/>
                </a:solidFill>
                <a:latin typeface="Arial"/>
                <a:ea typeface="Arial"/>
                <a:cs typeface="Arial"/>
                <a:sym typeface="Arial"/>
              </a:rPr>
              <a:t>Geisterzellglaukom</a:t>
            </a:r>
            <a:endParaRPr/>
          </a:p>
        </p:txBody>
      </p:sp>
      <p:sp>
        <p:nvSpPr>
          <p:cNvPr id="1162" name="Google Shape;1162;p50"/>
          <p:cNvSpPr txBox="1"/>
          <p:nvPr/>
        </p:nvSpPr>
        <p:spPr>
          <a:xfrm>
            <a:off x="2361390" y="395288"/>
            <a:ext cx="4389471" cy="400110"/>
          </a:xfrm>
          <a:prstGeom prst="rect">
            <a:avLst/>
          </a:prstGeom>
          <a:solidFill>
            <a:srgbClr val="CCFFFF"/>
          </a:solid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FF0000"/>
              </a:buClr>
              <a:buSzPts val="1200"/>
              <a:buFont typeface="Noto Sans Symbols"/>
              <a:buNone/>
            </a:pPr>
            <a:r>
              <a:rPr lang="en-US" sz="1200" b="1">
                <a:solidFill>
                  <a:srgbClr val="FF0000"/>
                </a:solidFill>
                <a:latin typeface="Arial"/>
                <a:ea typeface="Arial"/>
                <a:cs typeface="Arial"/>
                <a:sym typeface="Arial"/>
              </a:rPr>
              <a:t>Glaukom nach intraokularer Blutung</a:t>
            </a:r>
            <a:endParaRPr/>
          </a:p>
        </p:txBody>
      </p:sp>
      <p:sp>
        <p:nvSpPr>
          <p:cNvPr id="1163" name="Google Shape;1163;p50"/>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50</a:t>
            </a:fld>
            <a:endParaRPr sz="1000">
              <a:solidFill>
                <a:schemeClr val="dk1"/>
              </a:solidFill>
              <a:latin typeface="Arial"/>
              <a:ea typeface="Arial"/>
              <a:cs typeface="Arial"/>
              <a:sym typeface="Arial"/>
            </a:endParaRPr>
          </a:p>
        </p:txBody>
      </p:sp>
      <p:sp>
        <p:nvSpPr>
          <p:cNvPr id="1164" name="Google Shape;1164;p50"/>
          <p:cNvSpPr txBox="1"/>
          <p:nvPr/>
        </p:nvSpPr>
        <p:spPr>
          <a:xfrm>
            <a:off x="3674286" y="1981200"/>
            <a:ext cx="2428871"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rgbClr val="BFBFBF"/>
                </a:solidFill>
                <a:latin typeface="Arial"/>
                <a:ea typeface="Arial"/>
                <a:cs typeface="Arial"/>
                <a:sym typeface="Arial"/>
              </a:rPr>
              <a:t>Hämolytisches Glaukom</a:t>
            </a:r>
            <a:endParaRPr/>
          </a:p>
        </p:txBody>
      </p:sp>
      <p:sp>
        <p:nvSpPr>
          <p:cNvPr id="1165" name="Google Shape;1165;p50"/>
          <p:cNvSpPr txBox="1"/>
          <p:nvPr/>
        </p:nvSpPr>
        <p:spPr>
          <a:xfrm>
            <a:off x="304800" y="1981200"/>
            <a:ext cx="3147000" cy="2103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2"/>
              </a:buClr>
              <a:buSzPts val="840"/>
              <a:buFont typeface="Noto Sans Symbols"/>
              <a:buNone/>
            </a:pPr>
            <a:r>
              <a:rPr lang="en-US" sz="1200" u="sng">
                <a:solidFill>
                  <a:srgbClr val="BFBFBF"/>
                </a:solidFill>
                <a:latin typeface="Arial"/>
                <a:ea typeface="Arial"/>
                <a:cs typeface="Arial"/>
                <a:sym typeface="Arial"/>
              </a:rPr>
              <a:t>Glaukom als Folge eines Hyph</a:t>
            </a:r>
            <a:r>
              <a:rPr lang="en-US" sz="1200" u="sng">
                <a:solidFill>
                  <a:srgbClr val="BFBFBF"/>
                </a:solidFill>
              </a:rPr>
              <a:t>ä</a:t>
            </a:r>
            <a:r>
              <a:rPr lang="en-US" sz="1200" u="sng">
                <a:solidFill>
                  <a:srgbClr val="BFBFBF"/>
                </a:solidFill>
                <a:latin typeface="Arial"/>
                <a:ea typeface="Arial"/>
                <a:cs typeface="Arial"/>
                <a:sym typeface="Arial"/>
              </a:rPr>
              <a:t>mas</a:t>
            </a:r>
            <a:endParaRPr sz="1800" u="sng">
              <a:solidFill>
                <a:srgbClr val="BFBFBF"/>
              </a:solidFill>
              <a:latin typeface="Arial"/>
              <a:ea typeface="Arial"/>
              <a:cs typeface="Arial"/>
              <a:sym typeface="Arial"/>
            </a:endParaRPr>
          </a:p>
        </p:txBody>
      </p:sp>
      <p:sp>
        <p:nvSpPr>
          <p:cNvPr id="1166" name="Google Shape;1166;p50"/>
          <p:cNvSpPr txBox="1"/>
          <p:nvPr/>
        </p:nvSpPr>
        <p:spPr>
          <a:xfrm>
            <a:off x="920750" y="2681288"/>
            <a:ext cx="1974900" cy="3951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Folgt </a:t>
            </a:r>
            <a:r>
              <a:rPr lang="en-US" sz="1200">
                <a:solidFill>
                  <a:srgbClr val="BFBFBF"/>
                </a:solidFill>
              </a:rPr>
              <a:t>auf</a:t>
            </a:r>
            <a:r>
              <a:rPr lang="en-US" sz="1200" b="1" i="1">
                <a:solidFill>
                  <a:srgbClr val="BFBFBF"/>
                </a:solidFill>
                <a:latin typeface="Arial"/>
                <a:ea typeface="Arial"/>
                <a:cs typeface="Arial"/>
                <a:sym typeface="Arial"/>
              </a:rPr>
              <a:t> </a:t>
            </a:r>
            <a:r>
              <a:rPr lang="en-US" sz="1200">
                <a:solidFill>
                  <a:srgbClr val="BFBFBF"/>
                </a:solidFill>
                <a:latin typeface="Arial"/>
                <a:ea typeface="Arial"/>
                <a:cs typeface="Arial"/>
                <a:sym typeface="Arial"/>
              </a:rPr>
              <a:t>eine </a:t>
            </a:r>
            <a:r>
              <a:rPr lang="en-US" sz="1200" b="1" i="1">
                <a:solidFill>
                  <a:srgbClr val="BFBFBF"/>
                </a:solidFill>
              </a:rPr>
              <a:t>Vorderkammerblutung</a:t>
            </a:r>
            <a:endParaRPr b="1" i="1"/>
          </a:p>
        </p:txBody>
      </p:sp>
      <p:cxnSp>
        <p:nvCxnSpPr>
          <p:cNvPr id="1167" name="Google Shape;1167;p50"/>
          <p:cNvCxnSpPr/>
          <p:nvPr/>
        </p:nvCxnSpPr>
        <p:spPr>
          <a:xfrm rot="10800000">
            <a:off x="1892300" y="2286000"/>
            <a:ext cx="0" cy="381000"/>
          </a:xfrm>
          <a:prstGeom prst="straightConnector1">
            <a:avLst/>
          </a:prstGeom>
          <a:noFill/>
          <a:ln w="9525" cap="flat" cmpd="sng">
            <a:solidFill>
              <a:srgbClr val="BFBFBF"/>
            </a:solidFill>
            <a:prstDash val="solid"/>
            <a:round/>
            <a:headEnd type="none" w="med" len="med"/>
            <a:tailEnd type="triangle" w="med" len="med"/>
          </a:ln>
        </p:spPr>
      </p:cxnSp>
      <p:sp>
        <p:nvSpPr>
          <p:cNvPr id="1168" name="Google Shape;1168;p50"/>
          <p:cNvSpPr/>
          <p:nvPr/>
        </p:nvSpPr>
        <p:spPr>
          <a:xfrm>
            <a:off x="3505200" y="1219200"/>
            <a:ext cx="76200" cy="2178050"/>
          </a:xfrm>
          <a:prstGeom prst="rect">
            <a:avLst/>
          </a:prstGeom>
          <a:solidFill>
            <a:srgbClr val="BFBFBF"/>
          </a:solidFill>
          <a:ln w="25400" cap="flat" cmpd="sng">
            <a:solidFill>
              <a:srgbClr val="A5A5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169" name="Google Shape;1169;p50"/>
          <p:cNvSpPr txBox="1"/>
          <p:nvPr/>
        </p:nvSpPr>
        <p:spPr>
          <a:xfrm>
            <a:off x="3581400" y="2995613"/>
            <a:ext cx="2564400" cy="5799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TM verstopft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    mit…              </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rPr>
              <a:t>h</a:t>
            </a:r>
            <a:r>
              <a:rPr lang="en-US" sz="1200">
                <a:solidFill>
                  <a:srgbClr val="BFBFBF"/>
                </a:solidFill>
                <a:latin typeface="Arial"/>
                <a:ea typeface="Arial"/>
                <a:cs typeface="Arial"/>
                <a:sym typeface="Arial"/>
              </a:rPr>
              <a:t>ämoglobinbeladenen Makrophagen</a:t>
            </a:r>
            <a:endParaRPr/>
          </a:p>
        </p:txBody>
      </p:sp>
      <p:sp>
        <p:nvSpPr>
          <p:cNvPr id="1170" name="Google Shape;1170;p50"/>
          <p:cNvSpPr txBox="1"/>
          <p:nvPr/>
        </p:nvSpPr>
        <p:spPr>
          <a:xfrm>
            <a:off x="6425127" y="2995613"/>
            <a:ext cx="2109273" cy="830997"/>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TM verstopft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    mit…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degenerierten Erythrozyten</a:t>
            </a:r>
            <a:endParaRPr/>
          </a:p>
        </p:txBody>
      </p:sp>
      <p:sp>
        <p:nvSpPr>
          <p:cNvPr id="1171" name="Google Shape;1171;p50"/>
          <p:cNvSpPr txBox="1"/>
          <p:nvPr/>
        </p:nvSpPr>
        <p:spPr>
          <a:xfrm>
            <a:off x="3974849" y="4488256"/>
            <a:ext cx="1827600" cy="3951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b="1" i="1">
                <a:solidFill>
                  <a:srgbClr val="BFBFBF"/>
                </a:solidFill>
                <a:latin typeface="Arial"/>
                <a:ea typeface="Arial"/>
                <a:cs typeface="Arial"/>
                <a:sym typeface="Arial"/>
              </a:rPr>
              <a:t>Rötlich </a:t>
            </a:r>
            <a:r>
              <a:rPr lang="en-US" sz="1200" b="1" i="1">
                <a:solidFill>
                  <a:srgbClr val="BFBFBF"/>
                </a:solidFill>
              </a:rPr>
              <a:t>gefärbte</a:t>
            </a:r>
            <a:r>
              <a:rPr lang="en-US" sz="1200" b="1" i="1">
                <a:solidFill>
                  <a:srgbClr val="BFBFBF"/>
                </a:solidFill>
                <a:latin typeface="Arial"/>
                <a:ea typeface="Arial"/>
                <a:cs typeface="Arial"/>
                <a:sym typeface="Arial"/>
              </a:rPr>
              <a:t> Zellen</a:t>
            </a:r>
            <a:endParaRPr/>
          </a:p>
          <a:p>
            <a:pPr marL="0" marR="0" lvl="0" indent="0" algn="ctr" rtl="0">
              <a:spcBef>
                <a:spcPts val="0"/>
              </a:spcBef>
              <a:spcAft>
                <a:spcPts val="0"/>
              </a:spcAft>
              <a:buClr>
                <a:srgbClr val="BFBFBF"/>
              </a:buClr>
              <a:buSzPts val="1200"/>
              <a:buFont typeface="Noto Sans Symbols"/>
              <a:buNone/>
            </a:pPr>
            <a:r>
              <a:rPr lang="en-US" sz="1200" b="1" i="1">
                <a:solidFill>
                  <a:srgbClr val="BFBFBF"/>
                </a:solidFill>
                <a:latin typeface="Arial"/>
                <a:ea typeface="Arial"/>
                <a:cs typeface="Arial"/>
                <a:sym typeface="Arial"/>
              </a:rPr>
              <a:t>in </a:t>
            </a:r>
            <a:r>
              <a:rPr lang="en-US" sz="1200" b="1" i="1">
                <a:solidFill>
                  <a:srgbClr val="BFBFBF"/>
                </a:solidFill>
              </a:rPr>
              <a:t>der Vorderkammer</a:t>
            </a:r>
            <a:endParaRPr/>
          </a:p>
        </p:txBody>
      </p:sp>
      <p:cxnSp>
        <p:nvCxnSpPr>
          <p:cNvPr id="1172" name="Google Shape;1172;p50"/>
          <p:cNvCxnSpPr/>
          <p:nvPr/>
        </p:nvCxnSpPr>
        <p:spPr>
          <a:xfrm rot="10800000">
            <a:off x="4876800" y="2438400"/>
            <a:ext cx="0" cy="533400"/>
          </a:xfrm>
          <a:prstGeom prst="straightConnector1">
            <a:avLst/>
          </a:prstGeom>
          <a:noFill/>
          <a:ln w="9525" cap="flat" cmpd="sng">
            <a:solidFill>
              <a:srgbClr val="BFBFBF"/>
            </a:solidFill>
            <a:prstDash val="solid"/>
            <a:round/>
            <a:headEnd type="triangle" w="med" len="med"/>
            <a:tailEnd type="none" w="sm" len="sm"/>
          </a:ln>
        </p:spPr>
      </p:cxnSp>
      <p:cxnSp>
        <p:nvCxnSpPr>
          <p:cNvPr id="1173" name="Google Shape;1173;p50"/>
          <p:cNvCxnSpPr/>
          <p:nvPr/>
        </p:nvCxnSpPr>
        <p:spPr>
          <a:xfrm rot="10800000">
            <a:off x="7467600" y="2438400"/>
            <a:ext cx="0" cy="533400"/>
          </a:xfrm>
          <a:prstGeom prst="straightConnector1">
            <a:avLst/>
          </a:prstGeom>
          <a:noFill/>
          <a:ln w="9525" cap="flat" cmpd="sng">
            <a:solidFill>
              <a:srgbClr val="BFBFBF"/>
            </a:solidFill>
            <a:prstDash val="solid"/>
            <a:round/>
            <a:headEnd type="triangle" w="med" len="med"/>
            <a:tailEnd type="none" w="sm" len="sm"/>
          </a:ln>
        </p:spPr>
      </p:cxnSp>
      <p:cxnSp>
        <p:nvCxnSpPr>
          <p:cNvPr id="1174" name="Google Shape;1174;p50"/>
          <p:cNvCxnSpPr/>
          <p:nvPr/>
        </p:nvCxnSpPr>
        <p:spPr>
          <a:xfrm rot="10800000">
            <a:off x="4873797" y="3916362"/>
            <a:ext cx="0" cy="533400"/>
          </a:xfrm>
          <a:prstGeom prst="straightConnector1">
            <a:avLst/>
          </a:prstGeom>
          <a:noFill/>
          <a:ln w="9525" cap="flat" cmpd="sng">
            <a:solidFill>
              <a:srgbClr val="BFBFBF"/>
            </a:solidFill>
            <a:prstDash val="solid"/>
            <a:round/>
            <a:headEnd type="triangle" w="med" len="med"/>
            <a:tailEnd type="none" w="sm" len="sm"/>
          </a:ln>
        </p:spPr>
      </p:cxnSp>
      <p:cxnSp>
        <p:nvCxnSpPr>
          <p:cNvPr id="1175" name="Google Shape;1175;p50"/>
          <p:cNvCxnSpPr/>
          <p:nvPr/>
        </p:nvCxnSpPr>
        <p:spPr>
          <a:xfrm rot="10800000">
            <a:off x="7466697" y="3902810"/>
            <a:ext cx="0" cy="533400"/>
          </a:xfrm>
          <a:prstGeom prst="straightConnector1">
            <a:avLst/>
          </a:prstGeom>
          <a:noFill/>
          <a:ln w="9525" cap="flat" cmpd="sng">
            <a:solidFill>
              <a:srgbClr val="BFBFBF"/>
            </a:solidFill>
            <a:prstDash val="solid"/>
            <a:round/>
            <a:headEnd type="triangle" w="med" len="med"/>
            <a:tailEnd type="none" w="sm" len="sm"/>
          </a:ln>
        </p:spPr>
      </p:cxnSp>
      <p:sp>
        <p:nvSpPr>
          <p:cNvPr id="1176" name="Google Shape;1176;p50"/>
          <p:cNvSpPr/>
          <p:nvPr/>
        </p:nvSpPr>
        <p:spPr>
          <a:xfrm>
            <a:off x="6477002" y="4343400"/>
            <a:ext cx="2057398" cy="745435"/>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177" name="Google Shape;1177;p50"/>
          <p:cNvSpPr txBox="1"/>
          <p:nvPr/>
        </p:nvSpPr>
        <p:spPr>
          <a:xfrm>
            <a:off x="6477002" y="4473575"/>
            <a:ext cx="1956600" cy="3951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F7D269"/>
              </a:buClr>
              <a:buSzPts val="1200"/>
              <a:buFont typeface="Noto Sans Symbols"/>
              <a:buNone/>
            </a:pPr>
            <a:r>
              <a:rPr lang="en-US" sz="1200" b="1" i="1">
                <a:solidFill>
                  <a:srgbClr val="F7D269"/>
                </a:solidFill>
                <a:latin typeface="Arial"/>
                <a:ea typeface="Arial"/>
                <a:cs typeface="Arial"/>
                <a:sym typeface="Arial"/>
              </a:rPr>
              <a:t>Hellbraun</a:t>
            </a:r>
            <a:r>
              <a:rPr lang="en-US" sz="1200" b="1" i="1">
                <a:solidFill>
                  <a:srgbClr val="F7D269"/>
                </a:solidFill>
              </a:rPr>
              <a:t> gefärbte</a:t>
            </a:r>
            <a:r>
              <a:rPr lang="en-US" sz="1200" b="1" i="1">
                <a:solidFill>
                  <a:srgbClr val="F7D269"/>
                </a:solidFill>
                <a:latin typeface="Arial"/>
                <a:ea typeface="Arial"/>
                <a:cs typeface="Arial"/>
                <a:sym typeface="Arial"/>
              </a:rPr>
              <a:t> </a:t>
            </a:r>
            <a:r>
              <a:rPr lang="en-US" sz="1200" b="1" i="1">
                <a:solidFill>
                  <a:schemeClr val="dk1"/>
                </a:solidFill>
                <a:latin typeface="Arial"/>
                <a:ea typeface="Arial"/>
                <a:cs typeface="Arial"/>
                <a:sym typeface="Arial"/>
              </a:rPr>
              <a:t>Zellen</a:t>
            </a:r>
            <a:endParaRPr/>
          </a:p>
          <a:p>
            <a:pPr marL="0" marR="0" lvl="0" indent="0" algn="ctr" rtl="0">
              <a:spcBef>
                <a:spcPts val="0"/>
              </a:spcBef>
              <a:spcAft>
                <a:spcPts val="0"/>
              </a:spcAft>
              <a:buClr>
                <a:schemeClr val="dk1"/>
              </a:buClr>
              <a:buSzPts val="1200"/>
              <a:buFont typeface="Noto Sans Symbols"/>
              <a:buNone/>
            </a:pPr>
            <a:r>
              <a:rPr lang="en-US" sz="1200" b="1" i="1">
                <a:solidFill>
                  <a:schemeClr val="dk1"/>
                </a:solidFill>
                <a:latin typeface="Arial"/>
                <a:ea typeface="Arial"/>
                <a:cs typeface="Arial"/>
                <a:sym typeface="Arial"/>
              </a:rPr>
              <a:t>in </a:t>
            </a:r>
            <a:r>
              <a:rPr lang="en-US" sz="1200" b="1" i="1">
                <a:solidFill>
                  <a:schemeClr val="dk1"/>
                </a:solidFill>
              </a:rPr>
              <a:t>der Vorderkammer</a:t>
            </a:r>
            <a:endParaRPr/>
          </a:p>
        </p:txBody>
      </p:sp>
      <p:sp>
        <p:nvSpPr>
          <p:cNvPr id="1178" name="Google Shape;1178;p50"/>
          <p:cNvSpPr txBox="1"/>
          <p:nvPr/>
        </p:nvSpPr>
        <p:spPr>
          <a:xfrm>
            <a:off x="2328260" y="5188525"/>
            <a:ext cx="6540300" cy="1195500"/>
          </a:xfrm>
          <a:prstGeom prst="rect">
            <a:avLst/>
          </a:prstGeom>
          <a:solidFill>
            <a:srgbClr val="00206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7F7F7F"/>
                </a:solidFill>
              </a:rPr>
              <a:t>Handelt es sich bei diesen „bräunlich gefärbten Zellen“ um die Geisterzellen, die dieser Erkrankung ihren Namen gegeben haben?</a:t>
            </a:r>
            <a:endParaRPr>
              <a:solidFill>
                <a:srgbClr val="7F7F7F"/>
              </a:solidFill>
            </a:endParaRPr>
          </a:p>
          <a:p>
            <a:pPr marL="0" lvl="0" indent="0" algn="l" rtl="0">
              <a:spcBef>
                <a:spcPts val="0"/>
              </a:spcBef>
              <a:spcAft>
                <a:spcPts val="0"/>
              </a:spcAft>
              <a:buClr>
                <a:schemeClr val="dk1"/>
              </a:buClr>
              <a:buFont typeface="Arial"/>
              <a:buNone/>
            </a:pPr>
            <a:r>
              <a:rPr lang="en-US" sz="1200">
                <a:solidFill>
                  <a:srgbClr val="7F7F7F"/>
                </a:solidFill>
              </a:rPr>
              <a:t>Ja, das wären sie. </a:t>
            </a:r>
            <a:endParaRPr sz="1200" i="1">
              <a:solidFill>
                <a:srgbClr val="7F7F7F"/>
              </a:solidFill>
            </a:endParaRPr>
          </a:p>
          <a:p>
            <a:pPr marL="0" lvl="0" indent="0" algn="l" rtl="0">
              <a:spcBef>
                <a:spcPts val="0"/>
              </a:spcBef>
              <a:spcAft>
                <a:spcPts val="0"/>
              </a:spcAft>
              <a:buClr>
                <a:schemeClr val="dk1"/>
              </a:buClr>
              <a:buFont typeface="Arial"/>
              <a:buNone/>
            </a:pPr>
            <a:endParaRPr sz="1600">
              <a:solidFill>
                <a:srgbClr val="7F7F7F"/>
              </a:solidFill>
            </a:endParaRPr>
          </a:p>
          <a:p>
            <a:pPr marL="0" lvl="0" indent="0" algn="l" rtl="0">
              <a:spcBef>
                <a:spcPts val="0"/>
              </a:spcBef>
              <a:spcAft>
                <a:spcPts val="0"/>
              </a:spcAft>
              <a:buClr>
                <a:schemeClr val="dk1"/>
              </a:buClr>
              <a:buFont typeface="Arial"/>
              <a:buNone/>
            </a:pPr>
            <a:r>
              <a:rPr lang="en-US" sz="1200" i="1">
                <a:solidFill>
                  <a:srgbClr val="7F7F7F"/>
                </a:solidFill>
              </a:rPr>
              <a:t>Wie entstehen die Geisterzellen?</a:t>
            </a:r>
            <a:endParaRPr sz="1200" i="1">
              <a:solidFill>
                <a:srgbClr val="7F7F7F"/>
              </a:solidFill>
            </a:endParaRPr>
          </a:p>
          <a:p>
            <a:pPr marL="0" lvl="0" indent="0" algn="l" rtl="0">
              <a:spcBef>
                <a:spcPts val="0"/>
              </a:spcBef>
              <a:spcAft>
                <a:spcPts val="0"/>
              </a:spcAft>
              <a:buNone/>
            </a:pPr>
            <a:r>
              <a:rPr lang="en-US" sz="1200">
                <a:solidFill>
                  <a:srgbClr val="7F7F7F"/>
                </a:solidFill>
              </a:rPr>
              <a:t>Es handelt sich um Erythrozyten einer Glaskörperblutung, die ihr Hämoglobin verloren haben.</a:t>
            </a:r>
            <a:endParaRPr sz="1200" i="1">
              <a:solidFill>
                <a:srgbClr val="7F7F7F"/>
              </a:solidFill>
            </a:endParaRPr>
          </a:p>
        </p:txBody>
      </p:sp>
      <p:sp>
        <p:nvSpPr>
          <p:cNvPr id="1179" name="Google Shape;1179;p50"/>
          <p:cNvSpPr txBox="1"/>
          <p:nvPr/>
        </p:nvSpPr>
        <p:spPr>
          <a:xfrm>
            <a:off x="4129887" y="5617885"/>
            <a:ext cx="4564200" cy="579900"/>
          </a:xfrm>
          <a:prstGeom prst="rect">
            <a:avLst/>
          </a:prstGeom>
          <a:solidFill>
            <a:srgbClr val="FFFF0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0000FF"/>
                </a:solidFill>
              </a:rPr>
              <a:t>Wie lange dauert es, bis sich Erythrozyten in Geisterzellen umwandeln?</a:t>
            </a:r>
            <a:endParaRPr/>
          </a:p>
          <a:p>
            <a:pPr marL="0" marR="0" lvl="0" indent="0" algn="l" rtl="0">
              <a:spcBef>
                <a:spcPts val="0"/>
              </a:spcBef>
              <a:spcAft>
                <a:spcPts val="0"/>
              </a:spcAft>
              <a:buNone/>
            </a:pPr>
            <a:r>
              <a:rPr lang="en-US" sz="1200">
                <a:solidFill>
                  <a:srgbClr val="0000FF"/>
                </a:solidFill>
                <a:latin typeface="Arial"/>
                <a:ea typeface="Arial"/>
                <a:cs typeface="Arial"/>
                <a:sym typeface="Arial"/>
              </a:rPr>
              <a:t>1–3 Monate</a:t>
            </a:r>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1183"/>
        <p:cNvGrpSpPr/>
        <p:nvPr/>
      </p:nvGrpSpPr>
      <p:grpSpPr>
        <a:xfrm>
          <a:off x="0" y="0"/>
          <a:ext cx="0" cy="0"/>
          <a:chOff x="0" y="0"/>
          <a:chExt cx="0" cy="0"/>
        </a:xfrm>
      </p:grpSpPr>
      <p:sp>
        <p:nvSpPr>
          <p:cNvPr id="1184" name="Google Shape;1184;p51"/>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1185" name="Google Shape;1185;p51"/>
          <p:cNvSpPr txBox="1"/>
          <p:nvPr/>
        </p:nvSpPr>
        <p:spPr>
          <a:xfrm>
            <a:off x="6239438" y="1981200"/>
            <a:ext cx="2454519"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chemeClr val="dk1"/>
                </a:solidFill>
                <a:latin typeface="Arial"/>
                <a:ea typeface="Arial"/>
                <a:cs typeface="Arial"/>
                <a:sym typeface="Arial"/>
              </a:rPr>
              <a:t>Geisterzellglaukom</a:t>
            </a:r>
            <a:endParaRPr/>
          </a:p>
        </p:txBody>
      </p:sp>
      <p:sp>
        <p:nvSpPr>
          <p:cNvPr id="1186" name="Google Shape;1186;p51"/>
          <p:cNvSpPr txBox="1"/>
          <p:nvPr/>
        </p:nvSpPr>
        <p:spPr>
          <a:xfrm>
            <a:off x="2361390" y="395288"/>
            <a:ext cx="4389471" cy="400110"/>
          </a:xfrm>
          <a:prstGeom prst="rect">
            <a:avLst/>
          </a:prstGeom>
          <a:solidFill>
            <a:srgbClr val="CCFFFF"/>
          </a:solid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FF0000"/>
              </a:buClr>
              <a:buSzPts val="1200"/>
              <a:buFont typeface="Noto Sans Symbols"/>
              <a:buNone/>
            </a:pPr>
            <a:r>
              <a:rPr lang="en-US" sz="1200" b="1">
                <a:solidFill>
                  <a:srgbClr val="FF0000"/>
                </a:solidFill>
                <a:latin typeface="Arial"/>
                <a:ea typeface="Arial"/>
                <a:cs typeface="Arial"/>
                <a:sym typeface="Arial"/>
              </a:rPr>
              <a:t>Glaukom nach intraokularer Blutung</a:t>
            </a:r>
            <a:endParaRPr/>
          </a:p>
        </p:txBody>
      </p:sp>
      <p:sp>
        <p:nvSpPr>
          <p:cNvPr id="1187" name="Google Shape;1187;p51"/>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51</a:t>
            </a:fld>
            <a:endParaRPr sz="1000">
              <a:solidFill>
                <a:schemeClr val="dk1"/>
              </a:solidFill>
              <a:latin typeface="Arial"/>
              <a:ea typeface="Arial"/>
              <a:cs typeface="Arial"/>
              <a:sym typeface="Arial"/>
            </a:endParaRPr>
          </a:p>
        </p:txBody>
      </p:sp>
      <p:sp>
        <p:nvSpPr>
          <p:cNvPr id="1188" name="Google Shape;1188;p51"/>
          <p:cNvSpPr txBox="1"/>
          <p:nvPr/>
        </p:nvSpPr>
        <p:spPr>
          <a:xfrm>
            <a:off x="3674286" y="1981200"/>
            <a:ext cx="2428871"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chemeClr val="dk1"/>
                </a:solidFill>
                <a:latin typeface="Arial"/>
                <a:ea typeface="Arial"/>
                <a:cs typeface="Arial"/>
                <a:sym typeface="Arial"/>
              </a:rPr>
              <a:t>Hämolytisches Glaukom</a:t>
            </a:r>
            <a:endParaRPr/>
          </a:p>
        </p:txBody>
      </p:sp>
      <p:sp>
        <p:nvSpPr>
          <p:cNvPr id="1189" name="Google Shape;1189;p51"/>
          <p:cNvSpPr txBox="1"/>
          <p:nvPr/>
        </p:nvSpPr>
        <p:spPr>
          <a:xfrm>
            <a:off x="304800" y="1981200"/>
            <a:ext cx="3147000" cy="2103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2"/>
              </a:buClr>
              <a:buSzPts val="840"/>
              <a:buFont typeface="Noto Sans Symbols"/>
              <a:buNone/>
            </a:pPr>
            <a:r>
              <a:rPr lang="en-US" sz="1200" u="sng">
                <a:solidFill>
                  <a:srgbClr val="BFBFBF"/>
                </a:solidFill>
                <a:latin typeface="Arial"/>
                <a:ea typeface="Arial"/>
                <a:cs typeface="Arial"/>
                <a:sym typeface="Arial"/>
              </a:rPr>
              <a:t>Glaukom als Folge eines Hyph</a:t>
            </a:r>
            <a:r>
              <a:rPr lang="en-US" sz="1200" u="sng">
                <a:solidFill>
                  <a:srgbClr val="BFBFBF"/>
                </a:solidFill>
              </a:rPr>
              <a:t>ä</a:t>
            </a:r>
            <a:r>
              <a:rPr lang="en-US" sz="1200" u="sng">
                <a:solidFill>
                  <a:srgbClr val="BFBFBF"/>
                </a:solidFill>
                <a:latin typeface="Arial"/>
                <a:ea typeface="Arial"/>
                <a:cs typeface="Arial"/>
                <a:sym typeface="Arial"/>
              </a:rPr>
              <a:t>mas</a:t>
            </a:r>
            <a:endParaRPr sz="1800" u="sng">
              <a:solidFill>
                <a:srgbClr val="BFBFBF"/>
              </a:solidFill>
              <a:latin typeface="Arial"/>
              <a:ea typeface="Arial"/>
              <a:cs typeface="Arial"/>
              <a:sym typeface="Arial"/>
            </a:endParaRPr>
          </a:p>
        </p:txBody>
      </p:sp>
      <p:sp>
        <p:nvSpPr>
          <p:cNvPr id="1190" name="Google Shape;1190;p51"/>
          <p:cNvSpPr txBox="1"/>
          <p:nvPr/>
        </p:nvSpPr>
        <p:spPr>
          <a:xfrm>
            <a:off x="920750" y="2681288"/>
            <a:ext cx="1974900" cy="3951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Folgt </a:t>
            </a:r>
            <a:r>
              <a:rPr lang="en-US" sz="1200">
                <a:solidFill>
                  <a:srgbClr val="BFBFBF"/>
                </a:solidFill>
              </a:rPr>
              <a:t>auf</a:t>
            </a:r>
            <a:r>
              <a:rPr lang="en-US" sz="1200" b="1" i="1">
                <a:solidFill>
                  <a:srgbClr val="BFBFBF"/>
                </a:solidFill>
                <a:latin typeface="Arial"/>
                <a:ea typeface="Arial"/>
                <a:cs typeface="Arial"/>
                <a:sym typeface="Arial"/>
              </a:rPr>
              <a:t> </a:t>
            </a:r>
            <a:r>
              <a:rPr lang="en-US" sz="1200">
                <a:solidFill>
                  <a:srgbClr val="BFBFBF"/>
                </a:solidFill>
                <a:latin typeface="Arial"/>
                <a:ea typeface="Arial"/>
                <a:cs typeface="Arial"/>
                <a:sym typeface="Arial"/>
              </a:rPr>
              <a:t>eine </a:t>
            </a:r>
            <a:r>
              <a:rPr lang="en-US" sz="1200" b="1" i="1">
                <a:solidFill>
                  <a:srgbClr val="BFBFBF"/>
                </a:solidFill>
              </a:rPr>
              <a:t>Vorderkammerblutung</a:t>
            </a:r>
            <a:endParaRPr b="1" i="1"/>
          </a:p>
        </p:txBody>
      </p:sp>
      <p:cxnSp>
        <p:nvCxnSpPr>
          <p:cNvPr id="1191" name="Google Shape;1191;p51"/>
          <p:cNvCxnSpPr/>
          <p:nvPr/>
        </p:nvCxnSpPr>
        <p:spPr>
          <a:xfrm rot="10800000">
            <a:off x="1892300" y="2286000"/>
            <a:ext cx="0" cy="381000"/>
          </a:xfrm>
          <a:prstGeom prst="straightConnector1">
            <a:avLst/>
          </a:prstGeom>
          <a:noFill/>
          <a:ln w="9525" cap="flat" cmpd="sng">
            <a:solidFill>
              <a:srgbClr val="BFBFBF"/>
            </a:solidFill>
            <a:prstDash val="solid"/>
            <a:round/>
            <a:headEnd type="none" w="med" len="med"/>
            <a:tailEnd type="triangle" w="med" len="med"/>
          </a:ln>
        </p:spPr>
      </p:cxnSp>
      <p:sp>
        <p:nvSpPr>
          <p:cNvPr id="1192" name="Google Shape;1192;p51"/>
          <p:cNvSpPr/>
          <p:nvPr/>
        </p:nvSpPr>
        <p:spPr>
          <a:xfrm>
            <a:off x="3505200" y="1219200"/>
            <a:ext cx="76200" cy="2178050"/>
          </a:xfrm>
          <a:prstGeom prst="rect">
            <a:avLst/>
          </a:prstGeom>
          <a:solidFill>
            <a:schemeClr val="dk1"/>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193" name="Google Shape;1193;p51"/>
          <p:cNvSpPr txBox="1"/>
          <p:nvPr/>
        </p:nvSpPr>
        <p:spPr>
          <a:xfrm>
            <a:off x="3581400" y="2995613"/>
            <a:ext cx="2564400" cy="5799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TM verstopft</a:t>
            </a:r>
            <a:endParaRPr/>
          </a:p>
          <a:p>
            <a:pPr marL="0" marR="0" lvl="0" indent="0" algn="ctr"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    mit…              </a:t>
            </a:r>
            <a:endParaRPr/>
          </a:p>
          <a:p>
            <a:pPr marL="0" marR="0" lvl="0" indent="0" algn="ctr" rtl="0">
              <a:spcBef>
                <a:spcPts val="0"/>
              </a:spcBef>
              <a:spcAft>
                <a:spcPts val="0"/>
              </a:spcAft>
              <a:buClr>
                <a:srgbClr val="0000FF"/>
              </a:buClr>
              <a:buSzPts val="1200"/>
              <a:buFont typeface="Noto Sans Symbols"/>
              <a:buNone/>
            </a:pPr>
            <a:r>
              <a:rPr lang="en-US" sz="1200">
                <a:solidFill>
                  <a:srgbClr val="0000FF"/>
                </a:solidFill>
              </a:rPr>
              <a:t>h</a:t>
            </a:r>
            <a:r>
              <a:rPr lang="en-US" sz="1200">
                <a:solidFill>
                  <a:srgbClr val="0000FF"/>
                </a:solidFill>
                <a:latin typeface="Arial"/>
                <a:ea typeface="Arial"/>
                <a:cs typeface="Arial"/>
                <a:sym typeface="Arial"/>
              </a:rPr>
              <a:t>ämoglobinbeladenen Makrophagen</a:t>
            </a:r>
            <a:endParaRPr/>
          </a:p>
        </p:txBody>
      </p:sp>
      <p:sp>
        <p:nvSpPr>
          <p:cNvPr id="1194" name="Google Shape;1194;p51"/>
          <p:cNvSpPr txBox="1"/>
          <p:nvPr/>
        </p:nvSpPr>
        <p:spPr>
          <a:xfrm>
            <a:off x="6425127" y="2995613"/>
            <a:ext cx="2109300" cy="5799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TM verstopft</a:t>
            </a:r>
            <a:endParaRPr/>
          </a:p>
          <a:p>
            <a:pPr marL="0" marR="0" lvl="0" indent="0" algn="ctr"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    mit…</a:t>
            </a:r>
            <a:endParaRPr/>
          </a:p>
          <a:p>
            <a:pPr marL="0" marR="0" lvl="0" indent="0" algn="ctr" rtl="0">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degenerierten </a:t>
            </a:r>
            <a:r>
              <a:rPr lang="en-US" sz="1200">
                <a:solidFill>
                  <a:srgbClr val="0000FF"/>
                </a:solidFill>
              </a:rPr>
              <a:t>Erythrozyten</a:t>
            </a:r>
            <a:endParaRPr/>
          </a:p>
        </p:txBody>
      </p:sp>
      <p:sp>
        <p:nvSpPr>
          <p:cNvPr id="1195" name="Google Shape;1195;p51"/>
          <p:cNvSpPr txBox="1"/>
          <p:nvPr/>
        </p:nvSpPr>
        <p:spPr>
          <a:xfrm>
            <a:off x="3974849" y="4488256"/>
            <a:ext cx="1827600" cy="3951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FF5050"/>
              </a:buClr>
              <a:buSzPts val="1200"/>
              <a:buFont typeface="Noto Sans Symbols"/>
              <a:buNone/>
            </a:pPr>
            <a:r>
              <a:rPr lang="en-US" sz="1200" b="1" i="1">
                <a:solidFill>
                  <a:srgbClr val="FF5050"/>
                </a:solidFill>
                <a:latin typeface="Arial"/>
                <a:ea typeface="Arial"/>
                <a:cs typeface="Arial"/>
                <a:sym typeface="Arial"/>
              </a:rPr>
              <a:t>Rötlich </a:t>
            </a:r>
            <a:r>
              <a:rPr lang="en-US" sz="1200" b="1" i="1">
                <a:solidFill>
                  <a:srgbClr val="FF5050"/>
                </a:solidFill>
              </a:rPr>
              <a:t>gefärbte</a:t>
            </a:r>
            <a:r>
              <a:rPr lang="en-US" sz="1200" b="1" i="1">
                <a:solidFill>
                  <a:schemeClr val="dk1"/>
                </a:solidFill>
                <a:latin typeface="Arial"/>
                <a:ea typeface="Arial"/>
                <a:cs typeface="Arial"/>
                <a:sym typeface="Arial"/>
              </a:rPr>
              <a:t> Zellen</a:t>
            </a:r>
            <a:endParaRPr/>
          </a:p>
          <a:p>
            <a:pPr marL="0" marR="0" lvl="0" indent="0" algn="ctr" rtl="0">
              <a:spcBef>
                <a:spcPts val="0"/>
              </a:spcBef>
              <a:spcAft>
                <a:spcPts val="0"/>
              </a:spcAft>
              <a:buClr>
                <a:schemeClr val="dk1"/>
              </a:buClr>
              <a:buSzPts val="1200"/>
              <a:buFont typeface="Noto Sans Symbols"/>
              <a:buNone/>
            </a:pPr>
            <a:r>
              <a:rPr lang="en-US" sz="1200" b="1" i="1">
                <a:solidFill>
                  <a:schemeClr val="dk1"/>
                </a:solidFill>
                <a:latin typeface="Arial"/>
                <a:ea typeface="Arial"/>
                <a:cs typeface="Arial"/>
                <a:sym typeface="Arial"/>
              </a:rPr>
              <a:t>in</a:t>
            </a:r>
            <a:r>
              <a:rPr lang="en-US" sz="1200" b="1" i="1">
                <a:solidFill>
                  <a:schemeClr val="dk1"/>
                </a:solidFill>
              </a:rPr>
              <a:t> der Vorderkammer</a:t>
            </a:r>
            <a:endParaRPr/>
          </a:p>
        </p:txBody>
      </p:sp>
      <p:sp>
        <p:nvSpPr>
          <p:cNvPr id="1196" name="Google Shape;1196;p51"/>
          <p:cNvSpPr txBox="1"/>
          <p:nvPr/>
        </p:nvSpPr>
        <p:spPr>
          <a:xfrm>
            <a:off x="6510896" y="4473575"/>
            <a:ext cx="1922700" cy="3951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F7D269"/>
              </a:buClr>
              <a:buSzPts val="1200"/>
              <a:buFont typeface="Noto Sans Symbols"/>
              <a:buNone/>
            </a:pPr>
            <a:r>
              <a:rPr lang="en-US" sz="1200" b="1" i="1">
                <a:solidFill>
                  <a:srgbClr val="F7D269"/>
                </a:solidFill>
                <a:latin typeface="Arial"/>
                <a:ea typeface="Arial"/>
                <a:cs typeface="Arial"/>
                <a:sym typeface="Arial"/>
              </a:rPr>
              <a:t>Hellbraun</a:t>
            </a:r>
            <a:r>
              <a:rPr lang="en-US" sz="1200" b="1" i="1">
                <a:solidFill>
                  <a:srgbClr val="F7D269"/>
                </a:solidFill>
              </a:rPr>
              <a:t> gefärbte</a:t>
            </a:r>
            <a:r>
              <a:rPr lang="en-US" sz="1200" b="1" i="1">
                <a:solidFill>
                  <a:srgbClr val="F7D269"/>
                </a:solidFill>
                <a:latin typeface="Arial"/>
                <a:ea typeface="Arial"/>
                <a:cs typeface="Arial"/>
                <a:sym typeface="Arial"/>
              </a:rPr>
              <a:t> </a:t>
            </a:r>
            <a:r>
              <a:rPr lang="en-US" sz="1200" b="1" i="1">
                <a:solidFill>
                  <a:schemeClr val="dk1"/>
                </a:solidFill>
                <a:latin typeface="Arial"/>
                <a:ea typeface="Arial"/>
                <a:cs typeface="Arial"/>
                <a:sym typeface="Arial"/>
              </a:rPr>
              <a:t>Zellen</a:t>
            </a:r>
            <a:endParaRPr/>
          </a:p>
          <a:p>
            <a:pPr marL="0" marR="0" lvl="0" indent="0" algn="ctr" rtl="0">
              <a:spcBef>
                <a:spcPts val="0"/>
              </a:spcBef>
              <a:spcAft>
                <a:spcPts val="0"/>
              </a:spcAft>
              <a:buClr>
                <a:schemeClr val="dk1"/>
              </a:buClr>
              <a:buSzPts val="1200"/>
              <a:buFont typeface="Noto Sans Symbols"/>
              <a:buNone/>
            </a:pPr>
            <a:r>
              <a:rPr lang="en-US" sz="1200" b="1" i="1">
                <a:solidFill>
                  <a:schemeClr val="dk1"/>
                </a:solidFill>
                <a:latin typeface="Arial"/>
                <a:ea typeface="Arial"/>
                <a:cs typeface="Arial"/>
                <a:sym typeface="Arial"/>
              </a:rPr>
              <a:t>in </a:t>
            </a:r>
            <a:r>
              <a:rPr lang="en-US" sz="1200" b="1" i="1">
                <a:solidFill>
                  <a:schemeClr val="dk1"/>
                </a:solidFill>
              </a:rPr>
              <a:t>der Vorderkammer</a:t>
            </a:r>
            <a:endParaRPr/>
          </a:p>
        </p:txBody>
      </p:sp>
      <p:cxnSp>
        <p:nvCxnSpPr>
          <p:cNvPr id="1197" name="Google Shape;1197;p51"/>
          <p:cNvCxnSpPr/>
          <p:nvPr/>
        </p:nvCxnSpPr>
        <p:spPr>
          <a:xfrm rot="10800000">
            <a:off x="4876800" y="2438400"/>
            <a:ext cx="0" cy="533400"/>
          </a:xfrm>
          <a:prstGeom prst="straightConnector1">
            <a:avLst/>
          </a:prstGeom>
          <a:noFill/>
          <a:ln w="9525" cap="flat" cmpd="sng">
            <a:solidFill>
              <a:schemeClr val="dk1"/>
            </a:solidFill>
            <a:prstDash val="solid"/>
            <a:round/>
            <a:headEnd type="triangle" w="med" len="med"/>
            <a:tailEnd type="none" w="sm" len="sm"/>
          </a:ln>
        </p:spPr>
      </p:cxnSp>
      <p:cxnSp>
        <p:nvCxnSpPr>
          <p:cNvPr id="1198" name="Google Shape;1198;p51"/>
          <p:cNvCxnSpPr/>
          <p:nvPr/>
        </p:nvCxnSpPr>
        <p:spPr>
          <a:xfrm rot="10800000">
            <a:off x="7467600" y="2438400"/>
            <a:ext cx="0" cy="533400"/>
          </a:xfrm>
          <a:prstGeom prst="straightConnector1">
            <a:avLst/>
          </a:prstGeom>
          <a:noFill/>
          <a:ln w="9525" cap="flat" cmpd="sng">
            <a:solidFill>
              <a:schemeClr val="dk1"/>
            </a:solidFill>
            <a:prstDash val="solid"/>
            <a:round/>
            <a:headEnd type="triangle" w="med" len="med"/>
            <a:tailEnd type="none" w="sm" len="sm"/>
          </a:ln>
        </p:spPr>
      </p:cxnSp>
      <p:cxnSp>
        <p:nvCxnSpPr>
          <p:cNvPr id="1199" name="Google Shape;1199;p51"/>
          <p:cNvCxnSpPr/>
          <p:nvPr/>
        </p:nvCxnSpPr>
        <p:spPr>
          <a:xfrm rot="10800000">
            <a:off x="4873797" y="3916362"/>
            <a:ext cx="0" cy="533400"/>
          </a:xfrm>
          <a:prstGeom prst="straightConnector1">
            <a:avLst/>
          </a:prstGeom>
          <a:noFill/>
          <a:ln w="9525" cap="flat" cmpd="sng">
            <a:solidFill>
              <a:schemeClr val="dk1"/>
            </a:solidFill>
            <a:prstDash val="solid"/>
            <a:round/>
            <a:headEnd type="triangle" w="med" len="med"/>
            <a:tailEnd type="none" w="sm" len="sm"/>
          </a:ln>
        </p:spPr>
      </p:cxnSp>
      <p:cxnSp>
        <p:nvCxnSpPr>
          <p:cNvPr id="1200" name="Google Shape;1200;p51"/>
          <p:cNvCxnSpPr/>
          <p:nvPr/>
        </p:nvCxnSpPr>
        <p:spPr>
          <a:xfrm rot="10800000">
            <a:off x="7466697" y="3902810"/>
            <a:ext cx="0" cy="533400"/>
          </a:xfrm>
          <a:prstGeom prst="straightConnector1">
            <a:avLst/>
          </a:prstGeom>
          <a:noFill/>
          <a:ln w="9525" cap="flat" cmpd="sng">
            <a:solidFill>
              <a:schemeClr val="dk1"/>
            </a:solidFill>
            <a:prstDash val="solid"/>
            <a:round/>
            <a:headEnd type="triangle" w="med" len="med"/>
            <a:tailEnd type="none" w="sm" len="sm"/>
          </a:ln>
        </p:spPr>
      </p:cxnSp>
      <p:cxnSp>
        <p:nvCxnSpPr>
          <p:cNvPr id="1201" name="Google Shape;1201;p51"/>
          <p:cNvCxnSpPr/>
          <p:nvPr/>
        </p:nvCxnSpPr>
        <p:spPr>
          <a:xfrm rot="10800000">
            <a:off x="7467600" y="5105400"/>
            <a:ext cx="0" cy="533400"/>
          </a:xfrm>
          <a:prstGeom prst="straightConnector1">
            <a:avLst/>
          </a:prstGeom>
          <a:noFill/>
          <a:ln w="9525" cap="flat" cmpd="sng">
            <a:solidFill>
              <a:schemeClr val="dk1"/>
            </a:solidFill>
            <a:prstDash val="solid"/>
            <a:round/>
            <a:headEnd type="triangle" w="med" len="med"/>
            <a:tailEnd type="none" w="sm" len="sm"/>
          </a:ln>
        </p:spPr>
      </p:cxnSp>
      <p:sp>
        <p:nvSpPr>
          <p:cNvPr id="1202" name="Google Shape;1202;p51"/>
          <p:cNvSpPr txBox="1"/>
          <p:nvPr/>
        </p:nvSpPr>
        <p:spPr>
          <a:xfrm>
            <a:off x="6675454" y="5715000"/>
            <a:ext cx="1582486" cy="486287"/>
          </a:xfrm>
          <a:prstGeom prst="rect">
            <a:avLst/>
          </a:prstGeom>
          <a:noFill/>
          <a:ln>
            <a:noFill/>
          </a:ln>
        </p:spPr>
        <p:txBody>
          <a:bodyPr spcFirstLastPara="1" wrap="square" lIns="25400" tIns="12700" rIns="25400" bIns="12700" anchor="t" anchorCtr="0">
            <a:spAutoFit/>
          </a:bodyPr>
          <a:lstStyle/>
          <a:p>
            <a:pPr marL="0" marR="0" lvl="0" indent="0" algn="ctr" rtl="0">
              <a:lnSpc>
                <a:spcPct val="80000"/>
              </a:lnSpc>
              <a:spcBef>
                <a:spcPts val="0"/>
              </a:spcBef>
              <a:spcAft>
                <a:spcPts val="0"/>
              </a:spcAft>
              <a:buClr>
                <a:schemeClr val="dk1"/>
              </a:buClr>
              <a:buSzPts val="1200"/>
              <a:buFont typeface="Noto Sans Symbols"/>
              <a:buNone/>
            </a:pPr>
            <a:r>
              <a:rPr lang="en-US" sz="1200" i="1">
                <a:solidFill>
                  <a:schemeClr val="dk1"/>
                </a:solidFill>
                <a:latin typeface="Arial"/>
                <a:ea typeface="Arial"/>
                <a:cs typeface="Arial"/>
                <a:sym typeface="Arial"/>
              </a:rPr>
              <a:t>(Klassische klinische</a:t>
            </a:r>
            <a:endParaRPr/>
          </a:p>
          <a:p>
            <a:pPr marL="0" marR="0" lvl="0" indent="0" algn="ctr" rtl="0">
              <a:lnSpc>
                <a:spcPct val="80000"/>
              </a:lnSpc>
              <a:spcBef>
                <a:spcPts val="0"/>
              </a:spcBef>
              <a:spcAft>
                <a:spcPts val="0"/>
              </a:spcAft>
              <a:buClr>
                <a:schemeClr val="dk1"/>
              </a:buClr>
              <a:buSzPts val="1200"/>
              <a:buFont typeface="Noto Sans Symbols"/>
              <a:buNone/>
            </a:pPr>
            <a:r>
              <a:rPr lang="en-US" sz="1200" i="1">
                <a:solidFill>
                  <a:schemeClr val="dk1"/>
                </a:solidFill>
                <a:latin typeface="Arial"/>
                <a:ea typeface="Arial"/>
                <a:cs typeface="Arial"/>
                <a:sym typeface="Arial"/>
              </a:rPr>
              <a:t>Beschreibung)</a:t>
            </a:r>
            <a:endParaRPr/>
          </a:p>
        </p:txBody>
      </p:sp>
      <p:sp>
        <p:nvSpPr>
          <p:cNvPr id="1203" name="Google Shape;1203;p51"/>
          <p:cNvSpPr txBox="1"/>
          <p:nvPr/>
        </p:nvSpPr>
        <p:spPr>
          <a:xfrm>
            <a:off x="990600" y="5788866"/>
            <a:ext cx="4987200" cy="2103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i="1">
                <a:solidFill>
                  <a:srgbClr val="0000FF"/>
                </a:solidFill>
                <a:latin typeface="Arial"/>
                <a:ea typeface="Arial"/>
                <a:cs typeface="Arial"/>
                <a:sym typeface="Arial"/>
              </a:rPr>
              <a:t>Was zeigt die Untersuchung de</a:t>
            </a:r>
            <a:r>
              <a:rPr lang="en-US" sz="1200" i="1">
                <a:solidFill>
                  <a:srgbClr val="0000FF"/>
                </a:solidFill>
              </a:rPr>
              <a:t>s Glaskörpers</a:t>
            </a:r>
            <a:r>
              <a:rPr lang="en-US" sz="1200" i="1">
                <a:solidFill>
                  <a:srgbClr val="0000FF"/>
                </a:solidFill>
                <a:latin typeface="Arial"/>
                <a:ea typeface="Arial"/>
                <a:cs typeface="Arial"/>
                <a:sym typeface="Arial"/>
              </a:rPr>
              <a:t>?</a:t>
            </a:r>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1207"/>
        <p:cNvGrpSpPr/>
        <p:nvPr/>
      </p:nvGrpSpPr>
      <p:grpSpPr>
        <a:xfrm>
          <a:off x="0" y="0"/>
          <a:ext cx="0" cy="0"/>
          <a:chOff x="0" y="0"/>
          <a:chExt cx="0" cy="0"/>
        </a:xfrm>
      </p:grpSpPr>
      <p:sp>
        <p:nvSpPr>
          <p:cNvPr id="1208" name="Google Shape;1208;p52"/>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Fragen und Antworten</a:t>
            </a:r>
            <a:endParaRPr/>
          </a:p>
        </p:txBody>
      </p:sp>
      <p:sp>
        <p:nvSpPr>
          <p:cNvPr id="1209" name="Google Shape;1209;p52"/>
          <p:cNvSpPr txBox="1"/>
          <p:nvPr/>
        </p:nvSpPr>
        <p:spPr>
          <a:xfrm>
            <a:off x="6239438" y="1981200"/>
            <a:ext cx="2454519"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chemeClr val="dk1"/>
                </a:solidFill>
                <a:latin typeface="Arial"/>
                <a:ea typeface="Arial"/>
                <a:cs typeface="Arial"/>
                <a:sym typeface="Arial"/>
              </a:rPr>
              <a:t>Geisterzellglaukom</a:t>
            </a:r>
            <a:endParaRPr/>
          </a:p>
        </p:txBody>
      </p:sp>
      <p:sp>
        <p:nvSpPr>
          <p:cNvPr id="1210" name="Google Shape;1210;p52"/>
          <p:cNvSpPr txBox="1"/>
          <p:nvPr/>
        </p:nvSpPr>
        <p:spPr>
          <a:xfrm>
            <a:off x="2361390" y="395288"/>
            <a:ext cx="4389471" cy="400110"/>
          </a:xfrm>
          <a:prstGeom prst="rect">
            <a:avLst/>
          </a:prstGeom>
          <a:solidFill>
            <a:srgbClr val="CCFFFF"/>
          </a:solid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FF0000"/>
              </a:buClr>
              <a:buSzPts val="1200"/>
              <a:buFont typeface="Noto Sans Symbols"/>
              <a:buNone/>
            </a:pPr>
            <a:r>
              <a:rPr lang="en-US" sz="1200" b="1">
                <a:solidFill>
                  <a:srgbClr val="FF0000"/>
                </a:solidFill>
                <a:latin typeface="Arial"/>
                <a:ea typeface="Arial"/>
                <a:cs typeface="Arial"/>
                <a:sym typeface="Arial"/>
              </a:rPr>
              <a:t>Glaukom nach intraokularer Blutung</a:t>
            </a:r>
            <a:endParaRPr/>
          </a:p>
        </p:txBody>
      </p:sp>
      <p:sp>
        <p:nvSpPr>
          <p:cNvPr id="1211" name="Google Shape;1211;p52"/>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52</a:t>
            </a:fld>
            <a:endParaRPr sz="1000">
              <a:solidFill>
                <a:schemeClr val="dk1"/>
              </a:solidFill>
              <a:latin typeface="Arial"/>
              <a:ea typeface="Arial"/>
              <a:cs typeface="Arial"/>
              <a:sym typeface="Arial"/>
            </a:endParaRPr>
          </a:p>
        </p:txBody>
      </p:sp>
      <p:sp>
        <p:nvSpPr>
          <p:cNvPr id="1212" name="Google Shape;1212;p52"/>
          <p:cNvSpPr txBox="1"/>
          <p:nvPr/>
        </p:nvSpPr>
        <p:spPr>
          <a:xfrm>
            <a:off x="3674286" y="1981200"/>
            <a:ext cx="2428871"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chemeClr val="dk1"/>
                </a:solidFill>
                <a:latin typeface="Arial"/>
                <a:ea typeface="Arial"/>
                <a:cs typeface="Arial"/>
                <a:sym typeface="Arial"/>
              </a:rPr>
              <a:t>Hämolytisches Glaukom</a:t>
            </a:r>
            <a:endParaRPr/>
          </a:p>
        </p:txBody>
      </p:sp>
      <p:sp>
        <p:nvSpPr>
          <p:cNvPr id="1213" name="Google Shape;1213;p52"/>
          <p:cNvSpPr txBox="1"/>
          <p:nvPr/>
        </p:nvSpPr>
        <p:spPr>
          <a:xfrm>
            <a:off x="304800" y="1981200"/>
            <a:ext cx="3147000" cy="2103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2"/>
              </a:buClr>
              <a:buSzPts val="840"/>
              <a:buFont typeface="Noto Sans Symbols"/>
              <a:buNone/>
            </a:pPr>
            <a:r>
              <a:rPr lang="en-US" sz="1200" u="sng">
                <a:solidFill>
                  <a:srgbClr val="BFBFBF"/>
                </a:solidFill>
                <a:latin typeface="Arial"/>
                <a:ea typeface="Arial"/>
                <a:cs typeface="Arial"/>
                <a:sym typeface="Arial"/>
              </a:rPr>
              <a:t>Glaukom als Folge eines </a:t>
            </a:r>
            <a:r>
              <a:rPr lang="en-US" sz="1200" u="sng">
                <a:solidFill>
                  <a:srgbClr val="BFBFBF"/>
                </a:solidFill>
              </a:rPr>
              <a:t>Hyphämas</a:t>
            </a:r>
            <a:endParaRPr sz="1800" u="sng">
              <a:solidFill>
                <a:srgbClr val="BFBFBF"/>
              </a:solidFill>
              <a:latin typeface="Arial"/>
              <a:ea typeface="Arial"/>
              <a:cs typeface="Arial"/>
              <a:sym typeface="Arial"/>
            </a:endParaRPr>
          </a:p>
        </p:txBody>
      </p:sp>
      <p:sp>
        <p:nvSpPr>
          <p:cNvPr id="1214" name="Google Shape;1214;p52"/>
          <p:cNvSpPr txBox="1"/>
          <p:nvPr/>
        </p:nvSpPr>
        <p:spPr>
          <a:xfrm>
            <a:off x="920750" y="2681288"/>
            <a:ext cx="1974900" cy="3951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Folgt </a:t>
            </a:r>
            <a:r>
              <a:rPr lang="en-US" sz="1200">
                <a:solidFill>
                  <a:srgbClr val="BFBFBF"/>
                </a:solidFill>
              </a:rPr>
              <a:t>auf</a:t>
            </a:r>
            <a:r>
              <a:rPr lang="en-US" sz="1200" b="1" i="1">
                <a:solidFill>
                  <a:srgbClr val="BFBFBF"/>
                </a:solidFill>
                <a:latin typeface="Arial"/>
                <a:ea typeface="Arial"/>
                <a:cs typeface="Arial"/>
                <a:sym typeface="Arial"/>
              </a:rPr>
              <a:t> </a:t>
            </a:r>
            <a:r>
              <a:rPr lang="en-US" sz="1200">
                <a:solidFill>
                  <a:srgbClr val="BFBFBF"/>
                </a:solidFill>
                <a:latin typeface="Arial"/>
                <a:ea typeface="Arial"/>
                <a:cs typeface="Arial"/>
                <a:sym typeface="Arial"/>
              </a:rPr>
              <a:t>eine </a:t>
            </a:r>
            <a:r>
              <a:rPr lang="en-US" sz="1200" b="1" i="1">
                <a:solidFill>
                  <a:srgbClr val="BFBFBF"/>
                </a:solidFill>
              </a:rPr>
              <a:t>Vorderkammerblutung</a:t>
            </a:r>
            <a:endParaRPr b="1" i="1"/>
          </a:p>
        </p:txBody>
      </p:sp>
      <p:cxnSp>
        <p:nvCxnSpPr>
          <p:cNvPr id="1215" name="Google Shape;1215;p52"/>
          <p:cNvCxnSpPr/>
          <p:nvPr/>
        </p:nvCxnSpPr>
        <p:spPr>
          <a:xfrm rot="10800000">
            <a:off x="1892300" y="2286000"/>
            <a:ext cx="0" cy="381000"/>
          </a:xfrm>
          <a:prstGeom prst="straightConnector1">
            <a:avLst/>
          </a:prstGeom>
          <a:noFill/>
          <a:ln w="9525" cap="flat" cmpd="sng">
            <a:solidFill>
              <a:srgbClr val="BFBFBF"/>
            </a:solidFill>
            <a:prstDash val="solid"/>
            <a:round/>
            <a:headEnd type="none" w="med" len="med"/>
            <a:tailEnd type="triangle" w="med" len="med"/>
          </a:ln>
        </p:spPr>
      </p:cxnSp>
      <p:sp>
        <p:nvSpPr>
          <p:cNvPr id="1216" name="Google Shape;1216;p52"/>
          <p:cNvSpPr/>
          <p:nvPr/>
        </p:nvSpPr>
        <p:spPr>
          <a:xfrm>
            <a:off x="3505200" y="1219200"/>
            <a:ext cx="76200" cy="2178050"/>
          </a:xfrm>
          <a:prstGeom prst="rect">
            <a:avLst/>
          </a:prstGeom>
          <a:solidFill>
            <a:schemeClr val="dk1"/>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217" name="Google Shape;1217;p52"/>
          <p:cNvSpPr txBox="1"/>
          <p:nvPr/>
        </p:nvSpPr>
        <p:spPr>
          <a:xfrm>
            <a:off x="3581400" y="2995613"/>
            <a:ext cx="2564400" cy="5799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TM verstopft</a:t>
            </a:r>
            <a:endParaRPr/>
          </a:p>
          <a:p>
            <a:pPr marL="0" marR="0" lvl="0" indent="0" algn="ctr"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    mit…              </a:t>
            </a:r>
            <a:endParaRPr/>
          </a:p>
          <a:p>
            <a:pPr marL="0" marR="0" lvl="0" indent="0" algn="ctr" rtl="0">
              <a:spcBef>
                <a:spcPts val="0"/>
              </a:spcBef>
              <a:spcAft>
                <a:spcPts val="0"/>
              </a:spcAft>
              <a:buClr>
                <a:srgbClr val="0000FF"/>
              </a:buClr>
              <a:buSzPts val="1200"/>
              <a:buFont typeface="Noto Sans Symbols"/>
              <a:buNone/>
            </a:pPr>
            <a:r>
              <a:rPr lang="en-US" sz="1200">
                <a:solidFill>
                  <a:srgbClr val="0000FF"/>
                </a:solidFill>
              </a:rPr>
              <a:t>h</a:t>
            </a:r>
            <a:r>
              <a:rPr lang="en-US" sz="1200">
                <a:solidFill>
                  <a:srgbClr val="0000FF"/>
                </a:solidFill>
                <a:latin typeface="Arial"/>
                <a:ea typeface="Arial"/>
                <a:cs typeface="Arial"/>
                <a:sym typeface="Arial"/>
              </a:rPr>
              <a:t>ämoglobinbeladenen Makrophagen</a:t>
            </a:r>
            <a:endParaRPr/>
          </a:p>
        </p:txBody>
      </p:sp>
      <p:sp>
        <p:nvSpPr>
          <p:cNvPr id="1218" name="Google Shape;1218;p52"/>
          <p:cNvSpPr txBox="1"/>
          <p:nvPr/>
        </p:nvSpPr>
        <p:spPr>
          <a:xfrm>
            <a:off x="6425127" y="2995613"/>
            <a:ext cx="2109273" cy="830997"/>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TM verstopft</a:t>
            </a:r>
            <a:endParaRPr/>
          </a:p>
          <a:p>
            <a:pPr marL="0" marR="0" lvl="0" indent="0" algn="ctr"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    mit…</a:t>
            </a:r>
            <a:endParaRPr/>
          </a:p>
          <a:p>
            <a:pPr marL="0" marR="0" lvl="0" indent="0" algn="ctr" rtl="0">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degenerierten Erythrozyten</a:t>
            </a:r>
            <a:endParaRPr/>
          </a:p>
        </p:txBody>
      </p:sp>
      <p:sp>
        <p:nvSpPr>
          <p:cNvPr id="1219" name="Google Shape;1219;p52"/>
          <p:cNvSpPr txBox="1"/>
          <p:nvPr/>
        </p:nvSpPr>
        <p:spPr>
          <a:xfrm>
            <a:off x="3974849" y="4488256"/>
            <a:ext cx="1827600" cy="3951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FF5050"/>
              </a:buClr>
              <a:buSzPts val="1200"/>
              <a:buFont typeface="Noto Sans Symbols"/>
              <a:buNone/>
            </a:pPr>
            <a:r>
              <a:rPr lang="en-US" sz="1200" b="1" i="1">
                <a:solidFill>
                  <a:srgbClr val="FF5050"/>
                </a:solidFill>
                <a:latin typeface="Arial"/>
                <a:ea typeface="Arial"/>
                <a:cs typeface="Arial"/>
                <a:sym typeface="Arial"/>
              </a:rPr>
              <a:t>Rötlich </a:t>
            </a:r>
            <a:r>
              <a:rPr lang="en-US" sz="1200" b="1" i="1">
                <a:solidFill>
                  <a:srgbClr val="FF5050"/>
                </a:solidFill>
              </a:rPr>
              <a:t>gefärbte</a:t>
            </a:r>
            <a:r>
              <a:rPr lang="en-US" sz="1200" b="1" i="1">
                <a:solidFill>
                  <a:schemeClr val="dk1"/>
                </a:solidFill>
                <a:latin typeface="Arial"/>
                <a:ea typeface="Arial"/>
                <a:cs typeface="Arial"/>
                <a:sym typeface="Arial"/>
              </a:rPr>
              <a:t> Zellen</a:t>
            </a:r>
            <a:endParaRPr/>
          </a:p>
          <a:p>
            <a:pPr marL="0" marR="0" lvl="0" indent="0" algn="ctr" rtl="0">
              <a:spcBef>
                <a:spcPts val="0"/>
              </a:spcBef>
              <a:spcAft>
                <a:spcPts val="0"/>
              </a:spcAft>
              <a:buClr>
                <a:schemeClr val="dk1"/>
              </a:buClr>
              <a:buSzPts val="1200"/>
              <a:buFont typeface="Noto Sans Symbols"/>
              <a:buNone/>
            </a:pPr>
            <a:r>
              <a:rPr lang="en-US" sz="1200" b="1" i="1">
                <a:solidFill>
                  <a:schemeClr val="dk1"/>
                </a:solidFill>
                <a:latin typeface="Arial"/>
                <a:ea typeface="Arial"/>
                <a:cs typeface="Arial"/>
                <a:sym typeface="Arial"/>
              </a:rPr>
              <a:t>in </a:t>
            </a:r>
            <a:r>
              <a:rPr lang="en-US" sz="1200" b="1" i="1">
                <a:solidFill>
                  <a:schemeClr val="dk1"/>
                </a:solidFill>
              </a:rPr>
              <a:t>der Vorderkammer</a:t>
            </a:r>
            <a:endParaRPr/>
          </a:p>
        </p:txBody>
      </p:sp>
      <p:sp>
        <p:nvSpPr>
          <p:cNvPr id="1220" name="Google Shape;1220;p52"/>
          <p:cNvSpPr txBox="1"/>
          <p:nvPr/>
        </p:nvSpPr>
        <p:spPr>
          <a:xfrm>
            <a:off x="6510896" y="4473575"/>
            <a:ext cx="1922700" cy="3951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F7D269"/>
              </a:buClr>
              <a:buSzPts val="1200"/>
              <a:buFont typeface="Noto Sans Symbols"/>
              <a:buNone/>
            </a:pPr>
            <a:r>
              <a:rPr lang="en-US" sz="1200" b="1" i="1">
                <a:solidFill>
                  <a:srgbClr val="F7D269"/>
                </a:solidFill>
                <a:latin typeface="Arial"/>
                <a:ea typeface="Arial"/>
                <a:cs typeface="Arial"/>
                <a:sym typeface="Arial"/>
              </a:rPr>
              <a:t>Hellbraun</a:t>
            </a:r>
            <a:r>
              <a:rPr lang="en-US" sz="1200" b="1" i="1">
                <a:solidFill>
                  <a:srgbClr val="F7D269"/>
                </a:solidFill>
              </a:rPr>
              <a:t> gefärbte</a:t>
            </a:r>
            <a:r>
              <a:rPr lang="en-US" sz="1200" b="1" i="1">
                <a:solidFill>
                  <a:srgbClr val="F7D269"/>
                </a:solidFill>
                <a:latin typeface="Arial"/>
                <a:ea typeface="Arial"/>
                <a:cs typeface="Arial"/>
                <a:sym typeface="Arial"/>
              </a:rPr>
              <a:t> </a:t>
            </a:r>
            <a:r>
              <a:rPr lang="en-US" sz="1200" b="1" i="1">
                <a:solidFill>
                  <a:schemeClr val="dk1"/>
                </a:solidFill>
                <a:latin typeface="Arial"/>
                <a:ea typeface="Arial"/>
                <a:cs typeface="Arial"/>
                <a:sym typeface="Arial"/>
              </a:rPr>
              <a:t>Zellen</a:t>
            </a:r>
            <a:endParaRPr/>
          </a:p>
          <a:p>
            <a:pPr marL="0" marR="0" lvl="0" indent="0" algn="ctr" rtl="0">
              <a:spcBef>
                <a:spcPts val="0"/>
              </a:spcBef>
              <a:spcAft>
                <a:spcPts val="0"/>
              </a:spcAft>
              <a:buClr>
                <a:schemeClr val="dk1"/>
              </a:buClr>
              <a:buSzPts val="1200"/>
              <a:buFont typeface="Noto Sans Symbols"/>
              <a:buNone/>
            </a:pPr>
            <a:r>
              <a:rPr lang="en-US" sz="1200" b="1" i="1">
                <a:solidFill>
                  <a:schemeClr val="dk1"/>
                </a:solidFill>
                <a:latin typeface="Arial"/>
                <a:ea typeface="Arial"/>
                <a:cs typeface="Arial"/>
                <a:sym typeface="Arial"/>
              </a:rPr>
              <a:t>in </a:t>
            </a:r>
            <a:r>
              <a:rPr lang="en-US" sz="1200" b="1" i="1">
                <a:solidFill>
                  <a:schemeClr val="dk1"/>
                </a:solidFill>
              </a:rPr>
              <a:t>der Vorderkammer</a:t>
            </a:r>
            <a:endParaRPr/>
          </a:p>
        </p:txBody>
      </p:sp>
      <p:sp>
        <p:nvSpPr>
          <p:cNvPr id="1221" name="Google Shape;1221;p52"/>
          <p:cNvSpPr txBox="1"/>
          <p:nvPr/>
        </p:nvSpPr>
        <p:spPr>
          <a:xfrm>
            <a:off x="6040665" y="5663625"/>
            <a:ext cx="2852064" cy="584775"/>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F9F686"/>
              </a:buClr>
              <a:buSzPts val="1200"/>
              <a:buFont typeface="Noto Sans Symbols"/>
              <a:buNone/>
            </a:pPr>
            <a:r>
              <a:rPr lang="en-US" sz="1200" b="1" i="1">
                <a:solidFill>
                  <a:srgbClr val="F9F686"/>
                </a:solidFill>
                <a:latin typeface="Arial"/>
                <a:ea typeface="Arial"/>
                <a:cs typeface="Arial"/>
                <a:sym typeface="Arial"/>
              </a:rPr>
              <a:t>Khaki-farbige </a:t>
            </a:r>
            <a:r>
              <a:rPr lang="en-US" sz="1200" b="1" i="1">
                <a:solidFill>
                  <a:schemeClr val="dk1"/>
                </a:solidFill>
                <a:latin typeface="Arial"/>
                <a:ea typeface="Arial"/>
                <a:cs typeface="Arial"/>
                <a:sym typeface="Arial"/>
              </a:rPr>
              <a:t> Blutung</a:t>
            </a:r>
            <a:endParaRPr/>
          </a:p>
          <a:p>
            <a:pPr marL="0" marR="0" lvl="0" indent="0" algn="ctr" rtl="0">
              <a:spcBef>
                <a:spcPts val="0"/>
              </a:spcBef>
              <a:spcAft>
                <a:spcPts val="0"/>
              </a:spcAft>
              <a:buClr>
                <a:schemeClr val="dk1"/>
              </a:buClr>
              <a:buSzPts val="1200"/>
              <a:buFont typeface="Noto Sans Symbols"/>
              <a:buNone/>
            </a:pPr>
            <a:r>
              <a:rPr lang="en-US" sz="1200" b="1" i="1">
                <a:solidFill>
                  <a:schemeClr val="dk1"/>
                </a:solidFill>
                <a:latin typeface="Arial"/>
                <a:ea typeface="Arial"/>
                <a:cs typeface="Arial"/>
                <a:sym typeface="Arial"/>
              </a:rPr>
              <a:t>im Glaskörper</a:t>
            </a:r>
            <a:endParaRPr/>
          </a:p>
        </p:txBody>
      </p:sp>
      <p:cxnSp>
        <p:nvCxnSpPr>
          <p:cNvPr id="1222" name="Google Shape;1222;p52"/>
          <p:cNvCxnSpPr/>
          <p:nvPr/>
        </p:nvCxnSpPr>
        <p:spPr>
          <a:xfrm rot="10800000">
            <a:off x="4876800" y="2438400"/>
            <a:ext cx="0" cy="533400"/>
          </a:xfrm>
          <a:prstGeom prst="straightConnector1">
            <a:avLst/>
          </a:prstGeom>
          <a:noFill/>
          <a:ln w="9525" cap="flat" cmpd="sng">
            <a:solidFill>
              <a:schemeClr val="dk1"/>
            </a:solidFill>
            <a:prstDash val="solid"/>
            <a:round/>
            <a:headEnd type="triangle" w="med" len="med"/>
            <a:tailEnd type="none" w="sm" len="sm"/>
          </a:ln>
        </p:spPr>
      </p:cxnSp>
      <p:cxnSp>
        <p:nvCxnSpPr>
          <p:cNvPr id="1223" name="Google Shape;1223;p52"/>
          <p:cNvCxnSpPr/>
          <p:nvPr/>
        </p:nvCxnSpPr>
        <p:spPr>
          <a:xfrm rot="10800000">
            <a:off x="7467600" y="2438400"/>
            <a:ext cx="0" cy="533400"/>
          </a:xfrm>
          <a:prstGeom prst="straightConnector1">
            <a:avLst/>
          </a:prstGeom>
          <a:noFill/>
          <a:ln w="9525" cap="flat" cmpd="sng">
            <a:solidFill>
              <a:schemeClr val="dk1"/>
            </a:solidFill>
            <a:prstDash val="solid"/>
            <a:round/>
            <a:headEnd type="triangle" w="med" len="med"/>
            <a:tailEnd type="none" w="sm" len="sm"/>
          </a:ln>
        </p:spPr>
      </p:cxnSp>
      <p:cxnSp>
        <p:nvCxnSpPr>
          <p:cNvPr id="1224" name="Google Shape;1224;p52"/>
          <p:cNvCxnSpPr/>
          <p:nvPr/>
        </p:nvCxnSpPr>
        <p:spPr>
          <a:xfrm rot="10800000">
            <a:off x="4873797" y="3916362"/>
            <a:ext cx="0" cy="533400"/>
          </a:xfrm>
          <a:prstGeom prst="straightConnector1">
            <a:avLst/>
          </a:prstGeom>
          <a:noFill/>
          <a:ln w="9525" cap="flat" cmpd="sng">
            <a:solidFill>
              <a:schemeClr val="dk1"/>
            </a:solidFill>
            <a:prstDash val="solid"/>
            <a:round/>
            <a:headEnd type="triangle" w="med" len="med"/>
            <a:tailEnd type="none" w="sm" len="sm"/>
          </a:ln>
        </p:spPr>
      </p:cxnSp>
      <p:cxnSp>
        <p:nvCxnSpPr>
          <p:cNvPr id="1225" name="Google Shape;1225;p52"/>
          <p:cNvCxnSpPr/>
          <p:nvPr/>
        </p:nvCxnSpPr>
        <p:spPr>
          <a:xfrm rot="10800000">
            <a:off x="7466697" y="3902810"/>
            <a:ext cx="0" cy="533400"/>
          </a:xfrm>
          <a:prstGeom prst="straightConnector1">
            <a:avLst/>
          </a:prstGeom>
          <a:noFill/>
          <a:ln w="9525" cap="flat" cmpd="sng">
            <a:solidFill>
              <a:schemeClr val="dk1"/>
            </a:solidFill>
            <a:prstDash val="solid"/>
            <a:round/>
            <a:headEnd type="triangle" w="med" len="med"/>
            <a:tailEnd type="none" w="sm" len="sm"/>
          </a:ln>
        </p:spPr>
      </p:cxnSp>
      <p:cxnSp>
        <p:nvCxnSpPr>
          <p:cNvPr id="1226" name="Google Shape;1226;p52"/>
          <p:cNvCxnSpPr/>
          <p:nvPr/>
        </p:nvCxnSpPr>
        <p:spPr>
          <a:xfrm rot="10800000">
            <a:off x="7467600" y="5105400"/>
            <a:ext cx="0" cy="533400"/>
          </a:xfrm>
          <a:prstGeom prst="straightConnector1">
            <a:avLst/>
          </a:prstGeom>
          <a:noFill/>
          <a:ln w="9525" cap="flat" cmpd="sng">
            <a:solidFill>
              <a:schemeClr val="dk1"/>
            </a:solidFill>
            <a:prstDash val="solid"/>
            <a:round/>
            <a:headEnd type="triangle" w="med" len="med"/>
            <a:tailEnd type="none" w="sm" len="sm"/>
          </a:ln>
        </p:spPr>
      </p:cxnSp>
      <p:sp>
        <p:nvSpPr>
          <p:cNvPr id="1227" name="Google Shape;1227;p52"/>
          <p:cNvSpPr/>
          <p:nvPr/>
        </p:nvSpPr>
        <p:spPr>
          <a:xfrm>
            <a:off x="6343500" y="5613626"/>
            <a:ext cx="1333800" cy="261900"/>
          </a:xfrm>
          <a:prstGeom prst="rect">
            <a:avLst/>
          </a:prstGeom>
          <a:solidFill>
            <a:srgbClr val="FFCCFF"/>
          </a:solidFill>
          <a:ln w="9525" cap="flat" cmpd="sng">
            <a:solidFill>
              <a:schemeClr val="dk1"/>
            </a:solidFill>
            <a:prstDash val="solid"/>
            <a:miter lim="8000"/>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Farbe</a:t>
            </a:r>
            <a:endParaRPr/>
          </a:p>
        </p:txBody>
      </p:sp>
      <p:sp>
        <p:nvSpPr>
          <p:cNvPr id="1228" name="Google Shape;1228;p52"/>
          <p:cNvSpPr txBox="1"/>
          <p:nvPr/>
        </p:nvSpPr>
        <p:spPr>
          <a:xfrm>
            <a:off x="990600" y="5788866"/>
            <a:ext cx="4987200" cy="2103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i="1">
                <a:solidFill>
                  <a:srgbClr val="0000FF"/>
                </a:solidFill>
                <a:latin typeface="Arial"/>
                <a:ea typeface="Arial"/>
                <a:cs typeface="Arial"/>
                <a:sym typeface="Arial"/>
              </a:rPr>
              <a:t>Was zeigt die Untersuchung de</a:t>
            </a:r>
            <a:r>
              <a:rPr lang="en-US" sz="1200" i="1">
                <a:solidFill>
                  <a:srgbClr val="0000FF"/>
                </a:solidFill>
              </a:rPr>
              <a:t>s</a:t>
            </a:r>
            <a:r>
              <a:rPr lang="en-US" sz="1200" i="1">
                <a:solidFill>
                  <a:srgbClr val="0000FF"/>
                </a:solidFill>
                <a:latin typeface="Arial"/>
                <a:ea typeface="Arial"/>
                <a:cs typeface="Arial"/>
                <a:sym typeface="Arial"/>
              </a:rPr>
              <a:t> </a:t>
            </a:r>
            <a:r>
              <a:rPr lang="en-US" sz="1200" i="1">
                <a:solidFill>
                  <a:srgbClr val="0000FF"/>
                </a:solidFill>
              </a:rPr>
              <a:t>Glaskörpers</a:t>
            </a:r>
            <a:r>
              <a:rPr lang="en-US" sz="1200" i="1">
                <a:solidFill>
                  <a:srgbClr val="0000FF"/>
                </a:solidFill>
                <a:latin typeface="Arial"/>
                <a:ea typeface="Arial"/>
                <a:cs typeface="Arial"/>
                <a:sym typeface="Arial"/>
              </a:rPr>
              <a:t>?</a:t>
            </a:r>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1232"/>
        <p:cNvGrpSpPr/>
        <p:nvPr/>
      </p:nvGrpSpPr>
      <p:grpSpPr>
        <a:xfrm>
          <a:off x="0" y="0"/>
          <a:ext cx="0" cy="0"/>
          <a:chOff x="0" y="0"/>
          <a:chExt cx="0" cy="0"/>
        </a:xfrm>
      </p:grpSpPr>
      <p:sp>
        <p:nvSpPr>
          <p:cNvPr id="1233" name="Google Shape;1233;p53"/>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1234" name="Google Shape;1234;p53"/>
          <p:cNvSpPr txBox="1"/>
          <p:nvPr/>
        </p:nvSpPr>
        <p:spPr>
          <a:xfrm>
            <a:off x="6239438" y="1981200"/>
            <a:ext cx="2454519"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chemeClr val="dk1"/>
                </a:solidFill>
                <a:latin typeface="Arial"/>
                <a:ea typeface="Arial"/>
                <a:cs typeface="Arial"/>
                <a:sym typeface="Arial"/>
              </a:rPr>
              <a:t>Geisterzellglaukom</a:t>
            </a:r>
            <a:endParaRPr/>
          </a:p>
        </p:txBody>
      </p:sp>
      <p:sp>
        <p:nvSpPr>
          <p:cNvPr id="1235" name="Google Shape;1235;p53"/>
          <p:cNvSpPr txBox="1"/>
          <p:nvPr/>
        </p:nvSpPr>
        <p:spPr>
          <a:xfrm>
            <a:off x="2361390" y="395288"/>
            <a:ext cx="4389471" cy="400110"/>
          </a:xfrm>
          <a:prstGeom prst="rect">
            <a:avLst/>
          </a:prstGeom>
          <a:solidFill>
            <a:srgbClr val="CCFFFF"/>
          </a:solid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FF0000"/>
              </a:buClr>
              <a:buSzPts val="1200"/>
              <a:buFont typeface="Noto Sans Symbols"/>
              <a:buNone/>
            </a:pPr>
            <a:r>
              <a:rPr lang="en-US" sz="1200" b="1">
                <a:solidFill>
                  <a:srgbClr val="FF0000"/>
                </a:solidFill>
                <a:latin typeface="Arial"/>
                <a:ea typeface="Arial"/>
                <a:cs typeface="Arial"/>
                <a:sym typeface="Arial"/>
              </a:rPr>
              <a:t>Glaukom nach intraokularer Blutung</a:t>
            </a:r>
            <a:endParaRPr/>
          </a:p>
        </p:txBody>
      </p:sp>
      <p:sp>
        <p:nvSpPr>
          <p:cNvPr id="1236" name="Google Shape;1236;p53"/>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53</a:t>
            </a:fld>
            <a:endParaRPr sz="1000">
              <a:solidFill>
                <a:schemeClr val="dk1"/>
              </a:solidFill>
              <a:latin typeface="Arial"/>
              <a:ea typeface="Arial"/>
              <a:cs typeface="Arial"/>
              <a:sym typeface="Arial"/>
            </a:endParaRPr>
          </a:p>
        </p:txBody>
      </p:sp>
      <p:sp>
        <p:nvSpPr>
          <p:cNvPr id="1237" name="Google Shape;1237;p53"/>
          <p:cNvSpPr txBox="1"/>
          <p:nvPr/>
        </p:nvSpPr>
        <p:spPr>
          <a:xfrm>
            <a:off x="3674286" y="1981200"/>
            <a:ext cx="2428871"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chemeClr val="dk1"/>
                </a:solidFill>
                <a:latin typeface="Arial"/>
                <a:ea typeface="Arial"/>
                <a:cs typeface="Arial"/>
                <a:sym typeface="Arial"/>
              </a:rPr>
              <a:t>Hämolytisches Glaukom</a:t>
            </a:r>
            <a:endParaRPr/>
          </a:p>
        </p:txBody>
      </p:sp>
      <p:sp>
        <p:nvSpPr>
          <p:cNvPr id="1238" name="Google Shape;1238;p53"/>
          <p:cNvSpPr txBox="1"/>
          <p:nvPr/>
        </p:nvSpPr>
        <p:spPr>
          <a:xfrm>
            <a:off x="304800" y="1981200"/>
            <a:ext cx="3147000" cy="2103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2"/>
              </a:buClr>
              <a:buSzPts val="840"/>
              <a:buFont typeface="Noto Sans Symbols"/>
              <a:buNone/>
            </a:pPr>
            <a:r>
              <a:rPr lang="en-US" sz="1200" u="sng">
                <a:solidFill>
                  <a:srgbClr val="BFBFBF"/>
                </a:solidFill>
                <a:latin typeface="Arial"/>
                <a:ea typeface="Arial"/>
                <a:cs typeface="Arial"/>
                <a:sym typeface="Arial"/>
              </a:rPr>
              <a:t>Glaukom als Folge eines Hyph</a:t>
            </a:r>
            <a:r>
              <a:rPr lang="en-US" sz="1200" u="sng">
                <a:solidFill>
                  <a:srgbClr val="BFBFBF"/>
                </a:solidFill>
              </a:rPr>
              <a:t>ä</a:t>
            </a:r>
            <a:r>
              <a:rPr lang="en-US" sz="1200" u="sng">
                <a:solidFill>
                  <a:srgbClr val="BFBFBF"/>
                </a:solidFill>
                <a:latin typeface="Arial"/>
                <a:ea typeface="Arial"/>
                <a:cs typeface="Arial"/>
                <a:sym typeface="Arial"/>
              </a:rPr>
              <a:t>mas</a:t>
            </a:r>
            <a:endParaRPr sz="1800" u="sng">
              <a:solidFill>
                <a:srgbClr val="BFBFBF"/>
              </a:solidFill>
              <a:latin typeface="Arial"/>
              <a:ea typeface="Arial"/>
              <a:cs typeface="Arial"/>
              <a:sym typeface="Arial"/>
            </a:endParaRPr>
          </a:p>
        </p:txBody>
      </p:sp>
      <p:sp>
        <p:nvSpPr>
          <p:cNvPr id="1239" name="Google Shape;1239;p53"/>
          <p:cNvSpPr txBox="1"/>
          <p:nvPr/>
        </p:nvSpPr>
        <p:spPr>
          <a:xfrm>
            <a:off x="920750" y="2681288"/>
            <a:ext cx="1974900" cy="3951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Folgt </a:t>
            </a:r>
            <a:r>
              <a:rPr lang="en-US" sz="1200">
                <a:solidFill>
                  <a:srgbClr val="BFBFBF"/>
                </a:solidFill>
              </a:rPr>
              <a:t>auf</a:t>
            </a:r>
            <a:r>
              <a:rPr lang="en-US" sz="1200" b="1" i="1">
                <a:solidFill>
                  <a:srgbClr val="BFBFBF"/>
                </a:solidFill>
                <a:latin typeface="Arial"/>
                <a:ea typeface="Arial"/>
                <a:cs typeface="Arial"/>
                <a:sym typeface="Arial"/>
              </a:rPr>
              <a:t> </a:t>
            </a:r>
            <a:r>
              <a:rPr lang="en-US" sz="1200">
                <a:solidFill>
                  <a:srgbClr val="BFBFBF"/>
                </a:solidFill>
                <a:latin typeface="Arial"/>
                <a:ea typeface="Arial"/>
                <a:cs typeface="Arial"/>
                <a:sym typeface="Arial"/>
              </a:rPr>
              <a:t>eine </a:t>
            </a:r>
            <a:r>
              <a:rPr lang="en-US" sz="1200" b="1" i="1">
                <a:solidFill>
                  <a:srgbClr val="BFBFBF"/>
                </a:solidFill>
              </a:rPr>
              <a:t>Vorderkammerblutung</a:t>
            </a:r>
            <a:endParaRPr b="1" i="1"/>
          </a:p>
        </p:txBody>
      </p:sp>
      <p:cxnSp>
        <p:nvCxnSpPr>
          <p:cNvPr id="1240" name="Google Shape;1240;p53"/>
          <p:cNvCxnSpPr/>
          <p:nvPr/>
        </p:nvCxnSpPr>
        <p:spPr>
          <a:xfrm rot="10800000">
            <a:off x="1892300" y="2286000"/>
            <a:ext cx="0" cy="381000"/>
          </a:xfrm>
          <a:prstGeom prst="straightConnector1">
            <a:avLst/>
          </a:prstGeom>
          <a:noFill/>
          <a:ln w="9525" cap="flat" cmpd="sng">
            <a:solidFill>
              <a:srgbClr val="BFBFBF"/>
            </a:solidFill>
            <a:prstDash val="solid"/>
            <a:round/>
            <a:headEnd type="none" w="med" len="med"/>
            <a:tailEnd type="triangle" w="med" len="med"/>
          </a:ln>
        </p:spPr>
      </p:cxnSp>
      <p:sp>
        <p:nvSpPr>
          <p:cNvPr id="1241" name="Google Shape;1241;p53"/>
          <p:cNvSpPr/>
          <p:nvPr/>
        </p:nvSpPr>
        <p:spPr>
          <a:xfrm>
            <a:off x="3505200" y="1219200"/>
            <a:ext cx="76200" cy="2178050"/>
          </a:xfrm>
          <a:prstGeom prst="rect">
            <a:avLst/>
          </a:prstGeom>
          <a:solidFill>
            <a:schemeClr val="dk1"/>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242" name="Google Shape;1242;p53"/>
          <p:cNvSpPr txBox="1"/>
          <p:nvPr/>
        </p:nvSpPr>
        <p:spPr>
          <a:xfrm>
            <a:off x="3581400" y="2995613"/>
            <a:ext cx="2564400" cy="5799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TM verstopft</a:t>
            </a:r>
            <a:endParaRPr/>
          </a:p>
          <a:p>
            <a:pPr marL="0" marR="0" lvl="0" indent="0" algn="ctr"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    mit…              </a:t>
            </a:r>
            <a:endParaRPr/>
          </a:p>
          <a:p>
            <a:pPr marL="0" marR="0" lvl="0" indent="0" algn="ctr" rtl="0">
              <a:spcBef>
                <a:spcPts val="0"/>
              </a:spcBef>
              <a:spcAft>
                <a:spcPts val="0"/>
              </a:spcAft>
              <a:buClr>
                <a:srgbClr val="0000FF"/>
              </a:buClr>
              <a:buSzPts val="1200"/>
              <a:buFont typeface="Noto Sans Symbols"/>
              <a:buNone/>
            </a:pPr>
            <a:r>
              <a:rPr lang="en-US" sz="1200">
                <a:solidFill>
                  <a:srgbClr val="0000FF"/>
                </a:solidFill>
              </a:rPr>
              <a:t>h</a:t>
            </a:r>
            <a:r>
              <a:rPr lang="en-US" sz="1200">
                <a:solidFill>
                  <a:srgbClr val="0000FF"/>
                </a:solidFill>
                <a:latin typeface="Arial"/>
                <a:ea typeface="Arial"/>
                <a:cs typeface="Arial"/>
                <a:sym typeface="Arial"/>
              </a:rPr>
              <a:t>ämoglobinbeladenen Makrophagen</a:t>
            </a:r>
            <a:endParaRPr/>
          </a:p>
        </p:txBody>
      </p:sp>
      <p:sp>
        <p:nvSpPr>
          <p:cNvPr id="1243" name="Google Shape;1243;p53"/>
          <p:cNvSpPr txBox="1"/>
          <p:nvPr/>
        </p:nvSpPr>
        <p:spPr>
          <a:xfrm>
            <a:off x="6425127" y="2995613"/>
            <a:ext cx="2109273" cy="830997"/>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TM verstopft</a:t>
            </a:r>
            <a:endParaRPr/>
          </a:p>
          <a:p>
            <a:pPr marL="0" marR="0" lvl="0" indent="0" algn="ctr"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    mit…</a:t>
            </a:r>
            <a:endParaRPr/>
          </a:p>
          <a:p>
            <a:pPr marL="0" marR="0" lvl="0" indent="0" algn="ctr" rtl="0">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degenerierten Erythrozyten</a:t>
            </a:r>
            <a:endParaRPr/>
          </a:p>
        </p:txBody>
      </p:sp>
      <p:sp>
        <p:nvSpPr>
          <p:cNvPr id="1244" name="Google Shape;1244;p53"/>
          <p:cNvSpPr txBox="1"/>
          <p:nvPr/>
        </p:nvSpPr>
        <p:spPr>
          <a:xfrm>
            <a:off x="3974849" y="4488256"/>
            <a:ext cx="1827600" cy="3951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FF5050"/>
              </a:buClr>
              <a:buSzPts val="1200"/>
              <a:buFont typeface="Noto Sans Symbols"/>
              <a:buNone/>
            </a:pPr>
            <a:r>
              <a:rPr lang="en-US" sz="1200" b="1" i="1">
                <a:solidFill>
                  <a:srgbClr val="FF5050"/>
                </a:solidFill>
                <a:latin typeface="Arial"/>
                <a:ea typeface="Arial"/>
                <a:cs typeface="Arial"/>
                <a:sym typeface="Arial"/>
              </a:rPr>
              <a:t>Rötlich </a:t>
            </a:r>
            <a:r>
              <a:rPr lang="en-US" sz="1200" b="1" i="1">
                <a:solidFill>
                  <a:srgbClr val="FF5050"/>
                </a:solidFill>
              </a:rPr>
              <a:t>gefärbte</a:t>
            </a:r>
            <a:r>
              <a:rPr lang="en-US" sz="1200" b="1" i="1">
                <a:solidFill>
                  <a:schemeClr val="dk1"/>
                </a:solidFill>
                <a:latin typeface="Arial"/>
                <a:ea typeface="Arial"/>
                <a:cs typeface="Arial"/>
                <a:sym typeface="Arial"/>
              </a:rPr>
              <a:t> Zellen</a:t>
            </a:r>
            <a:endParaRPr/>
          </a:p>
          <a:p>
            <a:pPr marL="0" marR="0" lvl="0" indent="0" algn="ctr" rtl="0">
              <a:spcBef>
                <a:spcPts val="0"/>
              </a:spcBef>
              <a:spcAft>
                <a:spcPts val="0"/>
              </a:spcAft>
              <a:buClr>
                <a:schemeClr val="dk1"/>
              </a:buClr>
              <a:buSzPts val="1200"/>
              <a:buFont typeface="Noto Sans Symbols"/>
              <a:buNone/>
            </a:pPr>
            <a:r>
              <a:rPr lang="en-US" sz="1200" b="1" i="1">
                <a:solidFill>
                  <a:schemeClr val="dk1"/>
                </a:solidFill>
                <a:latin typeface="Arial"/>
                <a:ea typeface="Arial"/>
                <a:cs typeface="Arial"/>
                <a:sym typeface="Arial"/>
              </a:rPr>
              <a:t>in </a:t>
            </a:r>
            <a:r>
              <a:rPr lang="en-US" sz="1200" b="1" i="1">
                <a:solidFill>
                  <a:schemeClr val="dk1"/>
                </a:solidFill>
              </a:rPr>
              <a:t>der Vorderkammer</a:t>
            </a:r>
            <a:endParaRPr/>
          </a:p>
        </p:txBody>
      </p:sp>
      <p:sp>
        <p:nvSpPr>
          <p:cNvPr id="1245" name="Google Shape;1245;p53"/>
          <p:cNvSpPr txBox="1"/>
          <p:nvPr/>
        </p:nvSpPr>
        <p:spPr>
          <a:xfrm>
            <a:off x="6510896" y="4473575"/>
            <a:ext cx="1922700" cy="3951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F7D269"/>
              </a:buClr>
              <a:buSzPts val="1200"/>
              <a:buFont typeface="Noto Sans Symbols"/>
              <a:buNone/>
            </a:pPr>
            <a:r>
              <a:rPr lang="en-US" sz="1200" b="1" i="1">
                <a:solidFill>
                  <a:srgbClr val="F7D269"/>
                </a:solidFill>
                <a:latin typeface="Arial"/>
                <a:ea typeface="Arial"/>
                <a:cs typeface="Arial"/>
                <a:sym typeface="Arial"/>
              </a:rPr>
              <a:t>Hellbraun</a:t>
            </a:r>
            <a:r>
              <a:rPr lang="en-US" sz="1200" b="1" i="1">
                <a:solidFill>
                  <a:srgbClr val="F7D269"/>
                </a:solidFill>
              </a:rPr>
              <a:t> gefärbte</a:t>
            </a:r>
            <a:r>
              <a:rPr lang="en-US" sz="1200" b="1" i="1">
                <a:solidFill>
                  <a:srgbClr val="F7D269"/>
                </a:solidFill>
                <a:latin typeface="Arial"/>
                <a:ea typeface="Arial"/>
                <a:cs typeface="Arial"/>
                <a:sym typeface="Arial"/>
              </a:rPr>
              <a:t> </a:t>
            </a:r>
            <a:r>
              <a:rPr lang="en-US" sz="1200" b="1" i="1">
                <a:solidFill>
                  <a:schemeClr val="dk1"/>
                </a:solidFill>
                <a:latin typeface="Arial"/>
                <a:ea typeface="Arial"/>
                <a:cs typeface="Arial"/>
                <a:sym typeface="Arial"/>
              </a:rPr>
              <a:t>Zellen</a:t>
            </a:r>
            <a:endParaRPr/>
          </a:p>
          <a:p>
            <a:pPr marL="0" marR="0" lvl="0" indent="0" algn="ctr" rtl="0">
              <a:spcBef>
                <a:spcPts val="0"/>
              </a:spcBef>
              <a:spcAft>
                <a:spcPts val="0"/>
              </a:spcAft>
              <a:buClr>
                <a:schemeClr val="dk1"/>
              </a:buClr>
              <a:buSzPts val="1200"/>
              <a:buFont typeface="Noto Sans Symbols"/>
              <a:buNone/>
            </a:pPr>
            <a:r>
              <a:rPr lang="en-US" sz="1200" b="1" i="1">
                <a:solidFill>
                  <a:schemeClr val="dk1"/>
                </a:solidFill>
                <a:latin typeface="Arial"/>
                <a:ea typeface="Arial"/>
                <a:cs typeface="Arial"/>
                <a:sym typeface="Arial"/>
              </a:rPr>
              <a:t>in </a:t>
            </a:r>
            <a:r>
              <a:rPr lang="en-US" sz="1200" b="1" i="1">
                <a:solidFill>
                  <a:schemeClr val="dk1"/>
                </a:solidFill>
              </a:rPr>
              <a:t>der Vorderkammer</a:t>
            </a:r>
            <a:endParaRPr/>
          </a:p>
        </p:txBody>
      </p:sp>
      <p:sp>
        <p:nvSpPr>
          <p:cNvPr id="1246" name="Google Shape;1246;p53"/>
          <p:cNvSpPr txBox="1"/>
          <p:nvPr/>
        </p:nvSpPr>
        <p:spPr>
          <a:xfrm>
            <a:off x="6040665" y="5663625"/>
            <a:ext cx="2852064" cy="584775"/>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F9F686"/>
              </a:buClr>
              <a:buSzPts val="1200"/>
              <a:buFont typeface="Noto Sans Symbols"/>
              <a:buNone/>
            </a:pPr>
            <a:r>
              <a:rPr lang="en-US" sz="1200" b="1" i="1">
                <a:solidFill>
                  <a:srgbClr val="F9F686"/>
                </a:solidFill>
                <a:latin typeface="Arial"/>
                <a:ea typeface="Arial"/>
                <a:cs typeface="Arial"/>
                <a:sym typeface="Arial"/>
              </a:rPr>
              <a:t>Khaki-farbige </a:t>
            </a:r>
            <a:r>
              <a:rPr lang="en-US" sz="1200" b="1" i="1">
                <a:solidFill>
                  <a:schemeClr val="dk1"/>
                </a:solidFill>
                <a:latin typeface="Arial"/>
                <a:ea typeface="Arial"/>
                <a:cs typeface="Arial"/>
                <a:sym typeface="Arial"/>
              </a:rPr>
              <a:t> Blutung</a:t>
            </a:r>
            <a:endParaRPr/>
          </a:p>
          <a:p>
            <a:pPr marL="0" marR="0" lvl="0" indent="0" algn="ctr" rtl="0">
              <a:spcBef>
                <a:spcPts val="0"/>
              </a:spcBef>
              <a:spcAft>
                <a:spcPts val="0"/>
              </a:spcAft>
              <a:buClr>
                <a:schemeClr val="dk1"/>
              </a:buClr>
              <a:buSzPts val="1200"/>
              <a:buFont typeface="Noto Sans Symbols"/>
              <a:buNone/>
            </a:pPr>
            <a:r>
              <a:rPr lang="en-US" sz="1200" b="1" i="1">
                <a:solidFill>
                  <a:schemeClr val="dk1"/>
                </a:solidFill>
                <a:latin typeface="Arial"/>
                <a:ea typeface="Arial"/>
                <a:cs typeface="Arial"/>
                <a:sym typeface="Arial"/>
              </a:rPr>
              <a:t>im Glaskörper</a:t>
            </a:r>
            <a:endParaRPr/>
          </a:p>
        </p:txBody>
      </p:sp>
      <p:cxnSp>
        <p:nvCxnSpPr>
          <p:cNvPr id="1247" name="Google Shape;1247;p53"/>
          <p:cNvCxnSpPr/>
          <p:nvPr/>
        </p:nvCxnSpPr>
        <p:spPr>
          <a:xfrm rot="10800000">
            <a:off x="4876800" y="2438400"/>
            <a:ext cx="0" cy="533400"/>
          </a:xfrm>
          <a:prstGeom prst="straightConnector1">
            <a:avLst/>
          </a:prstGeom>
          <a:noFill/>
          <a:ln w="9525" cap="flat" cmpd="sng">
            <a:solidFill>
              <a:schemeClr val="dk1"/>
            </a:solidFill>
            <a:prstDash val="solid"/>
            <a:round/>
            <a:headEnd type="triangle" w="med" len="med"/>
            <a:tailEnd type="none" w="sm" len="sm"/>
          </a:ln>
        </p:spPr>
      </p:cxnSp>
      <p:cxnSp>
        <p:nvCxnSpPr>
          <p:cNvPr id="1248" name="Google Shape;1248;p53"/>
          <p:cNvCxnSpPr/>
          <p:nvPr/>
        </p:nvCxnSpPr>
        <p:spPr>
          <a:xfrm rot="10800000">
            <a:off x="7467600" y="2438400"/>
            <a:ext cx="0" cy="533400"/>
          </a:xfrm>
          <a:prstGeom prst="straightConnector1">
            <a:avLst/>
          </a:prstGeom>
          <a:noFill/>
          <a:ln w="9525" cap="flat" cmpd="sng">
            <a:solidFill>
              <a:schemeClr val="dk1"/>
            </a:solidFill>
            <a:prstDash val="solid"/>
            <a:round/>
            <a:headEnd type="triangle" w="med" len="med"/>
            <a:tailEnd type="none" w="sm" len="sm"/>
          </a:ln>
        </p:spPr>
      </p:cxnSp>
      <p:cxnSp>
        <p:nvCxnSpPr>
          <p:cNvPr id="1249" name="Google Shape;1249;p53"/>
          <p:cNvCxnSpPr/>
          <p:nvPr/>
        </p:nvCxnSpPr>
        <p:spPr>
          <a:xfrm rot="10800000">
            <a:off x="4873797" y="3916362"/>
            <a:ext cx="0" cy="533400"/>
          </a:xfrm>
          <a:prstGeom prst="straightConnector1">
            <a:avLst/>
          </a:prstGeom>
          <a:noFill/>
          <a:ln w="9525" cap="flat" cmpd="sng">
            <a:solidFill>
              <a:schemeClr val="dk1"/>
            </a:solidFill>
            <a:prstDash val="solid"/>
            <a:round/>
            <a:headEnd type="triangle" w="med" len="med"/>
            <a:tailEnd type="none" w="sm" len="sm"/>
          </a:ln>
        </p:spPr>
      </p:cxnSp>
      <p:cxnSp>
        <p:nvCxnSpPr>
          <p:cNvPr id="1250" name="Google Shape;1250;p53"/>
          <p:cNvCxnSpPr/>
          <p:nvPr/>
        </p:nvCxnSpPr>
        <p:spPr>
          <a:xfrm rot="10800000">
            <a:off x="7466697" y="3902810"/>
            <a:ext cx="0" cy="533400"/>
          </a:xfrm>
          <a:prstGeom prst="straightConnector1">
            <a:avLst/>
          </a:prstGeom>
          <a:noFill/>
          <a:ln w="9525" cap="flat" cmpd="sng">
            <a:solidFill>
              <a:schemeClr val="dk1"/>
            </a:solidFill>
            <a:prstDash val="solid"/>
            <a:round/>
            <a:headEnd type="triangle" w="med" len="med"/>
            <a:tailEnd type="none" w="sm" len="sm"/>
          </a:ln>
        </p:spPr>
      </p:cxnSp>
      <p:cxnSp>
        <p:nvCxnSpPr>
          <p:cNvPr id="1251" name="Google Shape;1251;p53"/>
          <p:cNvCxnSpPr/>
          <p:nvPr/>
        </p:nvCxnSpPr>
        <p:spPr>
          <a:xfrm rot="10800000">
            <a:off x="7467600" y="5105400"/>
            <a:ext cx="0" cy="533400"/>
          </a:xfrm>
          <a:prstGeom prst="straightConnector1">
            <a:avLst/>
          </a:prstGeom>
          <a:noFill/>
          <a:ln w="9525" cap="flat" cmpd="sng">
            <a:solidFill>
              <a:schemeClr val="dk1"/>
            </a:solidFill>
            <a:prstDash val="solid"/>
            <a:round/>
            <a:headEnd type="triangle" w="med" len="med"/>
            <a:tailEnd type="none" w="sm" len="sm"/>
          </a:ln>
        </p:spPr>
      </p:cxnSp>
      <p:sp>
        <p:nvSpPr>
          <p:cNvPr id="1252" name="Google Shape;1252;p53"/>
          <p:cNvSpPr txBox="1"/>
          <p:nvPr/>
        </p:nvSpPr>
        <p:spPr>
          <a:xfrm>
            <a:off x="990600" y="5788866"/>
            <a:ext cx="4987200" cy="2103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i="1">
                <a:solidFill>
                  <a:srgbClr val="0000FF"/>
                </a:solidFill>
                <a:latin typeface="Arial"/>
                <a:ea typeface="Arial"/>
                <a:cs typeface="Arial"/>
                <a:sym typeface="Arial"/>
              </a:rPr>
              <a:t>Was zeigt die Untersuchung de</a:t>
            </a:r>
            <a:r>
              <a:rPr lang="en-US" sz="1200" i="1">
                <a:solidFill>
                  <a:srgbClr val="0000FF"/>
                </a:solidFill>
              </a:rPr>
              <a:t>s</a:t>
            </a:r>
            <a:r>
              <a:rPr lang="en-US" sz="1200" i="1">
                <a:solidFill>
                  <a:srgbClr val="0000FF"/>
                </a:solidFill>
                <a:latin typeface="Arial"/>
                <a:ea typeface="Arial"/>
                <a:cs typeface="Arial"/>
                <a:sym typeface="Arial"/>
              </a:rPr>
              <a:t> </a:t>
            </a:r>
            <a:r>
              <a:rPr lang="en-US" sz="1200" i="1">
                <a:solidFill>
                  <a:srgbClr val="0000FF"/>
                </a:solidFill>
              </a:rPr>
              <a:t>Glaskörpers</a:t>
            </a:r>
            <a:r>
              <a:rPr lang="en-US" sz="1200" i="1">
                <a:solidFill>
                  <a:srgbClr val="0000FF"/>
                </a:solidFill>
                <a:latin typeface="Arial"/>
                <a:ea typeface="Arial"/>
                <a:cs typeface="Arial"/>
                <a:sym typeface="Arial"/>
              </a:rPr>
              <a:t>?</a:t>
            </a:r>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1256"/>
        <p:cNvGrpSpPr/>
        <p:nvPr/>
      </p:nvGrpSpPr>
      <p:grpSpPr>
        <a:xfrm>
          <a:off x="0" y="0"/>
          <a:ext cx="0" cy="0"/>
          <a:chOff x="0" y="0"/>
          <a:chExt cx="0" cy="0"/>
        </a:xfrm>
      </p:grpSpPr>
      <p:sp>
        <p:nvSpPr>
          <p:cNvPr id="1257" name="Google Shape;1257;p54"/>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1258" name="Google Shape;1258;p54"/>
          <p:cNvSpPr txBox="1"/>
          <p:nvPr/>
        </p:nvSpPr>
        <p:spPr>
          <a:xfrm>
            <a:off x="6239438" y="1981200"/>
            <a:ext cx="2454519"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chemeClr val="dk1"/>
                </a:solidFill>
                <a:latin typeface="Arial"/>
                <a:ea typeface="Arial"/>
                <a:cs typeface="Arial"/>
                <a:sym typeface="Arial"/>
              </a:rPr>
              <a:t>Geisterzellglaukom</a:t>
            </a:r>
            <a:endParaRPr/>
          </a:p>
        </p:txBody>
      </p:sp>
      <p:sp>
        <p:nvSpPr>
          <p:cNvPr id="1259" name="Google Shape;1259;p54"/>
          <p:cNvSpPr txBox="1"/>
          <p:nvPr/>
        </p:nvSpPr>
        <p:spPr>
          <a:xfrm>
            <a:off x="2361390" y="395288"/>
            <a:ext cx="4389471" cy="400110"/>
          </a:xfrm>
          <a:prstGeom prst="rect">
            <a:avLst/>
          </a:prstGeom>
          <a:solidFill>
            <a:srgbClr val="CCFFFF"/>
          </a:solid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FF0000"/>
              </a:buClr>
              <a:buSzPts val="1200"/>
              <a:buFont typeface="Noto Sans Symbols"/>
              <a:buNone/>
            </a:pPr>
            <a:r>
              <a:rPr lang="en-US" sz="1200" b="1">
                <a:solidFill>
                  <a:srgbClr val="FF0000"/>
                </a:solidFill>
                <a:latin typeface="Arial"/>
                <a:ea typeface="Arial"/>
                <a:cs typeface="Arial"/>
                <a:sym typeface="Arial"/>
              </a:rPr>
              <a:t>Glaukom nach intraokularer Blutung</a:t>
            </a:r>
            <a:endParaRPr/>
          </a:p>
        </p:txBody>
      </p:sp>
      <p:sp>
        <p:nvSpPr>
          <p:cNvPr id="1260" name="Google Shape;1260;p54"/>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54</a:t>
            </a:fld>
            <a:endParaRPr sz="1000">
              <a:solidFill>
                <a:schemeClr val="dk1"/>
              </a:solidFill>
              <a:latin typeface="Arial"/>
              <a:ea typeface="Arial"/>
              <a:cs typeface="Arial"/>
              <a:sym typeface="Arial"/>
            </a:endParaRPr>
          </a:p>
        </p:txBody>
      </p:sp>
      <p:sp>
        <p:nvSpPr>
          <p:cNvPr id="1261" name="Google Shape;1261;p54"/>
          <p:cNvSpPr txBox="1"/>
          <p:nvPr/>
        </p:nvSpPr>
        <p:spPr>
          <a:xfrm>
            <a:off x="3674286" y="1981200"/>
            <a:ext cx="2428871"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chemeClr val="dk1"/>
                </a:solidFill>
                <a:latin typeface="Arial"/>
                <a:ea typeface="Arial"/>
                <a:cs typeface="Arial"/>
                <a:sym typeface="Arial"/>
              </a:rPr>
              <a:t>Hämolytisches Glaukom</a:t>
            </a:r>
            <a:endParaRPr/>
          </a:p>
        </p:txBody>
      </p:sp>
      <p:sp>
        <p:nvSpPr>
          <p:cNvPr id="1262" name="Google Shape;1262;p54"/>
          <p:cNvSpPr txBox="1"/>
          <p:nvPr/>
        </p:nvSpPr>
        <p:spPr>
          <a:xfrm>
            <a:off x="304800" y="1981200"/>
            <a:ext cx="3147000" cy="2103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2"/>
              </a:buClr>
              <a:buSzPts val="840"/>
              <a:buFont typeface="Noto Sans Symbols"/>
              <a:buNone/>
            </a:pPr>
            <a:r>
              <a:rPr lang="en-US" sz="1200" u="sng">
                <a:solidFill>
                  <a:srgbClr val="BFBFBF"/>
                </a:solidFill>
                <a:latin typeface="Arial"/>
                <a:ea typeface="Arial"/>
                <a:cs typeface="Arial"/>
                <a:sym typeface="Arial"/>
              </a:rPr>
              <a:t>Glaukom als Folge eines Hyph</a:t>
            </a:r>
            <a:r>
              <a:rPr lang="en-US" sz="1200" u="sng">
                <a:solidFill>
                  <a:srgbClr val="BFBFBF"/>
                </a:solidFill>
              </a:rPr>
              <a:t>ä</a:t>
            </a:r>
            <a:r>
              <a:rPr lang="en-US" sz="1200" u="sng">
                <a:solidFill>
                  <a:srgbClr val="BFBFBF"/>
                </a:solidFill>
                <a:latin typeface="Arial"/>
                <a:ea typeface="Arial"/>
                <a:cs typeface="Arial"/>
                <a:sym typeface="Arial"/>
              </a:rPr>
              <a:t>mas</a:t>
            </a:r>
            <a:endParaRPr sz="1800" u="sng">
              <a:solidFill>
                <a:srgbClr val="BFBFBF"/>
              </a:solidFill>
              <a:latin typeface="Arial"/>
              <a:ea typeface="Arial"/>
              <a:cs typeface="Arial"/>
              <a:sym typeface="Arial"/>
            </a:endParaRPr>
          </a:p>
        </p:txBody>
      </p:sp>
      <p:sp>
        <p:nvSpPr>
          <p:cNvPr id="1263" name="Google Shape;1263;p54"/>
          <p:cNvSpPr txBox="1"/>
          <p:nvPr/>
        </p:nvSpPr>
        <p:spPr>
          <a:xfrm>
            <a:off x="920750" y="2681288"/>
            <a:ext cx="1974900" cy="3951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Folgt </a:t>
            </a:r>
            <a:r>
              <a:rPr lang="en-US" sz="1200">
                <a:solidFill>
                  <a:srgbClr val="BFBFBF"/>
                </a:solidFill>
              </a:rPr>
              <a:t>auf</a:t>
            </a:r>
            <a:r>
              <a:rPr lang="en-US" sz="1200" b="1" i="1">
                <a:solidFill>
                  <a:srgbClr val="BFBFBF"/>
                </a:solidFill>
                <a:latin typeface="Arial"/>
                <a:ea typeface="Arial"/>
                <a:cs typeface="Arial"/>
                <a:sym typeface="Arial"/>
              </a:rPr>
              <a:t> </a:t>
            </a:r>
            <a:r>
              <a:rPr lang="en-US" sz="1200">
                <a:solidFill>
                  <a:srgbClr val="BFBFBF"/>
                </a:solidFill>
                <a:latin typeface="Arial"/>
                <a:ea typeface="Arial"/>
                <a:cs typeface="Arial"/>
                <a:sym typeface="Arial"/>
              </a:rPr>
              <a:t>eine </a:t>
            </a:r>
            <a:r>
              <a:rPr lang="en-US" sz="1200" b="1" i="1">
                <a:solidFill>
                  <a:srgbClr val="BFBFBF"/>
                </a:solidFill>
              </a:rPr>
              <a:t>Vorderkammerblutung</a:t>
            </a:r>
            <a:endParaRPr b="1" i="1"/>
          </a:p>
        </p:txBody>
      </p:sp>
      <p:cxnSp>
        <p:nvCxnSpPr>
          <p:cNvPr id="1264" name="Google Shape;1264;p54"/>
          <p:cNvCxnSpPr/>
          <p:nvPr/>
        </p:nvCxnSpPr>
        <p:spPr>
          <a:xfrm rot="10800000">
            <a:off x="1892300" y="2286000"/>
            <a:ext cx="0" cy="381000"/>
          </a:xfrm>
          <a:prstGeom prst="straightConnector1">
            <a:avLst/>
          </a:prstGeom>
          <a:noFill/>
          <a:ln w="9525" cap="flat" cmpd="sng">
            <a:solidFill>
              <a:srgbClr val="BFBFBF"/>
            </a:solidFill>
            <a:prstDash val="solid"/>
            <a:round/>
            <a:headEnd type="none" w="med" len="med"/>
            <a:tailEnd type="triangle" w="med" len="med"/>
          </a:ln>
        </p:spPr>
      </p:cxnSp>
      <p:sp>
        <p:nvSpPr>
          <p:cNvPr id="1265" name="Google Shape;1265;p54"/>
          <p:cNvSpPr/>
          <p:nvPr/>
        </p:nvSpPr>
        <p:spPr>
          <a:xfrm>
            <a:off x="3505200" y="1219200"/>
            <a:ext cx="76200" cy="2178050"/>
          </a:xfrm>
          <a:prstGeom prst="rect">
            <a:avLst/>
          </a:prstGeom>
          <a:solidFill>
            <a:srgbClr val="BFBFBF"/>
          </a:solidFill>
          <a:ln w="25400" cap="flat" cmpd="sng">
            <a:solidFill>
              <a:srgbClr val="A5A5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266" name="Google Shape;1266;p54"/>
          <p:cNvSpPr txBox="1"/>
          <p:nvPr/>
        </p:nvSpPr>
        <p:spPr>
          <a:xfrm>
            <a:off x="3581400" y="2995613"/>
            <a:ext cx="2564533" cy="830997"/>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TM verstopft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    mit…              </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Hämoglobin-beladene Makrophagen</a:t>
            </a:r>
            <a:endParaRPr/>
          </a:p>
        </p:txBody>
      </p:sp>
      <p:sp>
        <p:nvSpPr>
          <p:cNvPr id="1267" name="Google Shape;1267;p54"/>
          <p:cNvSpPr txBox="1"/>
          <p:nvPr/>
        </p:nvSpPr>
        <p:spPr>
          <a:xfrm>
            <a:off x="6425127" y="2995613"/>
            <a:ext cx="2109273" cy="830997"/>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TM verstopft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    mit…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degenerierten Erythrozyten</a:t>
            </a:r>
            <a:endParaRPr/>
          </a:p>
        </p:txBody>
      </p:sp>
      <p:sp>
        <p:nvSpPr>
          <p:cNvPr id="1268" name="Google Shape;1268;p54"/>
          <p:cNvSpPr txBox="1"/>
          <p:nvPr/>
        </p:nvSpPr>
        <p:spPr>
          <a:xfrm>
            <a:off x="3974849" y="4488256"/>
            <a:ext cx="1827744" cy="584775"/>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b="1" i="1">
                <a:solidFill>
                  <a:srgbClr val="BFBFBF"/>
                </a:solidFill>
                <a:latin typeface="Arial"/>
                <a:ea typeface="Arial"/>
                <a:cs typeface="Arial"/>
                <a:sym typeface="Arial"/>
              </a:rPr>
              <a:t>Rötlich verfärbte  Zellen</a:t>
            </a:r>
            <a:endParaRPr/>
          </a:p>
          <a:p>
            <a:pPr marL="0" marR="0" lvl="0" indent="0" algn="ctr" rtl="0">
              <a:spcBef>
                <a:spcPts val="0"/>
              </a:spcBef>
              <a:spcAft>
                <a:spcPts val="0"/>
              </a:spcAft>
              <a:buClr>
                <a:srgbClr val="BFBFBF"/>
              </a:buClr>
              <a:buSzPts val="1200"/>
              <a:buFont typeface="Noto Sans Symbols"/>
              <a:buNone/>
            </a:pPr>
            <a:r>
              <a:rPr lang="en-US" sz="1200" b="1" i="1">
                <a:solidFill>
                  <a:srgbClr val="BFBFBF"/>
                </a:solidFill>
                <a:latin typeface="Arial"/>
                <a:ea typeface="Arial"/>
                <a:cs typeface="Arial"/>
                <a:sym typeface="Arial"/>
              </a:rPr>
              <a:t>in AC</a:t>
            </a:r>
            <a:endParaRPr/>
          </a:p>
        </p:txBody>
      </p:sp>
      <p:sp>
        <p:nvSpPr>
          <p:cNvPr id="1269" name="Google Shape;1269;p54"/>
          <p:cNvSpPr txBox="1"/>
          <p:nvPr/>
        </p:nvSpPr>
        <p:spPr>
          <a:xfrm>
            <a:off x="6510896" y="4473575"/>
            <a:ext cx="1922706" cy="584775"/>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b="1" i="1">
                <a:solidFill>
                  <a:srgbClr val="BFBFBF"/>
                </a:solidFill>
                <a:latin typeface="Arial"/>
                <a:ea typeface="Arial"/>
                <a:cs typeface="Arial"/>
                <a:sym typeface="Arial"/>
              </a:rPr>
              <a:t>Hellbraune Zellen</a:t>
            </a:r>
            <a:endParaRPr/>
          </a:p>
          <a:p>
            <a:pPr marL="0" marR="0" lvl="0" indent="0" algn="ctr" rtl="0">
              <a:spcBef>
                <a:spcPts val="0"/>
              </a:spcBef>
              <a:spcAft>
                <a:spcPts val="0"/>
              </a:spcAft>
              <a:buClr>
                <a:srgbClr val="BFBFBF"/>
              </a:buClr>
              <a:buSzPts val="1200"/>
              <a:buFont typeface="Noto Sans Symbols"/>
              <a:buNone/>
            </a:pPr>
            <a:r>
              <a:rPr lang="en-US" sz="1200" b="1" i="1">
                <a:solidFill>
                  <a:srgbClr val="BFBFBF"/>
                </a:solidFill>
                <a:latin typeface="Arial"/>
                <a:ea typeface="Arial"/>
                <a:cs typeface="Arial"/>
                <a:sym typeface="Arial"/>
              </a:rPr>
              <a:t>in AC</a:t>
            </a:r>
            <a:endParaRPr/>
          </a:p>
        </p:txBody>
      </p:sp>
      <p:sp>
        <p:nvSpPr>
          <p:cNvPr id="1270" name="Google Shape;1270;p54"/>
          <p:cNvSpPr txBox="1"/>
          <p:nvPr/>
        </p:nvSpPr>
        <p:spPr>
          <a:xfrm>
            <a:off x="6040665" y="5663625"/>
            <a:ext cx="2852100" cy="3951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b="1" i="1">
                <a:solidFill>
                  <a:srgbClr val="BFBFBF"/>
                </a:solidFill>
                <a:latin typeface="Arial"/>
                <a:ea typeface="Arial"/>
                <a:cs typeface="Arial"/>
                <a:sym typeface="Arial"/>
              </a:rPr>
              <a:t>Khaki-farbige Blutung</a:t>
            </a:r>
            <a:endParaRPr/>
          </a:p>
          <a:p>
            <a:pPr marL="0" marR="0" lvl="0" indent="0" algn="ctr" rtl="0">
              <a:spcBef>
                <a:spcPts val="0"/>
              </a:spcBef>
              <a:spcAft>
                <a:spcPts val="0"/>
              </a:spcAft>
              <a:buClr>
                <a:srgbClr val="BFBFBF"/>
              </a:buClr>
              <a:buSzPts val="1200"/>
              <a:buFont typeface="Noto Sans Symbols"/>
              <a:buNone/>
            </a:pPr>
            <a:r>
              <a:rPr lang="en-US" sz="1200" b="1" i="1">
                <a:solidFill>
                  <a:srgbClr val="BFBFBF"/>
                </a:solidFill>
                <a:latin typeface="Arial"/>
                <a:ea typeface="Arial"/>
                <a:cs typeface="Arial"/>
                <a:sym typeface="Arial"/>
              </a:rPr>
              <a:t>im Glaskörper</a:t>
            </a:r>
            <a:endParaRPr/>
          </a:p>
        </p:txBody>
      </p:sp>
      <p:cxnSp>
        <p:nvCxnSpPr>
          <p:cNvPr id="1271" name="Google Shape;1271;p54"/>
          <p:cNvCxnSpPr/>
          <p:nvPr/>
        </p:nvCxnSpPr>
        <p:spPr>
          <a:xfrm rot="10800000">
            <a:off x="4876800" y="2438400"/>
            <a:ext cx="0" cy="533400"/>
          </a:xfrm>
          <a:prstGeom prst="straightConnector1">
            <a:avLst/>
          </a:prstGeom>
          <a:noFill/>
          <a:ln w="9525" cap="flat" cmpd="sng">
            <a:solidFill>
              <a:srgbClr val="BFBFBF"/>
            </a:solidFill>
            <a:prstDash val="solid"/>
            <a:round/>
            <a:headEnd type="triangle" w="med" len="med"/>
            <a:tailEnd type="none" w="sm" len="sm"/>
          </a:ln>
        </p:spPr>
      </p:cxnSp>
      <p:cxnSp>
        <p:nvCxnSpPr>
          <p:cNvPr id="1272" name="Google Shape;1272;p54"/>
          <p:cNvCxnSpPr/>
          <p:nvPr/>
        </p:nvCxnSpPr>
        <p:spPr>
          <a:xfrm rot="10800000">
            <a:off x="7467600" y="2438400"/>
            <a:ext cx="0" cy="533400"/>
          </a:xfrm>
          <a:prstGeom prst="straightConnector1">
            <a:avLst/>
          </a:prstGeom>
          <a:noFill/>
          <a:ln w="9525" cap="flat" cmpd="sng">
            <a:solidFill>
              <a:srgbClr val="BFBFBF"/>
            </a:solidFill>
            <a:prstDash val="solid"/>
            <a:round/>
            <a:headEnd type="triangle" w="med" len="med"/>
            <a:tailEnd type="none" w="sm" len="sm"/>
          </a:ln>
        </p:spPr>
      </p:cxnSp>
      <p:cxnSp>
        <p:nvCxnSpPr>
          <p:cNvPr id="1273" name="Google Shape;1273;p54"/>
          <p:cNvCxnSpPr/>
          <p:nvPr/>
        </p:nvCxnSpPr>
        <p:spPr>
          <a:xfrm rot="10800000">
            <a:off x="4873797" y="3916362"/>
            <a:ext cx="0" cy="533400"/>
          </a:xfrm>
          <a:prstGeom prst="straightConnector1">
            <a:avLst/>
          </a:prstGeom>
          <a:noFill/>
          <a:ln w="9525" cap="flat" cmpd="sng">
            <a:solidFill>
              <a:srgbClr val="BFBFBF"/>
            </a:solidFill>
            <a:prstDash val="solid"/>
            <a:round/>
            <a:headEnd type="triangle" w="med" len="med"/>
            <a:tailEnd type="none" w="sm" len="sm"/>
          </a:ln>
        </p:spPr>
      </p:cxnSp>
      <p:cxnSp>
        <p:nvCxnSpPr>
          <p:cNvPr id="1274" name="Google Shape;1274;p54"/>
          <p:cNvCxnSpPr/>
          <p:nvPr/>
        </p:nvCxnSpPr>
        <p:spPr>
          <a:xfrm rot="10800000">
            <a:off x="7466697" y="3902810"/>
            <a:ext cx="0" cy="533400"/>
          </a:xfrm>
          <a:prstGeom prst="straightConnector1">
            <a:avLst/>
          </a:prstGeom>
          <a:noFill/>
          <a:ln w="9525" cap="flat" cmpd="sng">
            <a:solidFill>
              <a:srgbClr val="BFBFBF"/>
            </a:solidFill>
            <a:prstDash val="solid"/>
            <a:round/>
            <a:headEnd type="triangle" w="med" len="med"/>
            <a:tailEnd type="none" w="sm" len="sm"/>
          </a:ln>
        </p:spPr>
      </p:cxnSp>
      <p:cxnSp>
        <p:nvCxnSpPr>
          <p:cNvPr id="1275" name="Google Shape;1275;p54"/>
          <p:cNvCxnSpPr/>
          <p:nvPr/>
        </p:nvCxnSpPr>
        <p:spPr>
          <a:xfrm rot="10800000">
            <a:off x="7467600" y="5105400"/>
            <a:ext cx="0" cy="533400"/>
          </a:xfrm>
          <a:prstGeom prst="straightConnector1">
            <a:avLst/>
          </a:prstGeom>
          <a:noFill/>
          <a:ln w="9525" cap="flat" cmpd="sng">
            <a:solidFill>
              <a:srgbClr val="BFBFBF"/>
            </a:solidFill>
            <a:prstDash val="solid"/>
            <a:round/>
            <a:headEnd type="triangle" w="med" len="med"/>
            <a:tailEnd type="none" w="sm" len="sm"/>
          </a:ln>
        </p:spPr>
      </p:cxnSp>
      <p:sp>
        <p:nvSpPr>
          <p:cNvPr id="1276" name="Google Shape;1276;p54"/>
          <p:cNvSpPr txBox="1"/>
          <p:nvPr/>
        </p:nvSpPr>
        <p:spPr>
          <a:xfrm>
            <a:off x="2972736" y="2646016"/>
            <a:ext cx="5919900" cy="2427000"/>
          </a:xfrm>
          <a:prstGeom prst="rect">
            <a:avLst/>
          </a:prstGeom>
          <a:solidFill>
            <a:srgbClr val="5DD5FF"/>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rPr>
              <a:t>Bilden sich das hämolytische Glaukom und das Geisterzellglaukom spontan zurück?</a:t>
            </a:r>
            <a:endParaRPr/>
          </a:p>
          <a:p>
            <a:pPr marL="0" marR="0" lvl="0" indent="0" algn="l" rtl="0">
              <a:spcBef>
                <a:spcPts val="0"/>
              </a:spcBef>
              <a:spcAft>
                <a:spcPts val="0"/>
              </a:spcAft>
              <a:buNone/>
            </a:pPr>
            <a:r>
              <a:rPr lang="en-US" sz="1200">
                <a:solidFill>
                  <a:srgbClr val="5DD5FF"/>
                </a:solidFill>
                <a:latin typeface="Arial"/>
                <a:ea typeface="Arial"/>
                <a:cs typeface="Arial"/>
                <a:sym typeface="Arial"/>
              </a:rPr>
              <a:t>In der Regel, sobald die auslösende Glaskörperblutung abgeklungen ist</a:t>
            </a:r>
            <a:endParaRPr/>
          </a:p>
          <a:p>
            <a:pPr marL="0" marR="0" lvl="0" indent="0" algn="l" rtl="0">
              <a:spcBef>
                <a:spcPts val="0"/>
              </a:spcBef>
              <a:spcAft>
                <a:spcPts val="0"/>
              </a:spcAft>
              <a:buNone/>
            </a:pPr>
            <a:endParaRPr sz="1600">
              <a:solidFill>
                <a:srgbClr val="5DD5FF"/>
              </a:solidFill>
              <a:latin typeface="Arial"/>
              <a:ea typeface="Arial"/>
              <a:cs typeface="Arial"/>
              <a:sym typeface="Arial"/>
            </a:endParaRPr>
          </a:p>
          <a:p>
            <a:pPr marL="0" marR="0" lvl="0" indent="0" algn="l" rtl="0">
              <a:spcBef>
                <a:spcPts val="0"/>
              </a:spcBef>
              <a:spcAft>
                <a:spcPts val="0"/>
              </a:spcAft>
              <a:buNone/>
            </a:pPr>
            <a:r>
              <a:rPr lang="en-US" sz="1200" i="1">
                <a:solidFill>
                  <a:srgbClr val="5DD5FF"/>
                </a:solidFill>
                <a:latin typeface="Arial"/>
                <a:ea typeface="Arial"/>
                <a:cs typeface="Arial"/>
                <a:sym typeface="Arial"/>
              </a:rPr>
              <a:t>Wie sollte der Augeninnendruck in der Zwischenzeit behandelt werden?</a:t>
            </a:r>
            <a:endParaRPr/>
          </a:p>
          <a:p>
            <a:pPr marL="0" marR="0" lvl="0" indent="0" algn="l" rtl="0">
              <a:spcBef>
                <a:spcPts val="0"/>
              </a:spcBef>
              <a:spcAft>
                <a:spcPts val="0"/>
              </a:spcAft>
              <a:buNone/>
            </a:pPr>
            <a:r>
              <a:rPr lang="en-US" sz="1200">
                <a:solidFill>
                  <a:srgbClr val="5DD5FF"/>
                </a:solidFill>
                <a:latin typeface="Arial"/>
                <a:ea typeface="Arial"/>
                <a:cs typeface="Arial"/>
                <a:sym typeface="Arial"/>
              </a:rPr>
              <a:t>Wenn möglich mit Kammerwasserhemmern</a:t>
            </a:r>
            <a:endParaRPr/>
          </a:p>
          <a:p>
            <a:pPr marL="0" marR="0" lvl="0" indent="0" algn="l" rtl="0">
              <a:spcBef>
                <a:spcPts val="0"/>
              </a:spcBef>
              <a:spcAft>
                <a:spcPts val="0"/>
              </a:spcAft>
              <a:buNone/>
            </a:pPr>
            <a:endParaRPr sz="1600">
              <a:solidFill>
                <a:srgbClr val="5DD5FF"/>
              </a:solidFill>
              <a:latin typeface="Arial"/>
              <a:ea typeface="Arial"/>
              <a:cs typeface="Arial"/>
              <a:sym typeface="Arial"/>
            </a:endParaRPr>
          </a:p>
          <a:p>
            <a:pPr marL="0" marR="0" lvl="0" indent="0" algn="l" rtl="0">
              <a:spcBef>
                <a:spcPts val="0"/>
              </a:spcBef>
              <a:spcAft>
                <a:spcPts val="0"/>
              </a:spcAft>
              <a:buNone/>
            </a:pPr>
            <a:r>
              <a:rPr lang="en-US" sz="1200" i="1">
                <a:solidFill>
                  <a:srgbClr val="5DD5FF"/>
                </a:solidFill>
                <a:latin typeface="Arial"/>
                <a:ea typeface="Arial"/>
                <a:cs typeface="Arial"/>
                <a:sym typeface="Arial"/>
              </a:rPr>
              <a:t>Wenn die medikamentöse Behandlung versagt, was ist der nächste Schritt?</a:t>
            </a:r>
            <a:endParaRPr/>
          </a:p>
          <a:p>
            <a:pPr marL="0" marR="0" lvl="0" indent="0" algn="l" rtl="0">
              <a:spcBef>
                <a:spcPts val="0"/>
              </a:spcBef>
              <a:spcAft>
                <a:spcPts val="0"/>
              </a:spcAft>
              <a:buNone/>
            </a:pPr>
            <a:r>
              <a:rPr lang="en-US" sz="1200">
                <a:solidFill>
                  <a:srgbClr val="5DD5FF"/>
                </a:solidFill>
                <a:latin typeface="Arial"/>
                <a:ea typeface="Arial"/>
                <a:cs typeface="Arial"/>
                <a:sym typeface="Arial"/>
              </a:rPr>
              <a:t>Kammerausspülung</a:t>
            </a:r>
            <a:endParaRPr/>
          </a:p>
          <a:p>
            <a:pPr marL="0" marR="0" lvl="0" indent="0" algn="l" rtl="0">
              <a:spcBef>
                <a:spcPts val="0"/>
              </a:spcBef>
              <a:spcAft>
                <a:spcPts val="0"/>
              </a:spcAft>
              <a:buNone/>
            </a:pPr>
            <a:endParaRPr sz="1600">
              <a:solidFill>
                <a:srgbClr val="5DD5FF"/>
              </a:solidFill>
              <a:latin typeface="Arial"/>
              <a:ea typeface="Arial"/>
              <a:cs typeface="Arial"/>
              <a:sym typeface="Arial"/>
            </a:endParaRPr>
          </a:p>
          <a:p>
            <a:pPr marL="0" marR="0" lvl="0" indent="0" algn="l" rtl="0">
              <a:spcBef>
                <a:spcPts val="0"/>
              </a:spcBef>
              <a:spcAft>
                <a:spcPts val="0"/>
              </a:spcAft>
              <a:buNone/>
            </a:pPr>
            <a:r>
              <a:rPr lang="en-US" sz="1200" i="1">
                <a:solidFill>
                  <a:srgbClr val="5DD5FF"/>
                </a:solidFill>
                <a:latin typeface="Arial"/>
                <a:ea typeface="Arial"/>
                <a:cs typeface="Arial"/>
                <a:sym typeface="Arial"/>
              </a:rPr>
              <a:t>Und wenn die Vorderkammer-Spülung versagt?</a:t>
            </a:r>
            <a:endParaRPr/>
          </a:p>
          <a:p>
            <a:pPr marL="0" marR="0" lvl="0" indent="0" algn="l" rtl="0">
              <a:spcBef>
                <a:spcPts val="0"/>
              </a:spcBef>
              <a:spcAft>
                <a:spcPts val="0"/>
              </a:spcAft>
              <a:buNone/>
            </a:pPr>
            <a:r>
              <a:rPr lang="en-US" sz="1200">
                <a:solidFill>
                  <a:srgbClr val="5DD5FF"/>
                </a:solidFill>
                <a:latin typeface="Arial"/>
                <a:ea typeface="Arial"/>
                <a:cs typeface="Arial"/>
                <a:sym typeface="Arial"/>
              </a:rPr>
              <a:t>Es sollte eine PPV (bei anhaltender Blutung) gegenüber einer filtrierenden Operation in Betracht gezogen werden</a:t>
            </a:r>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1280"/>
        <p:cNvGrpSpPr/>
        <p:nvPr/>
      </p:nvGrpSpPr>
      <p:grpSpPr>
        <a:xfrm>
          <a:off x="0" y="0"/>
          <a:ext cx="0" cy="0"/>
          <a:chOff x="0" y="0"/>
          <a:chExt cx="0" cy="0"/>
        </a:xfrm>
      </p:grpSpPr>
      <p:sp>
        <p:nvSpPr>
          <p:cNvPr id="1281" name="Google Shape;1281;p55"/>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1282" name="Google Shape;1282;p55"/>
          <p:cNvSpPr txBox="1"/>
          <p:nvPr/>
        </p:nvSpPr>
        <p:spPr>
          <a:xfrm>
            <a:off x="6239438" y="1981200"/>
            <a:ext cx="2454519"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chemeClr val="dk1"/>
                </a:solidFill>
                <a:latin typeface="Arial"/>
                <a:ea typeface="Arial"/>
                <a:cs typeface="Arial"/>
                <a:sym typeface="Arial"/>
              </a:rPr>
              <a:t>Geisterzellglaukom</a:t>
            </a:r>
            <a:endParaRPr/>
          </a:p>
        </p:txBody>
      </p:sp>
      <p:sp>
        <p:nvSpPr>
          <p:cNvPr id="1283" name="Google Shape;1283;p55"/>
          <p:cNvSpPr txBox="1"/>
          <p:nvPr/>
        </p:nvSpPr>
        <p:spPr>
          <a:xfrm>
            <a:off x="2361390" y="395288"/>
            <a:ext cx="4389471" cy="400110"/>
          </a:xfrm>
          <a:prstGeom prst="rect">
            <a:avLst/>
          </a:prstGeom>
          <a:solidFill>
            <a:srgbClr val="CCFFFF"/>
          </a:solid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FF0000"/>
              </a:buClr>
              <a:buSzPts val="1200"/>
              <a:buFont typeface="Noto Sans Symbols"/>
              <a:buNone/>
            </a:pPr>
            <a:r>
              <a:rPr lang="en-US" sz="1200" b="1">
                <a:solidFill>
                  <a:srgbClr val="FF0000"/>
                </a:solidFill>
                <a:latin typeface="Arial"/>
                <a:ea typeface="Arial"/>
                <a:cs typeface="Arial"/>
                <a:sym typeface="Arial"/>
              </a:rPr>
              <a:t>Glaukom nach intraokularer Blutung</a:t>
            </a:r>
            <a:endParaRPr/>
          </a:p>
        </p:txBody>
      </p:sp>
      <p:sp>
        <p:nvSpPr>
          <p:cNvPr id="1284" name="Google Shape;1284;p55"/>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55</a:t>
            </a:fld>
            <a:endParaRPr sz="1000">
              <a:solidFill>
                <a:schemeClr val="dk1"/>
              </a:solidFill>
              <a:latin typeface="Arial"/>
              <a:ea typeface="Arial"/>
              <a:cs typeface="Arial"/>
              <a:sym typeface="Arial"/>
            </a:endParaRPr>
          </a:p>
        </p:txBody>
      </p:sp>
      <p:sp>
        <p:nvSpPr>
          <p:cNvPr id="1285" name="Google Shape;1285;p55"/>
          <p:cNvSpPr txBox="1"/>
          <p:nvPr/>
        </p:nvSpPr>
        <p:spPr>
          <a:xfrm>
            <a:off x="3674286" y="1981200"/>
            <a:ext cx="2428871"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chemeClr val="dk1"/>
                </a:solidFill>
                <a:latin typeface="Arial"/>
                <a:ea typeface="Arial"/>
                <a:cs typeface="Arial"/>
                <a:sym typeface="Arial"/>
              </a:rPr>
              <a:t>Hämolytisches Glaukom</a:t>
            </a:r>
            <a:endParaRPr/>
          </a:p>
        </p:txBody>
      </p:sp>
      <p:sp>
        <p:nvSpPr>
          <p:cNvPr id="1286" name="Google Shape;1286;p55"/>
          <p:cNvSpPr txBox="1"/>
          <p:nvPr/>
        </p:nvSpPr>
        <p:spPr>
          <a:xfrm>
            <a:off x="304800" y="1981200"/>
            <a:ext cx="3147000" cy="2103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2"/>
              </a:buClr>
              <a:buSzPts val="840"/>
              <a:buFont typeface="Noto Sans Symbols"/>
              <a:buNone/>
            </a:pPr>
            <a:r>
              <a:rPr lang="en-US" sz="1200" u="sng">
                <a:solidFill>
                  <a:srgbClr val="BFBFBF"/>
                </a:solidFill>
                <a:latin typeface="Arial"/>
                <a:ea typeface="Arial"/>
                <a:cs typeface="Arial"/>
                <a:sym typeface="Arial"/>
              </a:rPr>
              <a:t>Glaukom als Folge eines Hyph</a:t>
            </a:r>
            <a:r>
              <a:rPr lang="en-US" sz="1200" u="sng">
                <a:solidFill>
                  <a:srgbClr val="BFBFBF"/>
                </a:solidFill>
              </a:rPr>
              <a:t>ä</a:t>
            </a:r>
            <a:r>
              <a:rPr lang="en-US" sz="1200" u="sng">
                <a:solidFill>
                  <a:srgbClr val="BFBFBF"/>
                </a:solidFill>
                <a:latin typeface="Arial"/>
                <a:ea typeface="Arial"/>
                <a:cs typeface="Arial"/>
                <a:sym typeface="Arial"/>
              </a:rPr>
              <a:t>mas</a:t>
            </a:r>
            <a:endParaRPr sz="1800" u="sng">
              <a:solidFill>
                <a:srgbClr val="BFBFBF"/>
              </a:solidFill>
              <a:latin typeface="Arial"/>
              <a:ea typeface="Arial"/>
              <a:cs typeface="Arial"/>
              <a:sym typeface="Arial"/>
            </a:endParaRPr>
          </a:p>
        </p:txBody>
      </p:sp>
      <p:sp>
        <p:nvSpPr>
          <p:cNvPr id="1287" name="Google Shape;1287;p55"/>
          <p:cNvSpPr txBox="1"/>
          <p:nvPr/>
        </p:nvSpPr>
        <p:spPr>
          <a:xfrm>
            <a:off x="920750" y="2681288"/>
            <a:ext cx="1974900" cy="3951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Folgt </a:t>
            </a:r>
            <a:r>
              <a:rPr lang="en-US" sz="1200">
                <a:solidFill>
                  <a:srgbClr val="BFBFBF"/>
                </a:solidFill>
              </a:rPr>
              <a:t>auf</a:t>
            </a:r>
            <a:r>
              <a:rPr lang="en-US" sz="1200" b="1" i="1">
                <a:solidFill>
                  <a:srgbClr val="BFBFBF"/>
                </a:solidFill>
                <a:latin typeface="Arial"/>
                <a:ea typeface="Arial"/>
                <a:cs typeface="Arial"/>
                <a:sym typeface="Arial"/>
              </a:rPr>
              <a:t> </a:t>
            </a:r>
            <a:r>
              <a:rPr lang="en-US" sz="1200">
                <a:solidFill>
                  <a:srgbClr val="BFBFBF"/>
                </a:solidFill>
                <a:latin typeface="Arial"/>
                <a:ea typeface="Arial"/>
                <a:cs typeface="Arial"/>
                <a:sym typeface="Arial"/>
              </a:rPr>
              <a:t>eine </a:t>
            </a:r>
            <a:r>
              <a:rPr lang="en-US" sz="1200" b="1" i="1">
                <a:solidFill>
                  <a:srgbClr val="BFBFBF"/>
                </a:solidFill>
              </a:rPr>
              <a:t>Vorderkammerblutung</a:t>
            </a:r>
            <a:endParaRPr b="1" i="1"/>
          </a:p>
        </p:txBody>
      </p:sp>
      <p:cxnSp>
        <p:nvCxnSpPr>
          <p:cNvPr id="1288" name="Google Shape;1288;p55"/>
          <p:cNvCxnSpPr/>
          <p:nvPr/>
        </p:nvCxnSpPr>
        <p:spPr>
          <a:xfrm rot="10800000">
            <a:off x="1892300" y="2286000"/>
            <a:ext cx="0" cy="381000"/>
          </a:xfrm>
          <a:prstGeom prst="straightConnector1">
            <a:avLst/>
          </a:prstGeom>
          <a:noFill/>
          <a:ln w="9525" cap="flat" cmpd="sng">
            <a:solidFill>
              <a:srgbClr val="BFBFBF"/>
            </a:solidFill>
            <a:prstDash val="solid"/>
            <a:round/>
            <a:headEnd type="none" w="med" len="med"/>
            <a:tailEnd type="triangle" w="med" len="med"/>
          </a:ln>
        </p:spPr>
      </p:cxnSp>
      <p:sp>
        <p:nvSpPr>
          <p:cNvPr id="1289" name="Google Shape;1289;p55"/>
          <p:cNvSpPr/>
          <p:nvPr/>
        </p:nvSpPr>
        <p:spPr>
          <a:xfrm>
            <a:off x="3505200" y="1219200"/>
            <a:ext cx="76200" cy="2178050"/>
          </a:xfrm>
          <a:prstGeom prst="rect">
            <a:avLst/>
          </a:prstGeom>
          <a:solidFill>
            <a:srgbClr val="BFBFBF"/>
          </a:solidFill>
          <a:ln w="25400" cap="flat" cmpd="sng">
            <a:solidFill>
              <a:srgbClr val="A5A5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290" name="Google Shape;1290;p55"/>
          <p:cNvSpPr txBox="1"/>
          <p:nvPr/>
        </p:nvSpPr>
        <p:spPr>
          <a:xfrm>
            <a:off x="3581400" y="2995613"/>
            <a:ext cx="2564533" cy="830997"/>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TM verstopft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    mit…              </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Hämoglobin-beladene Makrophagen</a:t>
            </a:r>
            <a:endParaRPr/>
          </a:p>
        </p:txBody>
      </p:sp>
      <p:sp>
        <p:nvSpPr>
          <p:cNvPr id="1291" name="Google Shape;1291;p55"/>
          <p:cNvSpPr txBox="1"/>
          <p:nvPr/>
        </p:nvSpPr>
        <p:spPr>
          <a:xfrm>
            <a:off x="6425127" y="2995613"/>
            <a:ext cx="2109273" cy="830997"/>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TM verstopft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    mit…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degenerierten Erythrozyten</a:t>
            </a:r>
            <a:endParaRPr/>
          </a:p>
        </p:txBody>
      </p:sp>
      <p:sp>
        <p:nvSpPr>
          <p:cNvPr id="1292" name="Google Shape;1292;p55"/>
          <p:cNvSpPr txBox="1"/>
          <p:nvPr/>
        </p:nvSpPr>
        <p:spPr>
          <a:xfrm>
            <a:off x="3974849" y="4488256"/>
            <a:ext cx="1827744" cy="584775"/>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b="1" i="1">
                <a:solidFill>
                  <a:srgbClr val="BFBFBF"/>
                </a:solidFill>
                <a:latin typeface="Arial"/>
                <a:ea typeface="Arial"/>
                <a:cs typeface="Arial"/>
                <a:sym typeface="Arial"/>
              </a:rPr>
              <a:t>Rötlich verfärbte  Zellen</a:t>
            </a:r>
            <a:endParaRPr/>
          </a:p>
          <a:p>
            <a:pPr marL="0" marR="0" lvl="0" indent="0" algn="ctr" rtl="0">
              <a:spcBef>
                <a:spcPts val="0"/>
              </a:spcBef>
              <a:spcAft>
                <a:spcPts val="0"/>
              </a:spcAft>
              <a:buClr>
                <a:srgbClr val="BFBFBF"/>
              </a:buClr>
              <a:buSzPts val="1200"/>
              <a:buFont typeface="Noto Sans Symbols"/>
              <a:buNone/>
            </a:pPr>
            <a:r>
              <a:rPr lang="en-US" sz="1200" b="1" i="1">
                <a:solidFill>
                  <a:srgbClr val="BFBFBF"/>
                </a:solidFill>
                <a:latin typeface="Arial"/>
                <a:ea typeface="Arial"/>
                <a:cs typeface="Arial"/>
                <a:sym typeface="Arial"/>
              </a:rPr>
              <a:t>in AC</a:t>
            </a:r>
            <a:endParaRPr/>
          </a:p>
        </p:txBody>
      </p:sp>
      <p:sp>
        <p:nvSpPr>
          <p:cNvPr id="1293" name="Google Shape;1293;p55"/>
          <p:cNvSpPr txBox="1"/>
          <p:nvPr/>
        </p:nvSpPr>
        <p:spPr>
          <a:xfrm>
            <a:off x="6510896" y="4473575"/>
            <a:ext cx="1922706" cy="584775"/>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b="1" i="1">
                <a:solidFill>
                  <a:srgbClr val="BFBFBF"/>
                </a:solidFill>
                <a:latin typeface="Arial"/>
                <a:ea typeface="Arial"/>
                <a:cs typeface="Arial"/>
                <a:sym typeface="Arial"/>
              </a:rPr>
              <a:t>Hellbraune Zellen</a:t>
            </a:r>
            <a:endParaRPr/>
          </a:p>
          <a:p>
            <a:pPr marL="0" marR="0" lvl="0" indent="0" algn="ctr" rtl="0">
              <a:spcBef>
                <a:spcPts val="0"/>
              </a:spcBef>
              <a:spcAft>
                <a:spcPts val="0"/>
              </a:spcAft>
              <a:buClr>
                <a:srgbClr val="BFBFBF"/>
              </a:buClr>
              <a:buSzPts val="1200"/>
              <a:buFont typeface="Noto Sans Symbols"/>
              <a:buNone/>
            </a:pPr>
            <a:r>
              <a:rPr lang="en-US" sz="1200" b="1" i="1">
                <a:solidFill>
                  <a:srgbClr val="BFBFBF"/>
                </a:solidFill>
                <a:latin typeface="Arial"/>
                <a:ea typeface="Arial"/>
                <a:cs typeface="Arial"/>
                <a:sym typeface="Arial"/>
              </a:rPr>
              <a:t>in AC</a:t>
            </a:r>
            <a:endParaRPr/>
          </a:p>
        </p:txBody>
      </p:sp>
      <p:sp>
        <p:nvSpPr>
          <p:cNvPr id="1294" name="Google Shape;1294;p55"/>
          <p:cNvSpPr txBox="1"/>
          <p:nvPr/>
        </p:nvSpPr>
        <p:spPr>
          <a:xfrm>
            <a:off x="6040665" y="5663625"/>
            <a:ext cx="2852100" cy="3951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b="1" i="1">
                <a:solidFill>
                  <a:srgbClr val="BFBFBF"/>
                </a:solidFill>
                <a:latin typeface="Arial"/>
                <a:ea typeface="Arial"/>
                <a:cs typeface="Arial"/>
                <a:sym typeface="Arial"/>
              </a:rPr>
              <a:t>Khaki-farbige Blutung</a:t>
            </a:r>
            <a:endParaRPr/>
          </a:p>
          <a:p>
            <a:pPr marL="0" marR="0" lvl="0" indent="0" algn="ctr" rtl="0">
              <a:spcBef>
                <a:spcPts val="0"/>
              </a:spcBef>
              <a:spcAft>
                <a:spcPts val="0"/>
              </a:spcAft>
              <a:buClr>
                <a:srgbClr val="BFBFBF"/>
              </a:buClr>
              <a:buSzPts val="1200"/>
              <a:buFont typeface="Noto Sans Symbols"/>
              <a:buNone/>
            </a:pPr>
            <a:r>
              <a:rPr lang="en-US" sz="1200" b="1" i="1">
                <a:solidFill>
                  <a:srgbClr val="BFBFBF"/>
                </a:solidFill>
                <a:latin typeface="Arial"/>
                <a:ea typeface="Arial"/>
                <a:cs typeface="Arial"/>
                <a:sym typeface="Arial"/>
              </a:rPr>
              <a:t>im Glaskörper</a:t>
            </a:r>
            <a:endParaRPr/>
          </a:p>
        </p:txBody>
      </p:sp>
      <p:cxnSp>
        <p:nvCxnSpPr>
          <p:cNvPr id="1295" name="Google Shape;1295;p55"/>
          <p:cNvCxnSpPr/>
          <p:nvPr/>
        </p:nvCxnSpPr>
        <p:spPr>
          <a:xfrm rot="10800000">
            <a:off x="4876800" y="2438400"/>
            <a:ext cx="0" cy="533400"/>
          </a:xfrm>
          <a:prstGeom prst="straightConnector1">
            <a:avLst/>
          </a:prstGeom>
          <a:noFill/>
          <a:ln w="9525" cap="flat" cmpd="sng">
            <a:solidFill>
              <a:srgbClr val="BFBFBF"/>
            </a:solidFill>
            <a:prstDash val="solid"/>
            <a:round/>
            <a:headEnd type="triangle" w="med" len="med"/>
            <a:tailEnd type="none" w="sm" len="sm"/>
          </a:ln>
        </p:spPr>
      </p:cxnSp>
      <p:cxnSp>
        <p:nvCxnSpPr>
          <p:cNvPr id="1296" name="Google Shape;1296;p55"/>
          <p:cNvCxnSpPr/>
          <p:nvPr/>
        </p:nvCxnSpPr>
        <p:spPr>
          <a:xfrm rot="10800000">
            <a:off x="7467600" y="2438400"/>
            <a:ext cx="0" cy="533400"/>
          </a:xfrm>
          <a:prstGeom prst="straightConnector1">
            <a:avLst/>
          </a:prstGeom>
          <a:noFill/>
          <a:ln w="9525" cap="flat" cmpd="sng">
            <a:solidFill>
              <a:srgbClr val="BFBFBF"/>
            </a:solidFill>
            <a:prstDash val="solid"/>
            <a:round/>
            <a:headEnd type="triangle" w="med" len="med"/>
            <a:tailEnd type="none" w="sm" len="sm"/>
          </a:ln>
        </p:spPr>
      </p:cxnSp>
      <p:cxnSp>
        <p:nvCxnSpPr>
          <p:cNvPr id="1297" name="Google Shape;1297;p55"/>
          <p:cNvCxnSpPr/>
          <p:nvPr/>
        </p:nvCxnSpPr>
        <p:spPr>
          <a:xfrm rot="10800000">
            <a:off x="4873797" y="3916362"/>
            <a:ext cx="0" cy="533400"/>
          </a:xfrm>
          <a:prstGeom prst="straightConnector1">
            <a:avLst/>
          </a:prstGeom>
          <a:noFill/>
          <a:ln w="9525" cap="flat" cmpd="sng">
            <a:solidFill>
              <a:srgbClr val="BFBFBF"/>
            </a:solidFill>
            <a:prstDash val="solid"/>
            <a:round/>
            <a:headEnd type="triangle" w="med" len="med"/>
            <a:tailEnd type="none" w="sm" len="sm"/>
          </a:ln>
        </p:spPr>
      </p:cxnSp>
      <p:cxnSp>
        <p:nvCxnSpPr>
          <p:cNvPr id="1298" name="Google Shape;1298;p55"/>
          <p:cNvCxnSpPr/>
          <p:nvPr/>
        </p:nvCxnSpPr>
        <p:spPr>
          <a:xfrm rot="10800000">
            <a:off x="7466697" y="3902810"/>
            <a:ext cx="0" cy="533400"/>
          </a:xfrm>
          <a:prstGeom prst="straightConnector1">
            <a:avLst/>
          </a:prstGeom>
          <a:noFill/>
          <a:ln w="9525" cap="flat" cmpd="sng">
            <a:solidFill>
              <a:srgbClr val="BFBFBF"/>
            </a:solidFill>
            <a:prstDash val="solid"/>
            <a:round/>
            <a:headEnd type="triangle" w="med" len="med"/>
            <a:tailEnd type="none" w="sm" len="sm"/>
          </a:ln>
        </p:spPr>
      </p:cxnSp>
      <p:cxnSp>
        <p:nvCxnSpPr>
          <p:cNvPr id="1299" name="Google Shape;1299;p55"/>
          <p:cNvCxnSpPr/>
          <p:nvPr/>
        </p:nvCxnSpPr>
        <p:spPr>
          <a:xfrm rot="10800000">
            <a:off x="7467600" y="5105400"/>
            <a:ext cx="0" cy="533400"/>
          </a:xfrm>
          <a:prstGeom prst="straightConnector1">
            <a:avLst/>
          </a:prstGeom>
          <a:noFill/>
          <a:ln w="9525" cap="flat" cmpd="sng">
            <a:solidFill>
              <a:srgbClr val="BFBFBF"/>
            </a:solidFill>
            <a:prstDash val="solid"/>
            <a:round/>
            <a:headEnd type="triangle" w="med" len="med"/>
            <a:tailEnd type="none" w="sm" len="sm"/>
          </a:ln>
        </p:spPr>
      </p:cxnSp>
      <p:sp>
        <p:nvSpPr>
          <p:cNvPr id="1300" name="Google Shape;1300;p55"/>
          <p:cNvSpPr txBox="1"/>
          <p:nvPr/>
        </p:nvSpPr>
        <p:spPr>
          <a:xfrm>
            <a:off x="2972736" y="2646016"/>
            <a:ext cx="5919900" cy="2427000"/>
          </a:xfrm>
          <a:prstGeom prst="rect">
            <a:avLst/>
          </a:prstGeom>
          <a:solidFill>
            <a:srgbClr val="5DD5FF"/>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0000FF"/>
                </a:solidFill>
              </a:rPr>
              <a:t>Bilden sich das hämolytische Glaukom und das Geisterzellglaukom spontan zurück?</a:t>
            </a:r>
            <a:endParaRPr/>
          </a:p>
          <a:p>
            <a:pPr marL="0" marR="0" lvl="0" indent="0" algn="l" rtl="0">
              <a:spcBef>
                <a:spcPts val="0"/>
              </a:spcBef>
              <a:spcAft>
                <a:spcPts val="0"/>
              </a:spcAft>
              <a:buNone/>
            </a:pPr>
            <a:r>
              <a:rPr lang="en-US" sz="1200">
                <a:solidFill>
                  <a:srgbClr val="0000FF"/>
                </a:solidFill>
                <a:latin typeface="Arial"/>
                <a:ea typeface="Arial"/>
                <a:cs typeface="Arial"/>
                <a:sym typeface="Arial"/>
              </a:rPr>
              <a:t>In der Regel, sobald sich die auslösende Glaskörperblutung </a:t>
            </a:r>
            <a:r>
              <a:rPr lang="en-US" sz="1200">
                <a:solidFill>
                  <a:srgbClr val="0000FF"/>
                </a:solidFill>
              </a:rPr>
              <a:t>zurückgeblidet hat.</a:t>
            </a:r>
            <a:endParaRPr/>
          </a:p>
          <a:p>
            <a:pPr marL="0" marR="0" lvl="0" indent="0" algn="l" rtl="0">
              <a:spcBef>
                <a:spcPts val="0"/>
              </a:spcBef>
              <a:spcAft>
                <a:spcPts val="0"/>
              </a:spcAft>
              <a:buNone/>
            </a:pPr>
            <a:endParaRPr sz="1600">
              <a:solidFill>
                <a:srgbClr val="5DD5FF"/>
              </a:solidFill>
              <a:latin typeface="Arial"/>
              <a:ea typeface="Arial"/>
              <a:cs typeface="Arial"/>
              <a:sym typeface="Arial"/>
            </a:endParaRPr>
          </a:p>
          <a:p>
            <a:pPr marL="0" marR="0" lvl="0" indent="0" algn="l" rtl="0">
              <a:spcBef>
                <a:spcPts val="0"/>
              </a:spcBef>
              <a:spcAft>
                <a:spcPts val="0"/>
              </a:spcAft>
              <a:buNone/>
            </a:pPr>
            <a:r>
              <a:rPr lang="en-US" sz="1200" i="1">
                <a:solidFill>
                  <a:srgbClr val="5DD5FF"/>
                </a:solidFill>
                <a:latin typeface="Arial"/>
                <a:ea typeface="Arial"/>
                <a:cs typeface="Arial"/>
                <a:sym typeface="Arial"/>
              </a:rPr>
              <a:t>Wie sollte der Augeninnendruck in der Zwischenzeit behandelt werden?</a:t>
            </a:r>
            <a:endParaRPr/>
          </a:p>
          <a:p>
            <a:pPr marL="0" marR="0" lvl="0" indent="0" algn="l" rtl="0">
              <a:spcBef>
                <a:spcPts val="0"/>
              </a:spcBef>
              <a:spcAft>
                <a:spcPts val="0"/>
              </a:spcAft>
              <a:buNone/>
            </a:pPr>
            <a:r>
              <a:rPr lang="en-US" sz="1200">
                <a:solidFill>
                  <a:srgbClr val="5DD5FF"/>
                </a:solidFill>
                <a:latin typeface="Arial"/>
                <a:ea typeface="Arial"/>
                <a:cs typeface="Arial"/>
                <a:sym typeface="Arial"/>
              </a:rPr>
              <a:t>Wenn möglich mit Kammerwasser-senkenden Mitteln</a:t>
            </a:r>
            <a:endParaRPr/>
          </a:p>
          <a:p>
            <a:pPr marL="0" marR="0" lvl="0" indent="0" algn="l" rtl="0">
              <a:spcBef>
                <a:spcPts val="0"/>
              </a:spcBef>
              <a:spcAft>
                <a:spcPts val="0"/>
              </a:spcAft>
              <a:buNone/>
            </a:pPr>
            <a:endParaRPr sz="1600">
              <a:solidFill>
                <a:srgbClr val="5DD5FF"/>
              </a:solidFill>
              <a:latin typeface="Arial"/>
              <a:ea typeface="Arial"/>
              <a:cs typeface="Arial"/>
              <a:sym typeface="Arial"/>
            </a:endParaRPr>
          </a:p>
          <a:p>
            <a:pPr marL="0" marR="0" lvl="0" indent="0" algn="l" rtl="0">
              <a:spcBef>
                <a:spcPts val="0"/>
              </a:spcBef>
              <a:spcAft>
                <a:spcPts val="0"/>
              </a:spcAft>
              <a:buNone/>
            </a:pPr>
            <a:r>
              <a:rPr lang="en-US" sz="1200" i="1">
                <a:solidFill>
                  <a:srgbClr val="5DD5FF"/>
                </a:solidFill>
                <a:latin typeface="Arial"/>
                <a:ea typeface="Arial"/>
                <a:cs typeface="Arial"/>
                <a:sym typeface="Arial"/>
              </a:rPr>
              <a:t>Wenn die medikamentöse Behandlung versagt, was ist der nächste Schritt?</a:t>
            </a:r>
            <a:endParaRPr/>
          </a:p>
          <a:p>
            <a:pPr marL="0" marR="0" lvl="0" indent="0" algn="l" rtl="0">
              <a:spcBef>
                <a:spcPts val="0"/>
              </a:spcBef>
              <a:spcAft>
                <a:spcPts val="0"/>
              </a:spcAft>
              <a:buNone/>
            </a:pPr>
            <a:r>
              <a:rPr lang="en-US" sz="1200">
                <a:solidFill>
                  <a:srgbClr val="5DD5FF"/>
                </a:solidFill>
                <a:latin typeface="Arial"/>
                <a:ea typeface="Arial"/>
                <a:cs typeface="Arial"/>
                <a:sym typeface="Arial"/>
              </a:rPr>
              <a:t>Kammerausspülung</a:t>
            </a:r>
            <a:endParaRPr/>
          </a:p>
          <a:p>
            <a:pPr marL="0" marR="0" lvl="0" indent="0" algn="l" rtl="0">
              <a:spcBef>
                <a:spcPts val="0"/>
              </a:spcBef>
              <a:spcAft>
                <a:spcPts val="0"/>
              </a:spcAft>
              <a:buNone/>
            </a:pPr>
            <a:endParaRPr sz="1600">
              <a:solidFill>
                <a:srgbClr val="5DD5FF"/>
              </a:solidFill>
              <a:latin typeface="Arial"/>
              <a:ea typeface="Arial"/>
              <a:cs typeface="Arial"/>
              <a:sym typeface="Arial"/>
            </a:endParaRPr>
          </a:p>
          <a:p>
            <a:pPr marL="0" marR="0" lvl="0" indent="0" algn="l" rtl="0">
              <a:spcBef>
                <a:spcPts val="0"/>
              </a:spcBef>
              <a:spcAft>
                <a:spcPts val="0"/>
              </a:spcAft>
              <a:buNone/>
            </a:pPr>
            <a:r>
              <a:rPr lang="en-US" sz="1200" i="1">
                <a:solidFill>
                  <a:srgbClr val="5DD5FF"/>
                </a:solidFill>
                <a:latin typeface="Arial"/>
                <a:ea typeface="Arial"/>
                <a:cs typeface="Arial"/>
                <a:sym typeface="Arial"/>
              </a:rPr>
              <a:t>Und wenn die Vorderkammer-Spülung versagt?</a:t>
            </a:r>
            <a:endParaRPr/>
          </a:p>
          <a:p>
            <a:pPr marL="0" marR="0" lvl="0" indent="0" algn="l" rtl="0">
              <a:spcBef>
                <a:spcPts val="0"/>
              </a:spcBef>
              <a:spcAft>
                <a:spcPts val="0"/>
              </a:spcAft>
              <a:buNone/>
            </a:pPr>
            <a:r>
              <a:rPr lang="en-US" sz="1200">
                <a:solidFill>
                  <a:srgbClr val="5DD5FF"/>
                </a:solidFill>
                <a:latin typeface="Arial"/>
                <a:ea typeface="Arial"/>
                <a:cs typeface="Arial"/>
                <a:sym typeface="Arial"/>
              </a:rPr>
              <a:t>Es sollte eine PPV (bei anhaltender Blutung) gegenüber einer filtrierenden Operation in Betracht gezogen werden</a:t>
            </a:r>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1304"/>
        <p:cNvGrpSpPr/>
        <p:nvPr/>
      </p:nvGrpSpPr>
      <p:grpSpPr>
        <a:xfrm>
          <a:off x="0" y="0"/>
          <a:ext cx="0" cy="0"/>
          <a:chOff x="0" y="0"/>
          <a:chExt cx="0" cy="0"/>
        </a:xfrm>
      </p:grpSpPr>
      <p:sp>
        <p:nvSpPr>
          <p:cNvPr id="1305" name="Google Shape;1305;p56"/>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1306" name="Google Shape;1306;p56"/>
          <p:cNvSpPr txBox="1"/>
          <p:nvPr/>
        </p:nvSpPr>
        <p:spPr>
          <a:xfrm>
            <a:off x="6239438" y="1981200"/>
            <a:ext cx="2454519"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chemeClr val="dk1"/>
                </a:solidFill>
                <a:latin typeface="Arial"/>
                <a:ea typeface="Arial"/>
                <a:cs typeface="Arial"/>
                <a:sym typeface="Arial"/>
              </a:rPr>
              <a:t>Geisterzellglaukom</a:t>
            </a:r>
            <a:endParaRPr/>
          </a:p>
        </p:txBody>
      </p:sp>
      <p:sp>
        <p:nvSpPr>
          <p:cNvPr id="1307" name="Google Shape;1307;p56"/>
          <p:cNvSpPr txBox="1"/>
          <p:nvPr/>
        </p:nvSpPr>
        <p:spPr>
          <a:xfrm>
            <a:off x="2361390" y="395288"/>
            <a:ext cx="4389471" cy="400110"/>
          </a:xfrm>
          <a:prstGeom prst="rect">
            <a:avLst/>
          </a:prstGeom>
          <a:solidFill>
            <a:srgbClr val="CCFFFF"/>
          </a:solid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FF0000"/>
              </a:buClr>
              <a:buSzPts val="1200"/>
              <a:buFont typeface="Noto Sans Symbols"/>
              <a:buNone/>
            </a:pPr>
            <a:r>
              <a:rPr lang="en-US" sz="1200" b="1">
                <a:solidFill>
                  <a:srgbClr val="FF0000"/>
                </a:solidFill>
                <a:latin typeface="Arial"/>
                <a:ea typeface="Arial"/>
                <a:cs typeface="Arial"/>
                <a:sym typeface="Arial"/>
              </a:rPr>
              <a:t>Glaukom nach intraokularer Blutung</a:t>
            </a:r>
            <a:endParaRPr/>
          </a:p>
        </p:txBody>
      </p:sp>
      <p:sp>
        <p:nvSpPr>
          <p:cNvPr id="1308" name="Google Shape;1308;p56"/>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56</a:t>
            </a:fld>
            <a:endParaRPr sz="1000">
              <a:solidFill>
                <a:schemeClr val="dk1"/>
              </a:solidFill>
              <a:latin typeface="Arial"/>
              <a:ea typeface="Arial"/>
              <a:cs typeface="Arial"/>
              <a:sym typeface="Arial"/>
            </a:endParaRPr>
          </a:p>
        </p:txBody>
      </p:sp>
      <p:sp>
        <p:nvSpPr>
          <p:cNvPr id="1309" name="Google Shape;1309;p56"/>
          <p:cNvSpPr txBox="1"/>
          <p:nvPr/>
        </p:nvSpPr>
        <p:spPr>
          <a:xfrm>
            <a:off x="3674286" y="1981200"/>
            <a:ext cx="2428871"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chemeClr val="dk1"/>
                </a:solidFill>
                <a:latin typeface="Arial"/>
                <a:ea typeface="Arial"/>
                <a:cs typeface="Arial"/>
                <a:sym typeface="Arial"/>
              </a:rPr>
              <a:t>Hämolytisches Glaukom</a:t>
            </a:r>
            <a:endParaRPr/>
          </a:p>
        </p:txBody>
      </p:sp>
      <p:sp>
        <p:nvSpPr>
          <p:cNvPr id="1310" name="Google Shape;1310;p56"/>
          <p:cNvSpPr txBox="1"/>
          <p:nvPr/>
        </p:nvSpPr>
        <p:spPr>
          <a:xfrm>
            <a:off x="304800" y="1981200"/>
            <a:ext cx="3147000" cy="2103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2"/>
              </a:buClr>
              <a:buSzPts val="840"/>
              <a:buFont typeface="Noto Sans Symbols"/>
              <a:buNone/>
            </a:pPr>
            <a:r>
              <a:rPr lang="en-US" sz="1200" u="sng">
                <a:solidFill>
                  <a:srgbClr val="BFBFBF"/>
                </a:solidFill>
                <a:latin typeface="Arial"/>
                <a:ea typeface="Arial"/>
                <a:cs typeface="Arial"/>
                <a:sym typeface="Arial"/>
              </a:rPr>
              <a:t>Glaukom als Folge eines Hyph</a:t>
            </a:r>
            <a:r>
              <a:rPr lang="en-US" sz="1200" u="sng">
                <a:solidFill>
                  <a:srgbClr val="BFBFBF"/>
                </a:solidFill>
              </a:rPr>
              <a:t>ä</a:t>
            </a:r>
            <a:r>
              <a:rPr lang="en-US" sz="1200" u="sng">
                <a:solidFill>
                  <a:srgbClr val="BFBFBF"/>
                </a:solidFill>
                <a:latin typeface="Arial"/>
                <a:ea typeface="Arial"/>
                <a:cs typeface="Arial"/>
                <a:sym typeface="Arial"/>
              </a:rPr>
              <a:t>mas</a:t>
            </a:r>
            <a:endParaRPr sz="1800" u="sng">
              <a:solidFill>
                <a:srgbClr val="BFBFBF"/>
              </a:solidFill>
              <a:latin typeface="Arial"/>
              <a:ea typeface="Arial"/>
              <a:cs typeface="Arial"/>
              <a:sym typeface="Arial"/>
            </a:endParaRPr>
          </a:p>
        </p:txBody>
      </p:sp>
      <p:sp>
        <p:nvSpPr>
          <p:cNvPr id="1311" name="Google Shape;1311;p56"/>
          <p:cNvSpPr txBox="1"/>
          <p:nvPr/>
        </p:nvSpPr>
        <p:spPr>
          <a:xfrm>
            <a:off x="920750" y="2681288"/>
            <a:ext cx="1974900" cy="3951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Folgt </a:t>
            </a:r>
            <a:r>
              <a:rPr lang="en-US" sz="1200">
                <a:solidFill>
                  <a:srgbClr val="BFBFBF"/>
                </a:solidFill>
              </a:rPr>
              <a:t>auf</a:t>
            </a:r>
            <a:r>
              <a:rPr lang="en-US" sz="1200" b="1" i="1">
                <a:solidFill>
                  <a:srgbClr val="BFBFBF"/>
                </a:solidFill>
                <a:latin typeface="Arial"/>
                <a:ea typeface="Arial"/>
                <a:cs typeface="Arial"/>
                <a:sym typeface="Arial"/>
              </a:rPr>
              <a:t> </a:t>
            </a:r>
            <a:r>
              <a:rPr lang="en-US" sz="1200">
                <a:solidFill>
                  <a:srgbClr val="BFBFBF"/>
                </a:solidFill>
                <a:latin typeface="Arial"/>
                <a:ea typeface="Arial"/>
                <a:cs typeface="Arial"/>
                <a:sym typeface="Arial"/>
              </a:rPr>
              <a:t>eine </a:t>
            </a:r>
            <a:r>
              <a:rPr lang="en-US" sz="1200" b="1" i="1">
                <a:solidFill>
                  <a:srgbClr val="BFBFBF"/>
                </a:solidFill>
              </a:rPr>
              <a:t>Vorderkammerblutung</a:t>
            </a:r>
            <a:endParaRPr b="1" i="1"/>
          </a:p>
        </p:txBody>
      </p:sp>
      <p:cxnSp>
        <p:nvCxnSpPr>
          <p:cNvPr id="1312" name="Google Shape;1312;p56"/>
          <p:cNvCxnSpPr/>
          <p:nvPr/>
        </p:nvCxnSpPr>
        <p:spPr>
          <a:xfrm rot="10800000">
            <a:off x="1892300" y="2286000"/>
            <a:ext cx="0" cy="381000"/>
          </a:xfrm>
          <a:prstGeom prst="straightConnector1">
            <a:avLst/>
          </a:prstGeom>
          <a:noFill/>
          <a:ln w="9525" cap="flat" cmpd="sng">
            <a:solidFill>
              <a:srgbClr val="BFBFBF"/>
            </a:solidFill>
            <a:prstDash val="solid"/>
            <a:round/>
            <a:headEnd type="none" w="med" len="med"/>
            <a:tailEnd type="triangle" w="med" len="med"/>
          </a:ln>
        </p:spPr>
      </p:cxnSp>
      <p:sp>
        <p:nvSpPr>
          <p:cNvPr id="1313" name="Google Shape;1313;p56"/>
          <p:cNvSpPr/>
          <p:nvPr/>
        </p:nvSpPr>
        <p:spPr>
          <a:xfrm>
            <a:off x="3505200" y="1219200"/>
            <a:ext cx="76200" cy="2178050"/>
          </a:xfrm>
          <a:prstGeom prst="rect">
            <a:avLst/>
          </a:prstGeom>
          <a:solidFill>
            <a:srgbClr val="BFBFBF"/>
          </a:solidFill>
          <a:ln w="25400" cap="flat" cmpd="sng">
            <a:solidFill>
              <a:srgbClr val="A5A5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314" name="Google Shape;1314;p56"/>
          <p:cNvSpPr txBox="1"/>
          <p:nvPr/>
        </p:nvSpPr>
        <p:spPr>
          <a:xfrm>
            <a:off x="3581400" y="2995613"/>
            <a:ext cx="2564533" cy="830997"/>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TM verstopft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    mit…              </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Hämoglobin-beladene Makrophagen</a:t>
            </a:r>
            <a:endParaRPr/>
          </a:p>
        </p:txBody>
      </p:sp>
      <p:sp>
        <p:nvSpPr>
          <p:cNvPr id="1315" name="Google Shape;1315;p56"/>
          <p:cNvSpPr txBox="1"/>
          <p:nvPr/>
        </p:nvSpPr>
        <p:spPr>
          <a:xfrm>
            <a:off x="6425127" y="2995613"/>
            <a:ext cx="2109273" cy="830997"/>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TM verstopft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    mit…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degenerierten Erythrozyten</a:t>
            </a:r>
            <a:endParaRPr/>
          </a:p>
        </p:txBody>
      </p:sp>
      <p:sp>
        <p:nvSpPr>
          <p:cNvPr id="1316" name="Google Shape;1316;p56"/>
          <p:cNvSpPr txBox="1"/>
          <p:nvPr/>
        </p:nvSpPr>
        <p:spPr>
          <a:xfrm>
            <a:off x="3974849" y="4488256"/>
            <a:ext cx="1827744" cy="584775"/>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b="1" i="1">
                <a:solidFill>
                  <a:srgbClr val="BFBFBF"/>
                </a:solidFill>
                <a:latin typeface="Arial"/>
                <a:ea typeface="Arial"/>
                <a:cs typeface="Arial"/>
                <a:sym typeface="Arial"/>
              </a:rPr>
              <a:t>Rötlich verfärbte  Zellen</a:t>
            </a:r>
            <a:endParaRPr/>
          </a:p>
          <a:p>
            <a:pPr marL="0" marR="0" lvl="0" indent="0" algn="ctr" rtl="0">
              <a:spcBef>
                <a:spcPts val="0"/>
              </a:spcBef>
              <a:spcAft>
                <a:spcPts val="0"/>
              </a:spcAft>
              <a:buClr>
                <a:srgbClr val="BFBFBF"/>
              </a:buClr>
              <a:buSzPts val="1200"/>
              <a:buFont typeface="Noto Sans Symbols"/>
              <a:buNone/>
            </a:pPr>
            <a:r>
              <a:rPr lang="en-US" sz="1200" b="1" i="1">
                <a:solidFill>
                  <a:srgbClr val="BFBFBF"/>
                </a:solidFill>
                <a:latin typeface="Arial"/>
                <a:ea typeface="Arial"/>
                <a:cs typeface="Arial"/>
                <a:sym typeface="Arial"/>
              </a:rPr>
              <a:t>in AC</a:t>
            </a:r>
            <a:endParaRPr/>
          </a:p>
        </p:txBody>
      </p:sp>
      <p:sp>
        <p:nvSpPr>
          <p:cNvPr id="1317" name="Google Shape;1317;p56"/>
          <p:cNvSpPr txBox="1"/>
          <p:nvPr/>
        </p:nvSpPr>
        <p:spPr>
          <a:xfrm>
            <a:off x="6510896" y="4473575"/>
            <a:ext cx="1922706" cy="584775"/>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b="1" i="1">
                <a:solidFill>
                  <a:srgbClr val="BFBFBF"/>
                </a:solidFill>
                <a:latin typeface="Arial"/>
                <a:ea typeface="Arial"/>
                <a:cs typeface="Arial"/>
                <a:sym typeface="Arial"/>
              </a:rPr>
              <a:t>Hellbraune Zellen</a:t>
            </a:r>
            <a:endParaRPr/>
          </a:p>
          <a:p>
            <a:pPr marL="0" marR="0" lvl="0" indent="0" algn="ctr" rtl="0">
              <a:spcBef>
                <a:spcPts val="0"/>
              </a:spcBef>
              <a:spcAft>
                <a:spcPts val="0"/>
              </a:spcAft>
              <a:buClr>
                <a:srgbClr val="BFBFBF"/>
              </a:buClr>
              <a:buSzPts val="1200"/>
              <a:buFont typeface="Noto Sans Symbols"/>
              <a:buNone/>
            </a:pPr>
            <a:r>
              <a:rPr lang="en-US" sz="1200" b="1" i="1">
                <a:solidFill>
                  <a:srgbClr val="BFBFBF"/>
                </a:solidFill>
                <a:latin typeface="Arial"/>
                <a:ea typeface="Arial"/>
                <a:cs typeface="Arial"/>
                <a:sym typeface="Arial"/>
              </a:rPr>
              <a:t>in AC</a:t>
            </a:r>
            <a:endParaRPr/>
          </a:p>
        </p:txBody>
      </p:sp>
      <p:sp>
        <p:nvSpPr>
          <p:cNvPr id="1318" name="Google Shape;1318;p56"/>
          <p:cNvSpPr txBox="1"/>
          <p:nvPr/>
        </p:nvSpPr>
        <p:spPr>
          <a:xfrm>
            <a:off x="6040665" y="5663625"/>
            <a:ext cx="2852100" cy="3951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b="1" i="1">
                <a:solidFill>
                  <a:srgbClr val="BFBFBF"/>
                </a:solidFill>
                <a:latin typeface="Arial"/>
                <a:ea typeface="Arial"/>
                <a:cs typeface="Arial"/>
                <a:sym typeface="Arial"/>
              </a:rPr>
              <a:t>Khaki-farbige Blutung</a:t>
            </a:r>
            <a:endParaRPr/>
          </a:p>
          <a:p>
            <a:pPr marL="0" marR="0" lvl="0" indent="0" algn="ctr" rtl="0">
              <a:spcBef>
                <a:spcPts val="0"/>
              </a:spcBef>
              <a:spcAft>
                <a:spcPts val="0"/>
              </a:spcAft>
              <a:buClr>
                <a:srgbClr val="BFBFBF"/>
              </a:buClr>
              <a:buSzPts val="1200"/>
              <a:buFont typeface="Noto Sans Symbols"/>
              <a:buNone/>
            </a:pPr>
            <a:r>
              <a:rPr lang="en-US" sz="1200" b="1" i="1">
                <a:solidFill>
                  <a:srgbClr val="BFBFBF"/>
                </a:solidFill>
                <a:latin typeface="Arial"/>
                <a:ea typeface="Arial"/>
                <a:cs typeface="Arial"/>
                <a:sym typeface="Arial"/>
              </a:rPr>
              <a:t>im Glaskörper</a:t>
            </a:r>
            <a:endParaRPr/>
          </a:p>
        </p:txBody>
      </p:sp>
      <p:cxnSp>
        <p:nvCxnSpPr>
          <p:cNvPr id="1319" name="Google Shape;1319;p56"/>
          <p:cNvCxnSpPr/>
          <p:nvPr/>
        </p:nvCxnSpPr>
        <p:spPr>
          <a:xfrm rot="10800000">
            <a:off x="4876800" y="2438400"/>
            <a:ext cx="0" cy="533400"/>
          </a:xfrm>
          <a:prstGeom prst="straightConnector1">
            <a:avLst/>
          </a:prstGeom>
          <a:noFill/>
          <a:ln w="9525" cap="flat" cmpd="sng">
            <a:solidFill>
              <a:srgbClr val="BFBFBF"/>
            </a:solidFill>
            <a:prstDash val="solid"/>
            <a:round/>
            <a:headEnd type="triangle" w="med" len="med"/>
            <a:tailEnd type="none" w="sm" len="sm"/>
          </a:ln>
        </p:spPr>
      </p:cxnSp>
      <p:cxnSp>
        <p:nvCxnSpPr>
          <p:cNvPr id="1320" name="Google Shape;1320;p56"/>
          <p:cNvCxnSpPr/>
          <p:nvPr/>
        </p:nvCxnSpPr>
        <p:spPr>
          <a:xfrm rot="10800000">
            <a:off x="7467600" y="2438400"/>
            <a:ext cx="0" cy="533400"/>
          </a:xfrm>
          <a:prstGeom prst="straightConnector1">
            <a:avLst/>
          </a:prstGeom>
          <a:noFill/>
          <a:ln w="9525" cap="flat" cmpd="sng">
            <a:solidFill>
              <a:srgbClr val="BFBFBF"/>
            </a:solidFill>
            <a:prstDash val="solid"/>
            <a:round/>
            <a:headEnd type="triangle" w="med" len="med"/>
            <a:tailEnd type="none" w="sm" len="sm"/>
          </a:ln>
        </p:spPr>
      </p:cxnSp>
      <p:cxnSp>
        <p:nvCxnSpPr>
          <p:cNvPr id="1321" name="Google Shape;1321;p56"/>
          <p:cNvCxnSpPr/>
          <p:nvPr/>
        </p:nvCxnSpPr>
        <p:spPr>
          <a:xfrm rot="10800000">
            <a:off x="4873797" y="3916362"/>
            <a:ext cx="0" cy="533400"/>
          </a:xfrm>
          <a:prstGeom prst="straightConnector1">
            <a:avLst/>
          </a:prstGeom>
          <a:noFill/>
          <a:ln w="9525" cap="flat" cmpd="sng">
            <a:solidFill>
              <a:srgbClr val="BFBFBF"/>
            </a:solidFill>
            <a:prstDash val="solid"/>
            <a:round/>
            <a:headEnd type="triangle" w="med" len="med"/>
            <a:tailEnd type="none" w="sm" len="sm"/>
          </a:ln>
        </p:spPr>
      </p:cxnSp>
      <p:cxnSp>
        <p:nvCxnSpPr>
          <p:cNvPr id="1322" name="Google Shape;1322;p56"/>
          <p:cNvCxnSpPr/>
          <p:nvPr/>
        </p:nvCxnSpPr>
        <p:spPr>
          <a:xfrm rot="10800000">
            <a:off x="7466697" y="3902810"/>
            <a:ext cx="0" cy="533400"/>
          </a:xfrm>
          <a:prstGeom prst="straightConnector1">
            <a:avLst/>
          </a:prstGeom>
          <a:noFill/>
          <a:ln w="9525" cap="flat" cmpd="sng">
            <a:solidFill>
              <a:srgbClr val="BFBFBF"/>
            </a:solidFill>
            <a:prstDash val="solid"/>
            <a:round/>
            <a:headEnd type="triangle" w="med" len="med"/>
            <a:tailEnd type="none" w="sm" len="sm"/>
          </a:ln>
        </p:spPr>
      </p:cxnSp>
      <p:cxnSp>
        <p:nvCxnSpPr>
          <p:cNvPr id="1323" name="Google Shape;1323;p56"/>
          <p:cNvCxnSpPr/>
          <p:nvPr/>
        </p:nvCxnSpPr>
        <p:spPr>
          <a:xfrm rot="10800000">
            <a:off x="7467600" y="5105400"/>
            <a:ext cx="0" cy="533400"/>
          </a:xfrm>
          <a:prstGeom prst="straightConnector1">
            <a:avLst/>
          </a:prstGeom>
          <a:noFill/>
          <a:ln w="9525" cap="flat" cmpd="sng">
            <a:solidFill>
              <a:srgbClr val="BFBFBF"/>
            </a:solidFill>
            <a:prstDash val="solid"/>
            <a:round/>
            <a:headEnd type="triangle" w="med" len="med"/>
            <a:tailEnd type="none" w="sm" len="sm"/>
          </a:ln>
        </p:spPr>
      </p:cxnSp>
      <p:sp>
        <p:nvSpPr>
          <p:cNvPr id="1324" name="Google Shape;1324;p56"/>
          <p:cNvSpPr txBox="1"/>
          <p:nvPr/>
        </p:nvSpPr>
        <p:spPr>
          <a:xfrm>
            <a:off x="2972736" y="2646016"/>
            <a:ext cx="5919900" cy="2427000"/>
          </a:xfrm>
          <a:prstGeom prst="rect">
            <a:avLst/>
          </a:prstGeom>
          <a:solidFill>
            <a:srgbClr val="5DD5FF"/>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0000FF"/>
                </a:solidFill>
              </a:rPr>
              <a:t>Bilden sich das hämolytische Glaukom und das Geisterzellglaukom spontan zurück?</a:t>
            </a:r>
            <a:endParaRPr>
              <a:solidFill>
                <a:schemeClr val="dk1"/>
              </a:solidFill>
            </a:endParaRPr>
          </a:p>
          <a:p>
            <a:pPr marL="0" lvl="0" indent="0" algn="l" rtl="0">
              <a:spcBef>
                <a:spcPts val="0"/>
              </a:spcBef>
              <a:spcAft>
                <a:spcPts val="0"/>
              </a:spcAft>
              <a:buClr>
                <a:schemeClr val="dk1"/>
              </a:buClr>
              <a:buFont typeface="Arial"/>
              <a:buNone/>
            </a:pPr>
            <a:r>
              <a:rPr lang="en-US" sz="1200">
                <a:solidFill>
                  <a:srgbClr val="0000FF"/>
                </a:solidFill>
              </a:rPr>
              <a:t>In der Regel, sobald sich die auslösende Glaskörperblutung zurückgeblidet hat.</a:t>
            </a:r>
            <a:endParaRPr sz="1200" i="1">
              <a:solidFill>
                <a:srgbClr val="0000FF"/>
              </a:solidFill>
            </a:endParaRPr>
          </a:p>
          <a:p>
            <a:pPr marL="0" marR="0" lvl="0" indent="0" algn="l" rtl="0">
              <a:spcBef>
                <a:spcPts val="0"/>
              </a:spcBef>
              <a:spcAft>
                <a:spcPts val="0"/>
              </a:spcAft>
              <a:buNone/>
            </a:pPr>
            <a:endParaRPr sz="1600">
              <a:solidFill>
                <a:srgbClr val="0000FF"/>
              </a:solidFill>
              <a:latin typeface="Arial"/>
              <a:ea typeface="Arial"/>
              <a:cs typeface="Arial"/>
              <a:sym typeface="Arial"/>
            </a:endParaRPr>
          </a:p>
          <a:p>
            <a:pPr marL="0" marR="0" lvl="0" indent="0" algn="l" rtl="0">
              <a:spcBef>
                <a:spcPts val="0"/>
              </a:spcBef>
              <a:spcAft>
                <a:spcPts val="0"/>
              </a:spcAft>
              <a:buNone/>
            </a:pPr>
            <a:r>
              <a:rPr lang="en-US" sz="1200" i="1">
                <a:solidFill>
                  <a:srgbClr val="0000FF"/>
                </a:solidFill>
                <a:latin typeface="Arial"/>
                <a:ea typeface="Arial"/>
                <a:cs typeface="Arial"/>
                <a:sym typeface="Arial"/>
              </a:rPr>
              <a:t>Wie sollte der Augeninnendruck in der Zwischenzeit behandelt werden?</a:t>
            </a:r>
            <a:endParaRPr sz="1600" i="1">
              <a:solidFill>
                <a:srgbClr val="5DD5FF"/>
              </a:solidFill>
              <a:latin typeface="Arial"/>
              <a:ea typeface="Arial"/>
              <a:cs typeface="Arial"/>
              <a:sym typeface="Arial"/>
            </a:endParaRPr>
          </a:p>
          <a:p>
            <a:pPr marL="0" marR="0" lvl="0" indent="0" algn="l" rtl="0">
              <a:spcBef>
                <a:spcPts val="0"/>
              </a:spcBef>
              <a:spcAft>
                <a:spcPts val="0"/>
              </a:spcAft>
              <a:buNone/>
            </a:pPr>
            <a:r>
              <a:rPr lang="en-US" sz="1200">
                <a:solidFill>
                  <a:srgbClr val="5DD5FF"/>
                </a:solidFill>
                <a:latin typeface="Arial"/>
                <a:ea typeface="Arial"/>
                <a:cs typeface="Arial"/>
                <a:sym typeface="Arial"/>
              </a:rPr>
              <a:t>Wenn möglich mit Kammerwasser-senkenden Mitteln</a:t>
            </a:r>
            <a:endParaRPr/>
          </a:p>
          <a:p>
            <a:pPr marL="0" marR="0" lvl="0" indent="0" algn="l" rtl="0">
              <a:spcBef>
                <a:spcPts val="0"/>
              </a:spcBef>
              <a:spcAft>
                <a:spcPts val="0"/>
              </a:spcAft>
              <a:buNone/>
            </a:pPr>
            <a:endParaRPr sz="1600">
              <a:solidFill>
                <a:srgbClr val="5DD5FF"/>
              </a:solidFill>
              <a:latin typeface="Arial"/>
              <a:ea typeface="Arial"/>
              <a:cs typeface="Arial"/>
              <a:sym typeface="Arial"/>
            </a:endParaRPr>
          </a:p>
          <a:p>
            <a:pPr marL="0" marR="0" lvl="0" indent="0" algn="l" rtl="0">
              <a:spcBef>
                <a:spcPts val="0"/>
              </a:spcBef>
              <a:spcAft>
                <a:spcPts val="0"/>
              </a:spcAft>
              <a:buNone/>
            </a:pPr>
            <a:r>
              <a:rPr lang="en-US" sz="1200" i="1">
                <a:solidFill>
                  <a:srgbClr val="5DD5FF"/>
                </a:solidFill>
                <a:latin typeface="Arial"/>
                <a:ea typeface="Arial"/>
                <a:cs typeface="Arial"/>
                <a:sym typeface="Arial"/>
              </a:rPr>
              <a:t>Wenn die medikamentöse Behandlung versagt, was ist der nächste Schritt?</a:t>
            </a:r>
            <a:endParaRPr/>
          </a:p>
          <a:p>
            <a:pPr marL="0" marR="0" lvl="0" indent="0" algn="l" rtl="0">
              <a:spcBef>
                <a:spcPts val="0"/>
              </a:spcBef>
              <a:spcAft>
                <a:spcPts val="0"/>
              </a:spcAft>
              <a:buNone/>
            </a:pPr>
            <a:r>
              <a:rPr lang="en-US" sz="1200">
                <a:solidFill>
                  <a:srgbClr val="5DD5FF"/>
                </a:solidFill>
                <a:latin typeface="Arial"/>
                <a:ea typeface="Arial"/>
                <a:cs typeface="Arial"/>
                <a:sym typeface="Arial"/>
              </a:rPr>
              <a:t>Kammerausspülung</a:t>
            </a:r>
            <a:endParaRPr/>
          </a:p>
          <a:p>
            <a:pPr marL="0" marR="0" lvl="0" indent="0" algn="l" rtl="0">
              <a:spcBef>
                <a:spcPts val="0"/>
              </a:spcBef>
              <a:spcAft>
                <a:spcPts val="0"/>
              </a:spcAft>
              <a:buNone/>
            </a:pPr>
            <a:endParaRPr sz="1600">
              <a:solidFill>
                <a:srgbClr val="5DD5FF"/>
              </a:solidFill>
              <a:latin typeface="Arial"/>
              <a:ea typeface="Arial"/>
              <a:cs typeface="Arial"/>
              <a:sym typeface="Arial"/>
            </a:endParaRPr>
          </a:p>
          <a:p>
            <a:pPr marL="0" marR="0" lvl="0" indent="0" algn="l" rtl="0">
              <a:spcBef>
                <a:spcPts val="0"/>
              </a:spcBef>
              <a:spcAft>
                <a:spcPts val="0"/>
              </a:spcAft>
              <a:buNone/>
            </a:pPr>
            <a:r>
              <a:rPr lang="en-US" sz="1200" i="1">
                <a:solidFill>
                  <a:srgbClr val="5DD5FF"/>
                </a:solidFill>
                <a:latin typeface="Arial"/>
                <a:ea typeface="Arial"/>
                <a:cs typeface="Arial"/>
                <a:sym typeface="Arial"/>
              </a:rPr>
              <a:t>Und wenn die Vorderkammer-Spülung versagt?</a:t>
            </a:r>
            <a:endParaRPr/>
          </a:p>
          <a:p>
            <a:pPr marL="0" marR="0" lvl="0" indent="0" algn="l" rtl="0">
              <a:spcBef>
                <a:spcPts val="0"/>
              </a:spcBef>
              <a:spcAft>
                <a:spcPts val="0"/>
              </a:spcAft>
              <a:buNone/>
            </a:pPr>
            <a:r>
              <a:rPr lang="en-US" sz="1200">
                <a:solidFill>
                  <a:srgbClr val="5DD5FF"/>
                </a:solidFill>
                <a:latin typeface="Arial"/>
                <a:ea typeface="Arial"/>
                <a:cs typeface="Arial"/>
                <a:sym typeface="Arial"/>
              </a:rPr>
              <a:t>Es sollte eine PPV (bei anhaltender Blutung) gegenüber einer filtrierenden Operation in Betracht gezogen werden</a:t>
            </a:r>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1328"/>
        <p:cNvGrpSpPr/>
        <p:nvPr/>
      </p:nvGrpSpPr>
      <p:grpSpPr>
        <a:xfrm>
          <a:off x="0" y="0"/>
          <a:ext cx="0" cy="0"/>
          <a:chOff x="0" y="0"/>
          <a:chExt cx="0" cy="0"/>
        </a:xfrm>
      </p:grpSpPr>
      <p:sp>
        <p:nvSpPr>
          <p:cNvPr id="1329" name="Google Shape;1329;p57"/>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1330" name="Google Shape;1330;p57"/>
          <p:cNvSpPr txBox="1"/>
          <p:nvPr/>
        </p:nvSpPr>
        <p:spPr>
          <a:xfrm>
            <a:off x="6239438" y="1981200"/>
            <a:ext cx="2454519"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chemeClr val="dk1"/>
                </a:solidFill>
                <a:latin typeface="Arial"/>
                <a:ea typeface="Arial"/>
                <a:cs typeface="Arial"/>
                <a:sym typeface="Arial"/>
              </a:rPr>
              <a:t>Geisterzellglaukom</a:t>
            </a:r>
            <a:endParaRPr/>
          </a:p>
        </p:txBody>
      </p:sp>
      <p:sp>
        <p:nvSpPr>
          <p:cNvPr id="1331" name="Google Shape;1331;p57"/>
          <p:cNvSpPr txBox="1"/>
          <p:nvPr/>
        </p:nvSpPr>
        <p:spPr>
          <a:xfrm>
            <a:off x="2361390" y="395288"/>
            <a:ext cx="4389471" cy="400110"/>
          </a:xfrm>
          <a:prstGeom prst="rect">
            <a:avLst/>
          </a:prstGeom>
          <a:solidFill>
            <a:srgbClr val="CCFFFF"/>
          </a:solid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FF0000"/>
              </a:buClr>
              <a:buSzPts val="1200"/>
              <a:buFont typeface="Noto Sans Symbols"/>
              <a:buNone/>
            </a:pPr>
            <a:r>
              <a:rPr lang="en-US" sz="1200" b="1">
                <a:solidFill>
                  <a:srgbClr val="FF0000"/>
                </a:solidFill>
                <a:latin typeface="Arial"/>
                <a:ea typeface="Arial"/>
                <a:cs typeface="Arial"/>
                <a:sym typeface="Arial"/>
              </a:rPr>
              <a:t>Glaukom nach intraokularer Blutung</a:t>
            </a:r>
            <a:endParaRPr/>
          </a:p>
        </p:txBody>
      </p:sp>
      <p:sp>
        <p:nvSpPr>
          <p:cNvPr id="1332" name="Google Shape;1332;p57"/>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57</a:t>
            </a:fld>
            <a:endParaRPr sz="1000">
              <a:solidFill>
                <a:schemeClr val="dk1"/>
              </a:solidFill>
              <a:latin typeface="Arial"/>
              <a:ea typeface="Arial"/>
              <a:cs typeface="Arial"/>
              <a:sym typeface="Arial"/>
            </a:endParaRPr>
          </a:p>
        </p:txBody>
      </p:sp>
      <p:sp>
        <p:nvSpPr>
          <p:cNvPr id="1333" name="Google Shape;1333;p57"/>
          <p:cNvSpPr txBox="1"/>
          <p:nvPr/>
        </p:nvSpPr>
        <p:spPr>
          <a:xfrm>
            <a:off x="3674286" y="1981200"/>
            <a:ext cx="2428871"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chemeClr val="dk1"/>
                </a:solidFill>
                <a:latin typeface="Arial"/>
                <a:ea typeface="Arial"/>
                <a:cs typeface="Arial"/>
                <a:sym typeface="Arial"/>
              </a:rPr>
              <a:t>Hämolytisches Glaukom</a:t>
            </a:r>
            <a:endParaRPr/>
          </a:p>
        </p:txBody>
      </p:sp>
      <p:sp>
        <p:nvSpPr>
          <p:cNvPr id="1334" name="Google Shape;1334;p57"/>
          <p:cNvSpPr txBox="1"/>
          <p:nvPr/>
        </p:nvSpPr>
        <p:spPr>
          <a:xfrm>
            <a:off x="304800" y="1981200"/>
            <a:ext cx="3147000" cy="2103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2"/>
              </a:buClr>
              <a:buSzPts val="840"/>
              <a:buFont typeface="Noto Sans Symbols"/>
              <a:buNone/>
            </a:pPr>
            <a:r>
              <a:rPr lang="en-US" sz="1200" u="sng">
                <a:solidFill>
                  <a:srgbClr val="BFBFBF"/>
                </a:solidFill>
                <a:latin typeface="Arial"/>
                <a:ea typeface="Arial"/>
                <a:cs typeface="Arial"/>
                <a:sym typeface="Arial"/>
              </a:rPr>
              <a:t>Glaukom als Folge eines Hyph</a:t>
            </a:r>
            <a:r>
              <a:rPr lang="en-US" sz="1200" u="sng">
                <a:solidFill>
                  <a:srgbClr val="BFBFBF"/>
                </a:solidFill>
              </a:rPr>
              <a:t>ä</a:t>
            </a:r>
            <a:r>
              <a:rPr lang="en-US" sz="1200" u="sng">
                <a:solidFill>
                  <a:srgbClr val="BFBFBF"/>
                </a:solidFill>
                <a:latin typeface="Arial"/>
                <a:ea typeface="Arial"/>
                <a:cs typeface="Arial"/>
                <a:sym typeface="Arial"/>
              </a:rPr>
              <a:t>mas</a:t>
            </a:r>
            <a:endParaRPr sz="1800" u="sng">
              <a:solidFill>
                <a:srgbClr val="BFBFBF"/>
              </a:solidFill>
              <a:latin typeface="Arial"/>
              <a:ea typeface="Arial"/>
              <a:cs typeface="Arial"/>
              <a:sym typeface="Arial"/>
            </a:endParaRPr>
          </a:p>
        </p:txBody>
      </p:sp>
      <p:sp>
        <p:nvSpPr>
          <p:cNvPr id="1335" name="Google Shape;1335;p57"/>
          <p:cNvSpPr txBox="1"/>
          <p:nvPr/>
        </p:nvSpPr>
        <p:spPr>
          <a:xfrm>
            <a:off x="920750" y="2681288"/>
            <a:ext cx="1974900" cy="3951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Folgt </a:t>
            </a:r>
            <a:r>
              <a:rPr lang="en-US" sz="1200">
                <a:solidFill>
                  <a:srgbClr val="BFBFBF"/>
                </a:solidFill>
              </a:rPr>
              <a:t>auf</a:t>
            </a:r>
            <a:r>
              <a:rPr lang="en-US" sz="1200" b="1" i="1">
                <a:solidFill>
                  <a:srgbClr val="BFBFBF"/>
                </a:solidFill>
                <a:latin typeface="Arial"/>
                <a:ea typeface="Arial"/>
                <a:cs typeface="Arial"/>
                <a:sym typeface="Arial"/>
              </a:rPr>
              <a:t> </a:t>
            </a:r>
            <a:r>
              <a:rPr lang="en-US" sz="1200">
                <a:solidFill>
                  <a:srgbClr val="BFBFBF"/>
                </a:solidFill>
                <a:latin typeface="Arial"/>
                <a:ea typeface="Arial"/>
                <a:cs typeface="Arial"/>
                <a:sym typeface="Arial"/>
              </a:rPr>
              <a:t>eine </a:t>
            </a:r>
            <a:r>
              <a:rPr lang="en-US" sz="1200" b="1" i="1">
                <a:solidFill>
                  <a:srgbClr val="BFBFBF"/>
                </a:solidFill>
              </a:rPr>
              <a:t>Vorderkammerblutung</a:t>
            </a:r>
            <a:endParaRPr b="1" i="1"/>
          </a:p>
        </p:txBody>
      </p:sp>
      <p:cxnSp>
        <p:nvCxnSpPr>
          <p:cNvPr id="1336" name="Google Shape;1336;p57"/>
          <p:cNvCxnSpPr/>
          <p:nvPr/>
        </p:nvCxnSpPr>
        <p:spPr>
          <a:xfrm rot="10800000">
            <a:off x="1892300" y="2286000"/>
            <a:ext cx="0" cy="381000"/>
          </a:xfrm>
          <a:prstGeom prst="straightConnector1">
            <a:avLst/>
          </a:prstGeom>
          <a:noFill/>
          <a:ln w="9525" cap="flat" cmpd="sng">
            <a:solidFill>
              <a:srgbClr val="BFBFBF"/>
            </a:solidFill>
            <a:prstDash val="solid"/>
            <a:round/>
            <a:headEnd type="none" w="med" len="med"/>
            <a:tailEnd type="triangle" w="med" len="med"/>
          </a:ln>
        </p:spPr>
      </p:cxnSp>
      <p:sp>
        <p:nvSpPr>
          <p:cNvPr id="1337" name="Google Shape;1337;p57"/>
          <p:cNvSpPr/>
          <p:nvPr/>
        </p:nvSpPr>
        <p:spPr>
          <a:xfrm>
            <a:off x="3505200" y="1219200"/>
            <a:ext cx="76200" cy="2178050"/>
          </a:xfrm>
          <a:prstGeom prst="rect">
            <a:avLst/>
          </a:prstGeom>
          <a:solidFill>
            <a:srgbClr val="BFBFBF"/>
          </a:solidFill>
          <a:ln w="25400" cap="flat" cmpd="sng">
            <a:solidFill>
              <a:srgbClr val="A5A5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338" name="Google Shape;1338;p57"/>
          <p:cNvSpPr txBox="1"/>
          <p:nvPr/>
        </p:nvSpPr>
        <p:spPr>
          <a:xfrm>
            <a:off x="3581400" y="2995613"/>
            <a:ext cx="2564533" cy="830997"/>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TM verstopft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    mit…              </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Hämoglobin-beladene Makrophagen</a:t>
            </a:r>
            <a:endParaRPr/>
          </a:p>
        </p:txBody>
      </p:sp>
      <p:sp>
        <p:nvSpPr>
          <p:cNvPr id="1339" name="Google Shape;1339;p57"/>
          <p:cNvSpPr txBox="1"/>
          <p:nvPr/>
        </p:nvSpPr>
        <p:spPr>
          <a:xfrm>
            <a:off x="6425127" y="2995613"/>
            <a:ext cx="2109273" cy="830997"/>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TM verstopft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    mit…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degenerierten Erythrozyten</a:t>
            </a:r>
            <a:endParaRPr/>
          </a:p>
        </p:txBody>
      </p:sp>
      <p:sp>
        <p:nvSpPr>
          <p:cNvPr id="1340" name="Google Shape;1340;p57"/>
          <p:cNvSpPr txBox="1"/>
          <p:nvPr/>
        </p:nvSpPr>
        <p:spPr>
          <a:xfrm>
            <a:off x="3974849" y="4488256"/>
            <a:ext cx="1827744" cy="584775"/>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b="1" i="1">
                <a:solidFill>
                  <a:srgbClr val="BFBFBF"/>
                </a:solidFill>
                <a:latin typeface="Arial"/>
                <a:ea typeface="Arial"/>
                <a:cs typeface="Arial"/>
                <a:sym typeface="Arial"/>
              </a:rPr>
              <a:t>Rötlich verfärbte  Zellen</a:t>
            </a:r>
            <a:endParaRPr/>
          </a:p>
          <a:p>
            <a:pPr marL="0" marR="0" lvl="0" indent="0" algn="ctr" rtl="0">
              <a:spcBef>
                <a:spcPts val="0"/>
              </a:spcBef>
              <a:spcAft>
                <a:spcPts val="0"/>
              </a:spcAft>
              <a:buClr>
                <a:srgbClr val="BFBFBF"/>
              </a:buClr>
              <a:buSzPts val="1200"/>
              <a:buFont typeface="Noto Sans Symbols"/>
              <a:buNone/>
            </a:pPr>
            <a:r>
              <a:rPr lang="en-US" sz="1200" b="1" i="1">
                <a:solidFill>
                  <a:srgbClr val="BFBFBF"/>
                </a:solidFill>
                <a:latin typeface="Arial"/>
                <a:ea typeface="Arial"/>
                <a:cs typeface="Arial"/>
                <a:sym typeface="Arial"/>
              </a:rPr>
              <a:t>in AC</a:t>
            </a:r>
            <a:endParaRPr/>
          </a:p>
        </p:txBody>
      </p:sp>
      <p:sp>
        <p:nvSpPr>
          <p:cNvPr id="1341" name="Google Shape;1341;p57"/>
          <p:cNvSpPr txBox="1"/>
          <p:nvPr/>
        </p:nvSpPr>
        <p:spPr>
          <a:xfrm>
            <a:off x="6510896" y="4473575"/>
            <a:ext cx="1922706" cy="584775"/>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b="1" i="1">
                <a:solidFill>
                  <a:srgbClr val="BFBFBF"/>
                </a:solidFill>
                <a:latin typeface="Arial"/>
                <a:ea typeface="Arial"/>
                <a:cs typeface="Arial"/>
                <a:sym typeface="Arial"/>
              </a:rPr>
              <a:t>Hellbraune Zellen</a:t>
            </a:r>
            <a:endParaRPr/>
          </a:p>
          <a:p>
            <a:pPr marL="0" marR="0" lvl="0" indent="0" algn="ctr" rtl="0">
              <a:spcBef>
                <a:spcPts val="0"/>
              </a:spcBef>
              <a:spcAft>
                <a:spcPts val="0"/>
              </a:spcAft>
              <a:buClr>
                <a:srgbClr val="BFBFBF"/>
              </a:buClr>
              <a:buSzPts val="1200"/>
              <a:buFont typeface="Noto Sans Symbols"/>
              <a:buNone/>
            </a:pPr>
            <a:r>
              <a:rPr lang="en-US" sz="1200" b="1" i="1">
                <a:solidFill>
                  <a:srgbClr val="BFBFBF"/>
                </a:solidFill>
                <a:latin typeface="Arial"/>
                <a:ea typeface="Arial"/>
                <a:cs typeface="Arial"/>
                <a:sym typeface="Arial"/>
              </a:rPr>
              <a:t>in AC</a:t>
            </a:r>
            <a:endParaRPr/>
          </a:p>
        </p:txBody>
      </p:sp>
      <p:sp>
        <p:nvSpPr>
          <p:cNvPr id="1342" name="Google Shape;1342;p57"/>
          <p:cNvSpPr txBox="1"/>
          <p:nvPr/>
        </p:nvSpPr>
        <p:spPr>
          <a:xfrm>
            <a:off x="6040665" y="5663625"/>
            <a:ext cx="2852100" cy="3951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b="1" i="1">
                <a:solidFill>
                  <a:srgbClr val="BFBFBF"/>
                </a:solidFill>
                <a:latin typeface="Arial"/>
                <a:ea typeface="Arial"/>
                <a:cs typeface="Arial"/>
                <a:sym typeface="Arial"/>
              </a:rPr>
              <a:t>Khaki-farbige Blutung</a:t>
            </a:r>
            <a:endParaRPr/>
          </a:p>
          <a:p>
            <a:pPr marL="0" marR="0" lvl="0" indent="0" algn="ctr" rtl="0">
              <a:spcBef>
                <a:spcPts val="0"/>
              </a:spcBef>
              <a:spcAft>
                <a:spcPts val="0"/>
              </a:spcAft>
              <a:buClr>
                <a:srgbClr val="BFBFBF"/>
              </a:buClr>
              <a:buSzPts val="1200"/>
              <a:buFont typeface="Noto Sans Symbols"/>
              <a:buNone/>
            </a:pPr>
            <a:r>
              <a:rPr lang="en-US" sz="1200" b="1" i="1">
                <a:solidFill>
                  <a:srgbClr val="BFBFBF"/>
                </a:solidFill>
                <a:latin typeface="Arial"/>
                <a:ea typeface="Arial"/>
                <a:cs typeface="Arial"/>
                <a:sym typeface="Arial"/>
              </a:rPr>
              <a:t>im Glaskörper</a:t>
            </a:r>
            <a:endParaRPr/>
          </a:p>
        </p:txBody>
      </p:sp>
      <p:cxnSp>
        <p:nvCxnSpPr>
          <p:cNvPr id="1343" name="Google Shape;1343;p57"/>
          <p:cNvCxnSpPr/>
          <p:nvPr/>
        </p:nvCxnSpPr>
        <p:spPr>
          <a:xfrm rot="10800000">
            <a:off x="4876800" y="2438400"/>
            <a:ext cx="0" cy="533400"/>
          </a:xfrm>
          <a:prstGeom prst="straightConnector1">
            <a:avLst/>
          </a:prstGeom>
          <a:noFill/>
          <a:ln w="9525" cap="flat" cmpd="sng">
            <a:solidFill>
              <a:srgbClr val="BFBFBF"/>
            </a:solidFill>
            <a:prstDash val="solid"/>
            <a:round/>
            <a:headEnd type="triangle" w="med" len="med"/>
            <a:tailEnd type="none" w="sm" len="sm"/>
          </a:ln>
        </p:spPr>
      </p:cxnSp>
      <p:cxnSp>
        <p:nvCxnSpPr>
          <p:cNvPr id="1344" name="Google Shape;1344;p57"/>
          <p:cNvCxnSpPr/>
          <p:nvPr/>
        </p:nvCxnSpPr>
        <p:spPr>
          <a:xfrm rot="10800000">
            <a:off x="7467600" y="2438400"/>
            <a:ext cx="0" cy="533400"/>
          </a:xfrm>
          <a:prstGeom prst="straightConnector1">
            <a:avLst/>
          </a:prstGeom>
          <a:noFill/>
          <a:ln w="9525" cap="flat" cmpd="sng">
            <a:solidFill>
              <a:srgbClr val="BFBFBF"/>
            </a:solidFill>
            <a:prstDash val="solid"/>
            <a:round/>
            <a:headEnd type="triangle" w="med" len="med"/>
            <a:tailEnd type="none" w="sm" len="sm"/>
          </a:ln>
        </p:spPr>
      </p:cxnSp>
      <p:cxnSp>
        <p:nvCxnSpPr>
          <p:cNvPr id="1345" name="Google Shape;1345;p57"/>
          <p:cNvCxnSpPr/>
          <p:nvPr/>
        </p:nvCxnSpPr>
        <p:spPr>
          <a:xfrm rot="10800000">
            <a:off x="4873797" y="3916362"/>
            <a:ext cx="0" cy="533400"/>
          </a:xfrm>
          <a:prstGeom prst="straightConnector1">
            <a:avLst/>
          </a:prstGeom>
          <a:noFill/>
          <a:ln w="9525" cap="flat" cmpd="sng">
            <a:solidFill>
              <a:srgbClr val="BFBFBF"/>
            </a:solidFill>
            <a:prstDash val="solid"/>
            <a:round/>
            <a:headEnd type="triangle" w="med" len="med"/>
            <a:tailEnd type="none" w="sm" len="sm"/>
          </a:ln>
        </p:spPr>
      </p:cxnSp>
      <p:cxnSp>
        <p:nvCxnSpPr>
          <p:cNvPr id="1346" name="Google Shape;1346;p57"/>
          <p:cNvCxnSpPr/>
          <p:nvPr/>
        </p:nvCxnSpPr>
        <p:spPr>
          <a:xfrm rot="10800000">
            <a:off x="7466697" y="3902810"/>
            <a:ext cx="0" cy="533400"/>
          </a:xfrm>
          <a:prstGeom prst="straightConnector1">
            <a:avLst/>
          </a:prstGeom>
          <a:noFill/>
          <a:ln w="9525" cap="flat" cmpd="sng">
            <a:solidFill>
              <a:srgbClr val="BFBFBF"/>
            </a:solidFill>
            <a:prstDash val="solid"/>
            <a:round/>
            <a:headEnd type="triangle" w="med" len="med"/>
            <a:tailEnd type="none" w="sm" len="sm"/>
          </a:ln>
        </p:spPr>
      </p:cxnSp>
      <p:cxnSp>
        <p:nvCxnSpPr>
          <p:cNvPr id="1347" name="Google Shape;1347;p57"/>
          <p:cNvCxnSpPr/>
          <p:nvPr/>
        </p:nvCxnSpPr>
        <p:spPr>
          <a:xfrm rot="10800000">
            <a:off x="7467600" y="5105400"/>
            <a:ext cx="0" cy="533400"/>
          </a:xfrm>
          <a:prstGeom prst="straightConnector1">
            <a:avLst/>
          </a:prstGeom>
          <a:noFill/>
          <a:ln w="9525" cap="flat" cmpd="sng">
            <a:solidFill>
              <a:srgbClr val="BFBFBF"/>
            </a:solidFill>
            <a:prstDash val="solid"/>
            <a:round/>
            <a:headEnd type="triangle" w="med" len="med"/>
            <a:tailEnd type="none" w="sm" len="sm"/>
          </a:ln>
        </p:spPr>
      </p:cxnSp>
      <p:sp>
        <p:nvSpPr>
          <p:cNvPr id="1348" name="Google Shape;1348;p57"/>
          <p:cNvSpPr txBox="1"/>
          <p:nvPr/>
        </p:nvSpPr>
        <p:spPr>
          <a:xfrm>
            <a:off x="2972736" y="2646016"/>
            <a:ext cx="5919900" cy="2427000"/>
          </a:xfrm>
          <a:prstGeom prst="rect">
            <a:avLst/>
          </a:prstGeom>
          <a:solidFill>
            <a:srgbClr val="5DD5FF"/>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0000FF"/>
                </a:solidFill>
              </a:rPr>
              <a:t>Bilden sich das hämolytische Glaukom und das Geisterzellglaukom spontan zurück?</a:t>
            </a:r>
            <a:endParaRPr>
              <a:solidFill>
                <a:schemeClr val="dk1"/>
              </a:solidFill>
            </a:endParaRPr>
          </a:p>
          <a:p>
            <a:pPr marL="0" lvl="0" indent="0" algn="l" rtl="0">
              <a:spcBef>
                <a:spcPts val="0"/>
              </a:spcBef>
              <a:spcAft>
                <a:spcPts val="0"/>
              </a:spcAft>
              <a:buClr>
                <a:schemeClr val="dk1"/>
              </a:buClr>
              <a:buFont typeface="Arial"/>
              <a:buNone/>
            </a:pPr>
            <a:r>
              <a:rPr lang="en-US" sz="1200">
                <a:solidFill>
                  <a:srgbClr val="0000FF"/>
                </a:solidFill>
              </a:rPr>
              <a:t>In der Regel, sobald sich die auslösende Glaskörperblutung zurückgeblidet hat.</a:t>
            </a:r>
            <a:endParaRPr sz="1200" i="1">
              <a:solidFill>
                <a:srgbClr val="0000FF"/>
              </a:solidFill>
            </a:endParaRPr>
          </a:p>
          <a:p>
            <a:pPr marL="0" marR="0" lvl="0" indent="0" algn="l" rtl="0">
              <a:spcBef>
                <a:spcPts val="0"/>
              </a:spcBef>
              <a:spcAft>
                <a:spcPts val="0"/>
              </a:spcAft>
              <a:buNone/>
            </a:pPr>
            <a:endParaRPr sz="1600">
              <a:solidFill>
                <a:srgbClr val="0000FF"/>
              </a:solidFill>
              <a:latin typeface="Arial"/>
              <a:ea typeface="Arial"/>
              <a:cs typeface="Arial"/>
              <a:sym typeface="Arial"/>
            </a:endParaRPr>
          </a:p>
          <a:p>
            <a:pPr marL="0" marR="0" lvl="0" indent="0" algn="l" rtl="0">
              <a:spcBef>
                <a:spcPts val="0"/>
              </a:spcBef>
              <a:spcAft>
                <a:spcPts val="0"/>
              </a:spcAft>
              <a:buNone/>
            </a:pPr>
            <a:r>
              <a:rPr lang="en-US" sz="1200" i="1">
                <a:solidFill>
                  <a:srgbClr val="0000FF"/>
                </a:solidFill>
                <a:latin typeface="Arial"/>
                <a:ea typeface="Arial"/>
                <a:cs typeface="Arial"/>
                <a:sym typeface="Arial"/>
              </a:rPr>
              <a:t>Wie sollte der Augeninnendruck in der Zwischenzeit behandelt werden?</a:t>
            </a:r>
            <a:endParaRPr/>
          </a:p>
          <a:p>
            <a:pPr marL="0" marR="0" lvl="0" indent="0" algn="l" rtl="0">
              <a:spcBef>
                <a:spcPts val="0"/>
              </a:spcBef>
              <a:spcAft>
                <a:spcPts val="0"/>
              </a:spcAft>
              <a:buNone/>
            </a:pPr>
            <a:r>
              <a:rPr lang="en-US" sz="1200">
                <a:solidFill>
                  <a:srgbClr val="0000FF"/>
                </a:solidFill>
              </a:rPr>
              <a:t>Nach Möglichkeit mit Kammerwasserproduktionshemmern</a:t>
            </a:r>
            <a:endParaRPr sz="1600">
              <a:solidFill>
                <a:srgbClr val="5DD5FF"/>
              </a:solidFill>
              <a:latin typeface="Arial"/>
              <a:ea typeface="Arial"/>
              <a:cs typeface="Arial"/>
              <a:sym typeface="Arial"/>
            </a:endParaRPr>
          </a:p>
          <a:p>
            <a:pPr marL="0" marR="0" lvl="0" indent="0" algn="l" rtl="0">
              <a:spcBef>
                <a:spcPts val="0"/>
              </a:spcBef>
              <a:spcAft>
                <a:spcPts val="0"/>
              </a:spcAft>
              <a:buNone/>
            </a:pPr>
            <a:endParaRPr sz="1600">
              <a:solidFill>
                <a:srgbClr val="5DD5FF"/>
              </a:solidFill>
              <a:latin typeface="Arial"/>
              <a:ea typeface="Arial"/>
              <a:cs typeface="Arial"/>
              <a:sym typeface="Arial"/>
            </a:endParaRPr>
          </a:p>
          <a:p>
            <a:pPr marL="0" marR="0" lvl="0" indent="0" algn="l" rtl="0">
              <a:spcBef>
                <a:spcPts val="0"/>
              </a:spcBef>
              <a:spcAft>
                <a:spcPts val="0"/>
              </a:spcAft>
              <a:buNone/>
            </a:pPr>
            <a:r>
              <a:rPr lang="en-US" sz="1200" i="1">
                <a:solidFill>
                  <a:srgbClr val="5DD5FF"/>
                </a:solidFill>
                <a:latin typeface="Arial"/>
                <a:ea typeface="Arial"/>
                <a:cs typeface="Arial"/>
                <a:sym typeface="Arial"/>
              </a:rPr>
              <a:t>Wenn die medikamentöse Behandlung versagt, was ist der nächste Schritt?</a:t>
            </a:r>
            <a:endParaRPr/>
          </a:p>
          <a:p>
            <a:pPr marL="0" marR="0" lvl="0" indent="0" algn="l" rtl="0">
              <a:spcBef>
                <a:spcPts val="0"/>
              </a:spcBef>
              <a:spcAft>
                <a:spcPts val="0"/>
              </a:spcAft>
              <a:buNone/>
            </a:pPr>
            <a:r>
              <a:rPr lang="en-US" sz="1200">
                <a:solidFill>
                  <a:srgbClr val="5DD5FF"/>
                </a:solidFill>
                <a:latin typeface="Arial"/>
                <a:ea typeface="Arial"/>
                <a:cs typeface="Arial"/>
                <a:sym typeface="Arial"/>
              </a:rPr>
              <a:t>Kammerausspülung</a:t>
            </a:r>
            <a:endParaRPr/>
          </a:p>
          <a:p>
            <a:pPr marL="0" marR="0" lvl="0" indent="0" algn="l" rtl="0">
              <a:spcBef>
                <a:spcPts val="0"/>
              </a:spcBef>
              <a:spcAft>
                <a:spcPts val="0"/>
              </a:spcAft>
              <a:buNone/>
            </a:pPr>
            <a:endParaRPr sz="1600">
              <a:solidFill>
                <a:srgbClr val="5DD5FF"/>
              </a:solidFill>
              <a:latin typeface="Arial"/>
              <a:ea typeface="Arial"/>
              <a:cs typeface="Arial"/>
              <a:sym typeface="Arial"/>
            </a:endParaRPr>
          </a:p>
          <a:p>
            <a:pPr marL="0" marR="0" lvl="0" indent="0" algn="l" rtl="0">
              <a:spcBef>
                <a:spcPts val="0"/>
              </a:spcBef>
              <a:spcAft>
                <a:spcPts val="0"/>
              </a:spcAft>
              <a:buNone/>
            </a:pPr>
            <a:r>
              <a:rPr lang="en-US" sz="1200" i="1">
                <a:solidFill>
                  <a:srgbClr val="5DD5FF"/>
                </a:solidFill>
                <a:latin typeface="Arial"/>
                <a:ea typeface="Arial"/>
                <a:cs typeface="Arial"/>
                <a:sym typeface="Arial"/>
              </a:rPr>
              <a:t>Und wenn die Vorderkammer-Spülung versagt?</a:t>
            </a:r>
            <a:endParaRPr/>
          </a:p>
          <a:p>
            <a:pPr marL="0" marR="0" lvl="0" indent="0" algn="l" rtl="0">
              <a:spcBef>
                <a:spcPts val="0"/>
              </a:spcBef>
              <a:spcAft>
                <a:spcPts val="0"/>
              </a:spcAft>
              <a:buNone/>
            </a:pPr>
            <a:r>
              <a:rPr lang="en-US" sz="1200">
                <a:solidFill>
                  <a:srgbClr val="5DD5FF"/>
                </a:solidFill>
                <a:latin typeface="Arial"/>
                <a:ea typeface="Arial"/>
                <a:cs typeface="Arial"/>
                <a:sym typeface="Arial"/>
              </a:rPr>
              <a:t>Es sollte eine PPV (bei anhaltender Blutung) gegenüber einer filtrierenden Operation in Betracht gezogen werden</a:t>
            </a:r>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1352"/>
        <p:cNvGrpSpPr/>
        <p:nvPr/>
      </p:nvGrpSpPr>
      <p:grpSpPr>
        <a:xfrm>
          <a:off x="0" y="0"/>
          <a:ext cx="0" cy="0"/>
          <a:chOff x="0" y="0"/>
          <a:chExt cx="0" cy="0"/>
        </a:xfrm>
      </p:grpSpPr>
      <p:sp>
        <p:nvSpPr>
          <p:cNvPr id="1353" name="Google Shape;1353;p58"/>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1354" name="Google Shape;1354;p58"/>
          <p:cNvSpPr txBox="1"/>
          <p:nvPr/>
        </p:nvSpPr>
        <p:spPr>
          <a:xfrm>
            <a:off x="6239438" y="1981200"/>
            <a:ext cx="2454519"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chemeClr val="dk1"/>
                </a:solidFill>
                <a:latin typeface="Arial"/>
                <a:ea typeface="Arial"/>
                <a:cs typeface="Arial"/>
                <a:sym typeface="Arial"/>
              </a:rPr>
              <a:t>Geisterzellglaukom</a:t>
            </a:r>
            <a:endParaRPr/>
          </a:p>
        </p:txBody>
      </p:sp>
      <p:sp>
        <p:nvSpPr>
          <p:cNvPr id="1355" name="Google Shape;1355;p58"/>
          <p:cNvSpPr txBox="1"/>
          <p:nvPr/>
        </p:nvSpPr>
        <p:spPr>
          <a:xfrm>
            <a:off x="2361390" y="395288"/>
            <a:ext cx="4389471" cy="400110"/>
          </a:xfrm>
          <a:prstGeom prst="rect">
            <a:avLst/>
          </a:prstGeom>
          <a:solidFill>
            <a:srgbClr val="CCFFFF"/>
          </a:solid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FF0000"/>
              </a:buClr>
              <a:buSzPts val="1200"/>
              <a:buFont typeface="Noto Sans Symbols"/>
              <a:buNone/>
            </a:pPr>
            <a:r>
              <a:rPr lang="en-US" sz="1200" b="1">
                <a:solidFill>
                  <a:srgbClr val="FF0000"/>
                </a:solidFill>
                <a:latin typeface="Arial"/>
                <a:ea typeface="Arial"/>
                <a:cs typeface="Arial"/>
                <a:sym typeface="Arial"/>
              </a:rPr>
              <a:t>Glaukom nach intraokularer Blutung</a:t>
            </a:r>
            <a:endParaRPr/>
          </a:p>
        </p:txBody>
      </p:sp>
      <p:sp>
        <p:nvSpPr>
          <p:cNvPr id="1356" name="Google Shape;1356;p58"/>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58</a:t>
            </a:fld>
            <a:endParaRPr sz="1000">
              <a:solidFill>
                <a:schemeClr val="dk1"/>
              </a:solidFill>
              <a:latin typeface="Arial"/>
              <a:ea typeface="Arial"/>
              <a:cs typeface="Arial"/>
              <a:sym typeface="Arial"/>
            </a:endParaRPr>
          </a:p>
        </p:txBody>
      </p:sp>
      <p:sp>
        <p:nvSpPr>
          <p:cNvPr id="1357" name="Google Shape;1357;p58"/>
          <p:cNvSpPr txBox="1"/>
          <p:nvPr/>
        </p:nvSpPr>
        <p:spPr>
          <a:xfrm>
            <a:off x="3674286" y="1981200"/>
            <a:ext cx="2428871"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chemeClr val="dk1"/>
                </a:solidFill>
                <a:latin typeface="Arial"/>
                <a:ea typeface="Arial"/>
                <a:cs typeface="Arial"/>
                <a:sym typeface="Arial"/>
              </a:rPr>
              <a:t>Hämolytisches Glaukom</a:t>
            </a:r>
            <a:endParaRPr/>
          </a:p>
        </p:txBody>
      </p:sp>
      <p:sp>
        <p:nvSpPr>
          <p:cNvPr id="1358" name="Google Shape;1358;p58"/>
          <p:cNvSpPr txBox="1"/>
          <p:nvPr/>
        </p:nvSpPr>
        <p:spPr>
          <a:xfrm>
            <a:off x="304800" y="1981200"/>
            <a:ext cx="3147000" cy="2103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2"/>
              </a:buClr>
              <a:buSzPts val="840"/>
              <a:buFont typeface="Noto Sans Symbols"/>
              <a:buNone/>
            </a:pPr>
            <a:r>
              <a:rPr lang="en-US" sz="1200" u="sng">
                <a:solidFill>
                  <a:srgbClr val="BFBFBF"/>
                </a:solidFill>
                <a:latin typeface="Arial"/>
                <a:ea typeface="Arial"/>
                <a:cs typeface="Arial"/>
                <a:sym typeface="Arial"/>
              </a:rPr>
              <a:t>Glaukom als Folge eines Hyph</a:t>
            </a:r>
            <a:r>
              <a:rPr lang="en-US" sz="1200" u="sng">
                <a:solidFill>
                  <a:srgbClr val="BFBFBF"/>
                </a:solidFill>
              </a:rPr>
              <a:t>ä</a:t>
            </a:r>
            <a:r>
              <a:rPr lang="en-US" sz="1200" u="sng">
                <a:solidFill>
                  <a:srgbClr val="BFBFBF"/>
                </a:solidFill>
                <a:latin typeface="Arial"/>
                <a:ea typeface="Arial"/>
                <a:cs typeface="Arial"/>
                <a:sym typeface="Arial"/>
              </a:rPr>
              <a:t>mas</a:t>
            </a:r>
            <a:endParaRPr sz="1800" u="sng">
              <a:solidFill>
                <a:srgbClr val="BFBFBF"/>
              </a:solidFill>
              <a:latin typeface="Arial"/>
              <a:ea typeface="Arial"/>
              <a:cs typeface="Arial"/>
              <a:sym typeface="Arial"/>
            </a:endParaRPr>
          </a:p>
        </p:txBody>
      </p:sp>
      <p:sp>
        <p:nvSpPr>
          <p:cNvPr id="1359" name="Google Shape;1359;p58"/>
          <p:cNvSpPr txBox="1"/>
          <p:nvPr/>
        </p:nvSpPr>
        <p:spPr>
          <a:xfrm>
            <a:off x="920750" y="2681288"/>
            <a:ext cx="1974900" cy="3951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Folgt </a:t>
            </a:r>
            <a:r>
              <a:rPr lang="en-US" sz="1200">
                <a:solidFill>
                  <a:srgbClr val="BFBFBF"/>
                </a:solidFill>
              </a:rPr>
              <a:t>auf</a:t>
            </a:r>
            <a:r>
              <a:rPr lang="en-US" sz="1200" b="1" i="1">
                <a:solidFill>
                  <a:srgbClr val="BFBFBF"/>
                </a:solidFill>
                <a:latin typeface="Arial"/>
                <a:ea typeface="Arial"/>
                <a:cs typeface="Arial"/>
                <a:sym typeface="Arial"/>
              </a:rPr>
              <a:t> </a:t>
            </a:r>
            <a:r>
              <a:rPr lang="en-US" sz="1200">
                <a:solidFill>
                  <a:srgbClr val="BFBFBF"/>
                </a:solidFill>
                <a:latin typeface="Arial"/>
                <a:ea typeface="Arial"/>
                <a:cs typeface="Arial"/>
                <a:sym typeface="Arial"/>
              </a:rPr>
              <a:t>eine </a:t>
            </a:r>
            <a:r>
              <a:rPr lang="en-US" sz="1200" b="1" i="1">
                <a:solidFill>
                  <a:srgbClr val="BFBFBF"/>
                </a:solidFill>
              </a:rPr>
              <a:t>Vorderkammerblutung</a:t>
            </a:r>
            <a:endParaRPr b="1" i="1"/>
          </a:p>
        </p:txBody>
      </p:sp>
      <p:cxnSp>
        <p:nvCxnSpPr>
          <p:cNvPr id="1360" name="Google Shape;1360;p58"/>
          <p:cNvCxnSpPr/>
          <p:nvPr/>
        </p:nvCxnSpPr>
        <p:spPr>
          <a:xfrm rot="10800000">
            <a:off x="1892300" y="2286000"/>
            <a:ext cx="0" cy="381000"/>
          </a:xfrm>
          <a:prstGeom prst="straightConnector1">
            <a:avLst/>
          </a:prstGeom>
          <a:noFill/>
          <a:ln w="9525" cap="flat" cmpd="sng">
            <a:solidFill>
              <a:srgbClr val="BFBFBF"/>
            </a:solidFill>
            <a:prstDash val="solid"/>
            <a:round/>
            <a:headEnd type="none" w="med" len="med"/>
            <a:tailEnd type="triangle" w="med" len="med"/>
          </a:ln>
        </p:spPr>
      </p:cxnSp>
      <p:sp>
        <p:nvSpPr>
          <p:cNvPr id="1361" name="Google Shape;1361;p58"/>
          <p:cNvSpPr/>
          <p:nvPr/>
        </p:nvSpPr>
        <p:spPr>
          <a:xfrm>
            <a:off x="3505200" y="1219200"/>
            <a:ext cx="76200" cy="2178050"/>
          </a:xfrm>
          <a:prstGeom prst="rect">
            <a:avLst/>
          </a:prstGeom>
          <a:solidFill>
            <a:srgbClr val="BFBFBF"/>
          </a:solidFill>
          <a:ln w="25400" cap="flat" cmpd="sng">
            <a:solidFill>
              <a:srgbClr val="A5A5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362" name="Google Shape;1362;p58"/>
          <p:cNvSpPr txBox="1"/>
          <p:nvPr/>
        </p:nvSpPr>
        <p:spPr>
          <a:xfrm>
            <a:off x="3581400" y="2995613"/>
            <a:ext cx="2564533" cy="830997"/>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TM verstopft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    mit…              </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Hämoglobin-beladene Makrophagen</a:t>
            </a:r>
            <a:endParaRPr/>
          </a:p>
        </p:txBody>
      </p:sp>
      <p:sp>
        <p:nvSpPr>
          <p:cNvPr id="1363" name="Google Shape;1363;p58"/>
          <p:cNvSpPr txBox="1"/>
          <p:nvPr/>
        </p:nvSpPr>
        <p:spPr>
          <a:xfrm>
            <a:off x="6425127" y="2995613"/>
            <a:ext cx="2109273" cy="830997"/>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TM verstopft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    mit…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degenerierten Erythrozyten</a:t>
            </a:r>
            <a:endParaRPr/>
          </a:p>
        </p:txBody>
      </p:sp>
      <p:sp>
        <p:nvSpPr>
          <p:cNvPr id="1364" name="Google Shape;1364;p58"/>
          <p:cNvSpPr txBox="1"/>
          <p:nvPr/>
        </p:nvSpPr>
        <p:spPr>
          <a:xfrm>
            <a:off x="3974849" y="4488256"/>
            <a:ext cx="1827744" cy="584775"/>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b="1" i="1">
                <a:solidFill>
                  <a:srgbClr val="BFBFBF"/>
                </a:solidFill>
                <a:latin typeface="Arial"/>
                <a:ea typeface="Arial"/>
                <a:cs typeface="Arial"/>
                <a:sym typeface="Arial"/>
              </a:rPr>
              <a:t>Rötlich verfärbte  Zellen</a:t>
            </a:r>
            <a:endParaRPr/>
          </a:p>
          <a:p>
            <a:pPr marL="0" marR="0" lvl="0" indent="0" algn="ctr" rtl="0">
              <a:spcBef>
                <a:spcPts val="0"/>
              </a:spcBef>
              <a:spcAft>
                <a:spcPts val="0"/>
              </a:spcAft>
              <a:buClr>
                <a:srgbClr val="BFBFBF"/>
              </a:buClr>
              <a:buSzPts val="1200"/>
              <a:buFont typeface="Noto Sans Symbols"/>
              <a:buNone/>
            </a:pPr>
            <a:r>
              <a:rPr lang="en-US" sz="1200" b="1" i="1">
                <a:solidFill>
                  <a:srgbClr val="BFBFBF"/>
                </a:solidFill>
                <a:latin typeface="Arial"/>
                <a:ea typeface="Arial"/>
                <a:cs typeface="Arial"/>
                <a:sym typeface="Arial"/>
              </a:rPr>
              <a:t>in AC</a:t>
            </a:r>
            <a:endParaRPr/>
          </a:p>
        </p:txBody>
      </p:sp>
      <p:sp>
        <p:nvSpPr>
          <p:cNvPr id="1365" name="Google Shape;1365;p58"/>
          <p:cNvSpPr txBox="1"/>
          <p:nvPr/>
        </p:nvSpPr>
        <p:spPr>
          <a:xfrm>
            <a:off x="6510896" y="4473575"/>
            <a:ext cx="1922706" cy="584775"/>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b="1" i="1">
                <a:solidFill>
                  <a:srgbClr val="BFBFBF"/>
                </a:solidFill>
                <a:latin typeface="Arial"/>
                <a:ea typeface="Arial"/>
                <a:cs typeface="Arial"/>
                <a:sym typeface="Arial"/>
              </a:rPr>
              <a:t>Hellbraune Zellen</a:t>
            </a:r>
            <a:endParaRPr/>
          </a:p>
          <a:p>
            <a:pPr marL="0" marR="0" lvl="0" indent="0" algn="ctr" rtl="0">
              <a:spcBef>
                <a:spcPts val="0"/>
              </a:spcBef>
              <a:spcAft>
                <a:spcPts val="0"/>
              </a:spcAft>
              <a:buClr>
                <a:srgbClr val="BFBFBF"/>
              </a:buClr>
              <a:buSzPts val="1200"/>
              <a:buFont typeface="Noto Sans Symbols"/>
              <a:buNone/>
            </a:pPr>
            <a:r>
              <a:rPr lang="en-US" sz="1200" b="1" i="1">
                <a:solidFill>
                  <a:srgbClr val="BFBFBF"/>
                </a:solidFill>
                <a:latin typeface="Arial"/>
                <a:ea typeface="Arial"/>
                <a:cs typeface="Arial"/>
                <a:sym typeface="Arial"/>
              </a:rPr>
              <a:t>in AC</a:t>
            </a:r>
            <a:endParaRPr/>
          </a:p>
        </p:txBody>
      </p:sp>
      <p:sp>
        <p:nvSpPr>
          <p:cNvPr id="1366" name="Google Shape;1366;p58"/>
          <p:cNvSpPr txBox="1"/>
          <p:nvPr/>
        </p:nvSpPr>
        <p:spPr>
          <a:xfrm>
            <a:off x="6040665" y="5663625"/>
            <a:ext cx="2852100" cy="3951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b="1" i="1">
                <a:solidFill>
                  <a:srgbClr val="BFBFBF"/>
                </a:solidFill>
                <a:latin typeface="Arial"/>
                <a:ea typeface="Arial"/>
                <a:cs typeface="Arial"/>
                <a:sym typeface="Arial"/>
              </a:rPr>
              <a:t>Khaki-farbige Blutung</a:t>
            </a:r>
            <a:endParaRPr/>
          </a:p>
          <a:p>
            <a:pPr marL="0" marR="0" lvl="0" indent="0" algn="ctr" rtl="0">
              <a:spcBef>
                <a:spcPts val="0"/>
              </a:spcBef>
              <a:spcAft>
                <a:spcPts val="0"/>
              </a:spcAft>
              <a:buClr>
                <a:srgbClr val="BFBFBF"/>
              </a:buClr>
              <a:buSzPts val="1200"/>
              <a:buFont typeface="Noto Sans Symbols"/>
              <a:buNone/>
            </a:pPr>
            <a:r>
              <a:rPr lang="en-US" sz="1200" b="1" i="1">
                <a:solidFill>
                  <a:srgbClr val="BFBFBF"/>
                </a:solidFill>
                <a:latin typeface="Arial"/>
                <a:ea typeface="Arial"/>
                <a:cs typeface="Arial"/>
                <a:sym typeface="Arial"/>
              </a:rPr>
              <a:t>im Glaskörper</a:t>
            </a:r>
            <a:endParaRPr/>
          </a:p>
        </p:txBody>
      </p:sp>
      <p:cxnSp>
        <p:nvCxnSpPr>
          <p:cNvPr id="1367" name="Google Shape;1367;p58"/>
          <p:cNvCxnSpPr/>
          <p:nvPr/>
        </p:nvCxnSpPr>
        <p:spPr>
          <a:xfrm rot="10800000">
            <a:off x="4876800" y="2438400"/>
            <a:ext cx="0" cy="533400"/>
          </a:xfrm>
          <a:prstGeom prst="straightConnector1">
            <a:avLst/>
          </a:prstGeom>
          <a:noFill/>
          <a:ln w="9525" cap="flat" cmpd="sng">
            <a:solidFill>
              <a:srgbClr val="BFBFBF"/>
            </a:solidFill>
            <a:prstDash val="solid"/>
            <a:round/>
            <a:headEnd type="triangle" w="med" len="med"/>
            <a:tailEnd type="none" w="sm" len="sm"/>
          </a:ln>
        </p:spPr>
      </p:cxnSp>
      <p:cxnSp>
        <p:nvCxnSpPr>
          <p:cNvPr id="1368" name="Google Shape;1368;p58"/>
          <p:cNvCxnSpPr/>
          <p:nvPr/>
        </p:nvCxnSpPr>
        <p:spPr>
          <a:xfrm rot="10800000">
            <a:off x="7467600" y="2438400"/>
            <a:ext cx="0" cy="533400"/>
          </a:xfrm>
          <a:prstGeom prst="straightConnector1">
            <a:avLst/>
          </a:prstGeom>
          <a:noFill/>
          <a:ln w="9525" cap="flat" cmpd="sng">
            <a:solidFill>
              <a:srgbClr val="BFBFBF"/>
            </a:solidFill>
            <a:prstDash val="solid"/>
            <a:round/>
            <a:headEnd type="triangle" w="med" len="med"/>
            <a:tailEnd type="none" w="sm" len="sm"/>
          </a:ln>
        </p:spPr>
      </p:cxnSp>
      <p:cxnSp>
        <p:nvCxnSpPr>
          <p:cNvPr id="1369" name="Google Shape;1369;p58"/>
          <p:cNvCxnSpPr/>
          <p:nvPr/>
        </p:nvCxnSpPr>
        <p:spPr>
          <a:xfrm rot="10800000">
            <a:off x="4873797" y="3916362"/>
            <a:ext cx="0" cy="533400"/>
          </a:xfrm>
          <a:prstGeom prst="straightConnector1">
            <a:avLst/>
          </a:prstGeom>
          <a:noFill/>
          <a:ln w="9525" cap="flat" cmpd="sng">
            <a:solidFill>
              <a:srgbClr val="BFBFBF"/>
            </a:solidFill>
            <a:prstDash val="solid"/>
            <a:round/>
            <a:headEnd type="triangle" w="med" len="med"/>
            <a:tailEnd type="none" w="sm" len="sm"/>
          </a:ln>
        </p:spPr>
      </p:cxnSp>
      <p:cxnSp>
        <p:nvCxnSpPr>
          <p:cNvPr id="1370" name="Google Shape;1370;p58"/>
          <p:cNvCxnSpPr/>
          <p:nvPr/>
        </p:nvCxnSpPr>
        <p:spPr>
          <a:xfrm rot="10800000">
            <a:off x="7466697" y="3902810"/>
            <a:ext cx="0" cy="533400"/>
          </a:xfrm>
          <a:prstGeom prst="straightConnector1">
            <a:avLst/>
          </a:prstGeom>
          <a:noFill/>
          <a:ln w="9525" cap="flat" cmpd="sng">
            <a:solidFill>
              <a:srgbClr val="BFBFBF"/>
            </a:solidFill>
            <a:prstDash val="solid"/>
            <a:round/>
            <a:headEnd type="triangle" w="med" len="med"/>
            <a:tailEnd type="none" w="sm" len="sm"/>
          </a:ln>
        </p:spPr>
      </p:cxnSp>
      <p:cxnSp>
        <p:nvCxnSpPr>
          <p:cNvPr id="1371" name="Google Shape;1371;p58"/>
          <p:cNvCxnSpPr/>
          <p:nvPr/>
        </p:nvCxnSpPr>
        <p:spPr>
          <a:xfrm rot="10800000">
            <a:off x="7467600" y="5105400"/>
            <a:ext cx="0" cy="533400"/>
          </a:xfrm>
          <a:prstGeom prst="straightConnector1">
            <a:avLst/>
          </a:prstGeom>
          <a:noFill/>
          <a:ln w="9525" cap="flat" cmpd="sng">
            <a:solidFill>
              <a:srgbClr val="BFBFBF"/>
            </a:solidFill>
            <a:prstDash val="solid"/>
            <a:round/>
            <a:headEnd type="triangle" w="med" len="med"/>
            <a:tailEnd type="none" w="sm" len="sm"/>
          </a:ln>
        </p:spPr>
      </p:cxnSp>
      <p:sp>
        <p:nvSpPr>
          <p:cNvPr id="1372" name="Google Shape;1372;p58"/>
          <p:cNvSpPr txBox="1"/>
          <p:nvPr/>
        </p:nvSpPr>
        <p:spPr>
          <a:xfrm>
            <a:off x="2972736" y="2646016"/>
            <a:ext cx="5919900" cy="2427000"/>
          </a:xfrm>
          <a:prstGeom prst="rect">
            <a:avLst/>
          </a:prstGeom>
          <a:solidFill>
            <a:srgbClr val="5DD5FF"/>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0000FF"/>
                </a:solidFill>
              </a:rPr>
              <a:t>Bilden sich das hämolytische Glaukom und das Geisterzellglaukom spontan zurück?</a:t>
            </a:r>
            <a:endParaRPr>
              <a:solidFill>
                <a:schemeClr val="dk1"/>
              </a:solidFill>
            </a:endParaRPr>
          </a:p>
          <a:p>
            <a:pPr marL="0" lvl="0" indent="0" algn="l" rtl="0">
              <a:spcBef>
                <a:spcPts val="0"/>
              </a:spcBef>
              <a:spcAft>
                <a:spcPts val="0"/>
              </a:spcAft>
              <a:buClr>
                <a:schemeClr val="dk1"/>
              </a:buClr>
              <a:buFont typeface="Arial"/>
              <a:buNone/>
            </a:pPr>
            <a:r>
              <a:rPr lang="en-US" sz="1200">
                <a:solidFill>
                  <a:srgbClr val="0000FF"/>
                </a:solidFill>
              </a:rPr>
              <a:t>In der Regel, sobald sich die auslösende Glaskörperblutung zurückgeblidet hat.</a:t>
            </a:r>
            <a:endParaRPr sz="1200" i="1">
              <a:solidFill>
                <a:srgbClr val="0000FF"/>
              </a:solidFill>
            </a:endParaRPr>
          </a:p>
          <a:p>
            <a:pPr marL="0" lvl="0" indent="0" algn="l" rtl="0">
              <a:spcBef>
                <a:spcPts val="0"/>
              </a:spcBef>
              <a:spcAft>
                <a:spcPts val="0"/>
              </a:spcAft>
              <a:buClr>
                <a:schemeClr val="dk1"/>
              </a:buClr>
              <a:buFont typeface="Arial"/>
              <a:buNone/>
            </a:pPr>
            <a:endParaRPr sz="1600">
              <a:solidFill>
                <a:srgbClr val="0000FF"/>
              </a:solidFill>
            </a:endParaRPr>
          </a:p>
          <a:p>
            <a:pPr marL="0" lvl="0" indent="0" algn="l" rtl="0">
              <a:spcBef>
                <a:spcPts val="0"/>
              </a:spcBef>
              <a:spcAft>
                <a:spcPts val="0"/>
              </a:spcAft>
              <a:buClr>
                <a:schemeClr val="dk1"/>
              </a:buClr>
              <a:buFont typeface="Arial"/>
              <a:buNone/>
            </a:pPr>
            <a:r>
              <a:rPr lang="en-US" sz="1200" i="1">
                <a:solidFill>
                  <a:srgbClr val="0000FF"/>
                </a:solidFill>
              </a:rPr>
              <a:t>Wie sollte der Augeninnendruck in der Zwischenzeit behandelt werden?</a:t>
            </a:r>
            <a:endParaRPr>
              <a:solidFill>
                <a:schemeClr val="dk1"/>
              </a:solidFill>
            </a:endParaRPr>
          </a:p>
          <a:p>
            <a:pPr marL="0" lvl="0" indent="0" algn="l" rtl="0">
              <a:spcBef>
                <a:spcPts val="0"/>
              </a:spcBef>
              <a:spcAft>
                <a:spcPts val="0"/>
              </a:spcAft>
              <a:buClr>
                <a:schemeClr val="dk1"/>
              </a:buClr>
              <a:buFont typeface="Arial"/>
              <a:buNone/>
            </a:pPr>
            <a:r>
              <a:rPr lang="en-US" sz="1200">
                <a:solidFill>
                  <a:srgbClr val="0000FF"/>
                </a:solidFill>
              </a:rPr>
              <a:t>Nach Möglichkeit mit Kammerwasserproduktionshemmern</a:t>
            </a:r>
            <a:endParaRPr sz="1200" i="1">
              <a:solidFill>
                <a:srgbClr val="0000FF"/>
              </a:solidFill>
            </a:endParaRPr>
          </a:p>
          <a:p>
            <a:pPr marL="0" marR="0" lvl="0" indent="0" algn="l" rtl="0">
              <a:spcBef>
                <a:spcPts val="0"/>
              </a:spcBef>
              <a:spcAft>
                <a:spcPts val="0"/>
              </a:spcAft>
              <a:buNone/>
            </a:pPr>
            <a:endParaRPr sz="1600">
              <a:solidFill>
                <a:srgbClr val="0000FF"/>
              </a:solidFill>
              <a:latin typeface="Arial"/>
              <a:ea typeface="Arial"/>
              <a:cs typeface="Arial"/>
              <a:sym typeface="Arial"/>
            </a:endParaRPr>
          </a:p>
          <a:p>
            <a:pPr marL="0" marR="0" lvl="0" indent="0" algn="l" rtl="0">
              <a:spcBef>
                <a:spcPts val="0"/>
              </a:spcBef>
              <a:spcAft>
                <a:spcPts val="0"/>
              </a:spcAft>
              <a:buNone/>
            </a:pPr>
            <a:r>
              <a:rPr lang="en-US" sz="1200" i="1">
                <a:solidFill>
                  <a:srgbClr val="0000FF"/>
                </a:solidFill>
                <a:latin typeface="Arial"/>
                <a:ea typeface="Arial"/>
                <a:cs typeface="Arial"/>
                <a:sym typeface="Arial"/>
              </a:rPr>
              <a:t>Wenn die medikamentöse Behandlung versagt, was ist der nächste Schritt?</a:t>
            </a:r>
            <a:endParaRPr sz="1600" i="1">
              <a:solidFill>
                <a:srgbClr val="5DD5FF"/>
              </a:solidFill>
              <a:latin typeface="Arial"/>
              <a:ea typeface="Arial"/>
              <a:cs typeface="Arial"/>
              <a:sym typeface="Arial"/>
            </a:endParaRPr>
          </a:p>
          <a:p>
            <a:pPr marL="0" marR="0" lvl="0" indent="0" algn="l" rtl="0">
              <a:spcBef>
                <a:spcPts val="0"/>
              </a:spcBef>
              <a:spcAft>
                <a:spcPts val="0"/>
              </a:spcAft>
              <a:buNone/>
            </a:pPr>
            <a:r>
              <a:rPr lang="en-US" sz="1200">
                <a:solidFill>
                  <a:srgbClr val="5DD5FF"/>
                </a:solidFill>
                <a:latin typeface="Arial"/>
                <a:ea typeface="Arial"/>
                <a:cs typeface="Arial"/>
                <a:sym typeface="Arial"/>
              </a:rPr>
              <a:t>Kammerausspülung</a:t>
            </a:r>
            <a:endParaRPr/>
          </a:p>
          <a:p>
            <a:pPr marL="0" marR="0" lvl="0" indent="0" algn="l" rtl="0">
              <a:spcBef>
                <a:spcPts val="0"/>
              </a:spcBef>
              <a:spcAft>
                <a:spcPts val="0"/>
              </a:spcAft>
              <a:buNone/>
            </a:pPr>
            <a:endParaRPr sz="1600">
              <a:solidFill>
                <a:srgbClr val="5DD5FF"/>
              </a:solidFill>
              <a:latin typeface="Arial"/>
              <a:ea typeface="Arial"/>
              <a:cs typeface="Arial"/>
              <a:sym typeface="Arial"/>
            </a:endParaRPr>
          </a:p>
          <a:p>
            <a:pPr marL="0" marR="0" lvl="0" indent="0" algn="l" rtl="0">
              <a:spcBef>
                <a:spcPts val="0"/>
              </a:spcBef>
              <a:spcAft>
                <a:spcPts val="0"/>
              </a:spcAft>
              <a:buNone/>
            </a:pPr>
            <a:r>
              <a:rPr lang="en-US" sz="1200" i="1">
                <a:solidFill>
                  <a:srgbClr val="5DD5FF"/>
                </a:solidFill>
                <a:latin typeface="Arial"/>
                <a:ea typeface="Arial"/>
                <a:cs typeface="Arial"/>
                <a:sym typeface="Arial"/>
              </a:rPr>
              <a:t>Und wenn die Vorderkammer-Spülung versagt?</a:t>
            </a:r>
            <a:endParaRPr/>
          </a:p>
          <a:p>
            <a:pPr marL="0" marR="0" lvl="0" indent="0" algn="l" rtl="0">
              <a:spcBef>
                <a:spcPts val="0"/>
              </a:spcBef>
              <a:spcAft>
                <a:spcPts val="0"/>
              </a:spcAft>
              <a:buNone/>
            </a:pPr>
            <a:r>
              <a:rPr lang="en-US" sz="1200">
                <a:solidFill>
                  <a:srgbClr val="5DD5FF"/>
                </a:solidFill>
                <a:latin typeface="Arial"/>
                <a:ea typeface="Arial"/>
                <a:cs typeface="Arial"/>
                <a:sym typeface="Arial"/>
              </a:rPr>
              <a:t>Es sollte eine PPV (bei anhaltender Blutung) gegenüber einer filtrierenden Operation in Betracht gezogen werden</a:t>
            </a:r>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1376"/>
        <p:cNvGrpSpPr/>
        <p:nvPr/>
      </p:nvGrpSpPr>
      <p:grpSpPr>
        <a:xfrm>
          <a:off x="0" y="0"/>
          <a:ext cx="0" cy="0"/>
          <a:chOff x="0" y="0"/>
          <a:chExt cx="0" cy="0"/>
        </a:xfrm>
      </p:grpSpPr>
      <p:sp>
        <p:nvSpPr>
          <p:cNvPr id="1377" name="Google Shape;1377;p59"/>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1378" name="Google Shape;1378;p59"/>
          <p:cNvSpPr txBox="1"/>
          <p:nvPr/>
        </p:nvSpPr>
        <p:spPr>
          <a:xfrm>
            <a:off x="6239438" y="1981200"/>
            <a:ext cx="2454519"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chemeClr val="dk1"/>
                </a:solidFill>
                <a:latin typeface="Arial"/>
                <a:ea typeface="Arial"/>
                <a:cs typeface="Arial"/>
                <a:sym typeface="Arial"/>
              </a:rPr>
              <a:t>Geisterzellglaukom</a:t>
            </a:r>
            <a:endParaRPr/>
          </a:p>
        </p:txBody>
      </p:sp>
      <p:sp>
        <p:nvSpPr>
          <p:cNvPr id="1379" name="Google Shape;1379;p59"/>
          <p:cNvSpPr txBox="1"/>
          <p:nvPr/>
        </p:nvSpPr>
        <p:spPr>
          <a:xfrm>
            <a:off x="2361390" y="395288"/>
            <a:ext cx="4389471" cy="400110"/>
          </a:xfrm>
          <a:prstGeom prst="rect">
            <a:avLst/>
          </a:prstGeom>
          <a:solidFill>
            <a:srgbClr val="CCFFFF"/>
          </a:solid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FF0000"/>
              </a:buClr>
              <a:buSzPts val="1200"/>
              <a:buFont typeface="Noto Sans Symbols"/>
              <a:buNone/>
            </a:pPr>
            <a:r>
              <a:rPr lang="en-US" sz="1200" b="1">
                <a:solidFill>
                  <a:srgbClr val="FF0000"/>
                </a:solidFill>
                <a:latin typeface="Arial"/>
                <a:ea typeface="Arial"/>
                <a:cs typeface="Arial"/>
                <a:sym typeface="Arial"/>
              </a:rPr>
              <a:t>Glaukom nach intraokularer Blutung</a:t>
            </a:r>
            <a:endParaRPr/>
          </a:p>
        </p:txBody>
      </p:sp>
      <p:sp>
        <p:nvSpPr>
          <p:cNvPr id="1380" name="Google Shape;1380;p59"/>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59</a:t>
            </a:fld>
            <a:endParaRPr sz="1000">
              <a:solidFill>
                <a:schemeClr val="dk1"/>
              </a:solidFill>
              <a:latin typeface="Arial"/>
              <a:ea typeface="Arial"/>
              <a:cs typeface="Arial"/>
              <a:sym typeface="Arial"/>
            </a:endParaRPr>
          </a:p>
        </p:txBody>
      </p:sp>
      <p:sp>
        <p:nvSpPr>
          <p:cNvPr id="1381" name="Google Shape;1381;p59"/>
          <p:cNvSpPr txBox="1"/>
          <p:nvPr/>
        </p:nvSpPr>
        <p:spPr>
          <a:xfrm>
            <a:off x="3674286" y="1981200"/>
            <a:ext cx="2428871"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chemeClr val="dk1"/>
                </a:solidFill>
                <a:latin typeface="Arial"/>
                <a:ea typeface="Arial"/>
                <a:cs typeface="Arial"/>
                <a:sym typeface="Arial"/>
              </a:rPr>
              <a:t>Hämolytisches Glaukom</a:t>
            </a:r>
            <a:endParaRPr/>
          </a:p>
        </p:txBody>
      </p:sp>
      <p:sp>
        <p:nvSpPr>
          <p:cNvPr id="1382" name="Google Shape;1382;p59"/>
          <p:cNvSpPr txBox="1"/>
          <p:nvPr/>
        </p:nvSpPr>
        <p:spPr>
          <a:xfrm>
            <a:off x="304800" y="1981200"/>
            <a:ext cx="3147000" cy="2103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2"/>
              </a:buClr>
              <a:buSzPts val="840"/>
              <a:buFont typeface="Noto Sans Symbols"/>
              <a:buNone/>
            </a:pPr>
            <a:r>
              <a:rPr lang="en-US" sz="1200" u="sng">
                <a:solidFill>
                  <a:srgbClr val="BFBFBF"/>
                </a:solidFill>
                <a:latin typeface="Arial"/>
                <a:ea typeface="Arial"/>
                <a:cs typeface="Arial"/>
                <a:sym typeface="Arial"/>
              </a:rPr>
              <a:t>Glaukom als Folge eines Hyph</a:t>
            </a:r>
            <a:r>
              <a:rPr lang="en-US" sz="1200" u="sng">
                <a:solidFill>
                  <a:srgbClr val="BFBFBF"/>
                </a:solidFill>
              </a:rPr>
              <a:t>ä</a:t>
            </a:r>
            <a:r>
              <a:rPr lang="en-US" sz="1200" u="sng">
                <a:solidFill>
                  <a:srgbClr val="BFBFBF"/>
                </a:solidFill>
                <a:latin typeface="Arial"/>
                <a:ea typeface="Arial"/>
                <a:cs typeface="Arial"/>
                <a:sym typeface="Arial"/>
              </a:rPr>
              <a:t>mas</a:t>
            </a:r>
            <a:endParaRPr sz="1800" u="sng">
              <a:solidFill>
                <a:srgbClr val="BFBFBF"/>
              </a:solidFill>
              <a:latin typeface="Arial"/>
              <a:ea typeface="Arial"/>
              <a:cs typeface="Arial"/>
              <a:sym typeface="Arial"/>
            </a:endParaRPr>
          </a:p>
        </p:txBody>
      </p:sp>
      <p:sp>
        <p:nvSpPr>
          <p:cNvPr id="1383" name="Google Shape;1383;p59"/>
          <p:cNvSpPr txBox="1"/>
          <p:nvPr/>
        </p:nvSpPr>
        <p:spPr>
          <a:xfrm>
            <a:off x="920750" y="2681288"/>
            <a:ext cx="1974900" cy="3951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Folgt </a:t>
            </a:r>
            <a:r>
              <a:rPr lang="en-US" sz="1200">
                <a:solidFill>
                  <a:srgbClr val="BFBFBF"/>
                </a:solidFill>
              </a:rPr>
              <a:t>auf</a:t>
            </a:r>
            <a:r>
              <a:rPr lang="en-US" sz="1200" b="1" i="1">
                <a:solidFill>
                  <a:srgbClr val="BFBFBF"/>
                </a:solidFill>
                <a:latin typeface="Arial"/>
                <a:ea typeface="Arial"/>
                <a:cs typeface="Arial"/>
                <a:sym typeface="Arial"/>
              </a:rPr>
              <a:t> </a:t>
            </a:r>
            <a:r>
              <a:rPr lang="en-US" sz="1200">
                <a:solidFill>
                  <a:srgbClr val="BFBFBF"/>
                </a:solidFill>
                <a:latin typeface="Arial"/>
                <a:ea typeface="Arial"/>
                <a:cs typeface="Arial"/>
                <a:sym typeface="Arial"/>
              </a:rPr>
              <a:t>eine </a:t>
            </a:r>
            <a:r>
              <a:rPr lang="en-US" sz="1200" b="1" i="1">
                <a:solidFill>
                  <a:srgbClr val="BFBFBF"/>
                </a:solidFill>
              </a:rPr>
              <a:t>Vorderkammerblutung</a:t>
            </a:r>
            <a:endParaRPr b="1" i="1"/>
          </a:p>
        </p:txBody>
      </p:sp>
      <p:cxnSp>
        <p:nvCxnSpPr>
          <p:cNvPr id="1384" name="Google Shape;1384;p59"/>
          <p:cNvCxnSpPr/>
          <p:nvPr/>
        </p:nvCxnSpPr>
        <p:spPr>
          <a:xfrm rot="10800000">
            <a:off x="1892300" y="2286000"/>
            <a:ext cx="0" cy="381000"/>
          </a:xfrm>
          <a:prstGeom prst="straightConnector1">
            <a:avLst/>
          </a:prstGeom>
          <a:noFill/>
          <a:ln w="9525" cap="flat" cmpd="sng">
            <a:solidFill>
              <a:srgbClr val="BFBFBF"/>
            </a:solidFill>
            <a:prstDash val="solid"/>
            <a:round/>
            <a:headEnd type="none" w="med" len="med"/>
            <a:tailEnd type="triangle" w="med" len="med"/>
          </a:ln>
        </p:spPr>
      </p:cxnSp>
      <p:sp>
        <p:nvSpPr>
          <p:cNvPr id="1385" name="Google Shape;1385;p59"/>
          <p:cNvSpPr/>
          <p:nvPr/>
        </p:nvSpPr>
        <p:spPr>
          <a:xfrm>
            <a:off x="3505200" y="1219200"/>
            <a:ext cx="76200" cy="2178050"/>
          </a:xfrm>
          <a:prstGeom prst="rect">
            <a:avLst/>
          </a:prstGeom>
          <a:solidFill>
            <a:srgbClr val="BFBFBF"/>
          </a:solidFill>
          <a:ln w="25400" cap="flat" cmpd="sng">
            <a:solidFill>
              <a:srgbClr val="A5A5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386" name="Google Shape;1386;p59"/>
          <p:cNvSpPr txBox="1"/>
          <p:nvPr/>
        </p:nvSpPr>
        <p:spPr>
          <a:xfrm>
            <a:off x="3581400" y="2995613"/>
            <a:ext cx="2564533" cy="830997"/>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Verschluss des Tränenkanals</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    mit…              </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Hämoglobin-beladene Makrophagen</a:t>
            </a:r>
            <a:endParaRPr/>
          </a:p>
        </p:txBody>
      </p:sp>
      <p:sp>
        <p:nvSpPr>
          <p:cNvPr id="1387" name="Google Shape;1387;p59"/>
          <p:cNvSpPr txBox="1"/>
          <p:nvPr/>
        </p:nvSpPr>
        <p:spPr>
          <a:xfrm>
            <a:off x="6425127" y="2995613"/>
            <a:ext cx="2109273" cy="830997"/>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TM verstopft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    mit…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degenerierten Erythrozyten</a:t>
            </a:r>
            <a:endParaRPr/>
          </a:p>
        </p:txBody>
      </p:sp>
      <p:sp>
        <p:nvSpPr>
          <p:cNvPr id="1388" name="Google Shape;1388;p59"/>
          <p:cNvSpPr txBox="1"/>
          <p:nvPr/>
        </p:nvSpPr>
        <p:spPr>
          <a:xfrm>
            <a:off x="3974849" y="4488256"/>
            <a:ext cx="1827744" cy="584775"/>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b="1" i="1">
                <a:solidFill>
                  <a:srgbClr val="BFBFBF"/>
                </a:solidFill>
                <a:latin typeface="Arial"/>
                <a:ea typeface="Arial"/>
                <a:cs typeface="Arial"/>
                <a:sym typeface="Arial"/>
              </a:rPr>
              <a:t>Rötlich verfärbte  Zellen</a:t>
            </a:r>
            <a:endParaRPr/>
          </a:p>
          <a:p>
            <a:pPr marL="0" marR="0" lvl="0" indent="0" algn="ctr" rtl="0">
              <a:spcBef>
                <a:spcPts val="0"/>
              </a:spcBef>
              <a:spcAft>
                <a:spcPts val="0"/>
              </a:spcAft>
              <a:buClr>
                <a:srgbClr val="BFBFBF"/>
              </a:buClr>
              <a:buSzPts val="1200"/>
              <a:buFont typeface="Noto Sans Symbols"/>
              <a:buNone/>
            </a:pPr>
            <a:r>
              <a:rPr lang="en-US" sz="1200" b="1" i="1">
                <a:solidFill>
                  <a:srgbClr val="BFBFBF"/>
                </a:solidFill>
                <a:latin typeface="Arial"/>
                <a:ea typeface="Arial"/>
                <a:cs typeface="Arial"/>
                <a:sym typeface="Arial"/>
              </a:rPr>
              <a:t>in AC</a:t>
            </a:r>
            <a:endParaRPr/>
          </a:p>
        </p:txBody>
      </p:sp>
      <p:sp>
        <p:nvSpPr>
          <p:cNvPr id="1389" name="Google Shape;1389;p59"/>
          <p:cNvSpPr txBox="1"/>
          <p:nvPr/>
        </p:nvSpPr>
        <p:spPr>
          <a:xfrm>
            <a:off x="6510896" y="4473575"/>
            <a:ext cx="1922706" cy="584775"/>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b="1" i="1">
                <a:solidFill>
                  <a:srgbClr val="BFBFBF"/>
                </a:solidFill>
                <a:latin typeface="Arial"/>
                <a:ea typeface="Arial"/>
                <a:cs typeface="Arial"/>
                <a:sym typeface="Arial"/>
              </a:rPr>
              <a:t>Hellbraune Zellen</a:t>
            </a:r>
            <a:endParaRPr/>
          </a:p>
          <a:p>
            <a:pPr marL="0" marR="0" lvl="0" indent="0" algn="ctr" rtl="0">
              <a:spcBef>
                <a:spcPts val="0"/>
              </a:spcBef>
              <a:spcAft>
                <a:spcPts val="0"/>
              </a:spcAft>
              <a:buClr>
                <a:srgbClr val="BFBFBF"/>
              </a:buClr>
              <a:buSzPts val="1200"/>
              <a:buFont typeface="Noto Sans Symbols"/>
              <a:buNone/>
            </a:pPr>
            <a:r>
              <a:rPr lang="en-US" sz="1200" b="1" i="1">
                <a:solidFill>
                  <a:srgbClr val="BFBFBF"/>
                </a:solidFill>
                <a:latin typeface="Arial"/>
                <a:ea typeface="Arial"/>
                <a:cs typeface="Arial"/>
                <a:sym typeface="Arial"/>
              </a:rPr>
              <a:t>in AC</a:t>
            </a:r>
            <a:endParaRPr/>
          </a:p>
        </p:txBody>
      </p:sp>
      <p:sp>
        <p:nvSpPr>
          <p:cNvPr id="1390" name="Google Shape;1390;p59"/>
          <p:cNvSpPr txBox="1"/>
          <p:nvPr/>
        </p:nvSpPr>
        <p:spPr>
          <a:xfrm>
            <a:off x="6040665" y="5663625"/>
            <a:ext cx="2852100" cy="3951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b="1" i="1">
                <a:solidFill>
                  <a:srgbClr val="BFBFBF"/>
                </a:solidFill>
                <a:latin typeface="Arial"/>
                <a:ea typeface="Arial"/>
                <a:cs typeface="Arial"/>
                <a:sym typeface="Arial"/>
              </a:rPr>
              <a:t>Khaki-farbige Blutung</a:t>
            </a:r>
            <a:endParaRPr/>
          </a:p>
          <a:p>
            <a:pPr marL="0" marR="0" lvl="0" indent="0" algn="ctr" rtl="0">
              <a:spcBef>
                <a:spcPts val="0"/>
              </a:spcBef>
              <a:spcAft>
                <a:spcPts val="0"/>
              </a:spcAft>
              <a:buClr>
                <a:srgbClr val="BFBFBF"/>
              </a:buClr>
              <a:buSzPts val="1200"/>
              <a:buFont typeface="Noto Sans Symbols"/>
              <a:buNone/>
            </a:pPr>
            <a:r>
              <a:rPr lang="en-US" sz="1200" b="1" i="1">
                <a:solidFill>
                  <a:srgbClr val="BFBFBF"/>
                </a:solidFill>
                <a:latin typeface="Arial"/>
                <a:ea typeface="Arial"/>
                <a:cs typeface="Arial"/>
                <a:sym typeface="Arial"/>
              </a:rPr>
              <a:t>im Glaskörper</a:t>
            </a:r>
            <a:endParaRPr/>
          </a:p>
        </p:txBody>
      </p:sp>
      <p:cxnSp>
        <p:nvCxnSpPr>
          <p:cNvPr id="1391" name="Google Shape;1391;p59"/>
          <p:cNvCxnSpPr/>
          <p:nvPr/>
        </p:nvCxnSpPr>
        <p:spPr>
          <a:xfrm rot="10800000">
            <a:off x="4876800" y="2438400"/>
            <a:ext cx="0" cy="533400"/>
          </a:xfrm>
          <a:prstGeom prst="straightConnector1">
            <a:avLst/>
          </a:prstGeom>
          <a:noFill/>
          <a:ln w="9525" cap="flat" cmpd="sng">
            <a:solidFill>
              <a:srgbClr val="BFBFBF"/>
            </a:solidFill>
            <a:prstDash val="solid"/>
            <a:round/>
            <a:headEnd type="triangle" w="med" len="med"/>
            <a:tailEnd type="none" w="sm" len="sm"/>
          </a:ln>
        </p:spPr>
      </p:cxnSp>
      <p:cxnSp>
        <p:nvCxnSpPr>
          <p:cNvPr id="1392" name="Google Shape;1392;p59"/>
          <p:cNvCxnSpPr/>
          <p:nvPr/>
        </p:nvCxnSpPr>
        <p:spPr>
          <a:xfrm rot="10800000">
            <a:off x="7467600" y="2438400"/>
            <a:ext cx="0" cy="533400"/>
          </a:xfrm>
          <a:prstGeom prst="straightConnector1">
            <a:avLst/>
          </a:prstGeom>
          <a:noFill/>
          <a:ln w="9525" cap="flat" cmpd="sng">
            <a:solidFill>
              <a:srgbClr val="BFBFBF"/>
            </a:solidFill>
            <a:prstDash val="solid"/>
            <a:round/>
            <a:headEnd type="triangle" w="med" len="med"/>
            <a:tailEnd type="none" w="sm" len="sm"/>
          </a:ln>
        </p:spPr>
      </p:cxnSp>
      <p:cxnSp>
        <p:nvCxnSpPr>
          <p:cNvPr id="1393" name="Google Shape;1393;p59"/>
          <p:cNvCxnSpPr/>
          <p:nvPr/>
        </p:nvCxnSpPr>
        <p:spPr>
          <a:xfrm rot="10800000">
            <a:off x="4873797" y="3916362"/>
            <a:ext cx="0" cy="533400"/>
          </a:xfrm>
          <a:prstGeom prst="straightConnector1">
            <a:avLst/>
          </a:prstGeom>
          <a:noFill/>
          <a:ln w="9525" cap="flat" cmpd="sng">
            <a:solidFill>
              <a:srgbClr val="BFBFBF"/>
            </a:solidFill>
            <a:prstDash val="solid"/>
            <a:round/>
            <a:headEnd type="triangle" w="med" len="med"/>
            <a:tailEnd type="none" w="sm" len="sm"/>
          </a:ln>
        </p:spPr>
      </p:cxnSp>
      <p:cxnSp>
        <p:nvCxnSpPr>
          <p:cNvPr id="1394" name="Google Shape;1394;p59"/>
          <p:cNvCxnSpPr/>
          <p:nvPr/>
        </p:nvCxnSpPr>
        <p:spPr>
          <a:xfrm rot="10800000">
            <a:off x="7466697" y="3902810"/>
            <a:ext cx="0" cy="533400"/>
          </a:xfrm>
          <a:prstGeom prst="straightConnector1">
            <a:avLst/>
          </a:prstGeom>
          <a:noFill/>
          <a:ln w="9525" cap="flat" cmpd="sng">
            <a:solidFill>
              <a:srgbClr val="BFBFBF"/>
            </a:solidFill>
            <a:prstDash val="solid"/>
            <a:round/>
            <a:headEnd type="triangle" w="med" len="med"/>
            <a:tailEnd type="none" w="sm" len="sm"/>
          </a:ln>
        </p:spPr>
      </p:cxnSp>
      <p:cxnSp>
        <p:nvCxnSpPr>
          <p:cNvPr id="1395" name="Google Shape;1395;p59"/>
          <p:cNvCxnSpPr/>
          <p:nvPr/>
        </p:nvCxnSpPr>
        <p:spPr>
          <a:xfrm rot="10800000">
            <a:off x="7467600" y="5105400"/>
            <a:ext cx="0" cy="533400"/>
          </a:xfrm>
          <a:prstGeom prst="straightConnector1">
            <a:avLst/>
          </a:prstGeom>
          <a:noFill/>
          <a:ln w="9525" cap="flat" cmpd="sng">
            <a:solidFill>
              <a:srgbClr val="BFBFBF"/>
            </a:solidFill>
            <a:prstDash val="solid"/>
            <a:round/>
            <a:headEnd type="triangle" w="med" len="med"/>
            <a:tailEnd type="none" w="sm" len="sm"/>
          </a:ln>
        </p:spPr>
      </p:cxnSp>
      <p:sp>
        <p:nvSpPr>
          <p:cNvPr id="1396" name="Google Shape;1396;p59"/>
          <p:cNvSpPr txBox="1"/>
          <p:nvPr/>
        </p:nvSpPr>
        <p:spPr>
          <a:xfrm>
            <a:off x="2972736" y="2646016"/>
            <a:ext cx="5919900" cy="2427000"/>
          </a:xfrm>
          <a:prstGeom prst="rect">
            <a:avLst/>
          </a:prstGeom>
          <a:solidFill>
            <a:srgbClr val="5DD5FF"/>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0000FF"/>
                </a:solidFill>
              </a:rPr>
              <a:t>Bilden sich das hämolytische Glaukom und das Geisterzellglaukom spontan zurück?</a:t>
            </a:r>
            <a:endParaRPr>
              <a:solidFill>
                <a:schemeClr val="dk1"/>
              </a:solidFill>
            </a:endParaRPr>
          </a:p>
          <a:p>
            <a:pPr marL="0" lvl="0" indent="0" algn="l" rtl="0">
              <a:spcBef>
                <a:spcPts val="0"/>
              </a:spcBef>
              <a:spcAft>
                <a:spcPts val="0"/>
              </a:spcAft>
              <a:buClr>
                <a:schemeClr val="dk1"/>
              </a:buClr>
              <a:buFont typeface="Arial"/>
              <a:buNone/>
            </a:pPr>
            <a:r>
              <a:rPr lang="en-US" sz="1200">
                <a:solidFill>
                  <a:srgbClr val="0000FF"/>
                </a:solidFill>
              </a:rPr>
              <a:t>In der Regel, sobald sich die auslösende Glaskörperblutung zurückgeblidet hat.</a:t>
            </a:r>
            <a:endParaRPr sz="1200" i="1">
              <a:solidFill>
                <a:srgbClr val="0000FF"/>
              </a:solidFill>
            </a:endParaRPr>
          </a:p>
          <a:p>
            <a:pPr marL="0" lvl="0" indent="0" algn="l" rtl="0">
              <a:spcBef>
                <a:spcPts val="0"/>
              </a:spcBef>
              <a:spcAft>
                <a:spcPts val="0"/>
              </a:spcAft>
              <a:buClr>
                <a:schemeClr val="dk1"/>
              </a:buClr>
              <a:buFont typeface="Arial"/>
              <a:buNone/>
            </a:pPr>
            <a:endParaRPr sz="1600">
              <a:solidFill>
                <a:srgbClr val="0000FF"/>
              </a:solidFill>
            </a:endParaRPr>
          </a:p>
          <a:p>
            <a:pPr marL="0" lvl="0" indent="0" algn="l" rtl="0">
              <a:spcBef>
                <a:spcPts val="0"/>
              </a:spcBef>
              <a:spcAft>
                <a:spcPts val="0"/>
              </a:spcAft>
              <a:buClr>
                <a:schemeClr val="dk1"/>
              </a:buClr>
              <a:buFont typeface="Arial"/>
              <a:buNone/>
            </a:pPr>
            <a:r>
              <a:rPr lang="en-US" sz="1200" i="1">
                <a:solidFill>
                  <a:srgbClr val="0000FF"/>
                </a:solidFill>
              </a:rPr>
              <a:t>Wie sollte der Augeninnendruck in der Zwischenzeit behandelt werden?</a:t>
            </a:r>
            <a:endParaRPr>
              <a:solidFill>
                <a:schemeClr val="dk1"/>
              </a:solidFill>
            </a:endParaRPr>
          </a:p>
          <a:p>
            <a:pPr marL="0" lvl="0" indent="0" algn="l" rtl="0">
              <a:spcBef>
                <a:spcPts val="0"/>
              </a:spcBef>
              <a:spcAft>
                <a:spcPts val="0"/>
              </a:spcAft>
              <a:buClr>
                <a:schemeClr val="dk1"/>
              </a:buClr>
              <a:buFont typeface="Arial"/>
              <a:buNone/>
            </a:pPr>
            <a:r>
              <a:rPr lang="en-US" sz="1200">
                <a:solidFill>
                  <a:srgbClr val="0000FF"/>
                </a:solidFill>
              </a:rPr>
              <a:t>Nach Möglichkeit mit Kammerwasserproduktionshemmern</a:t>
            </a:r>
            <a:endParaRPr sz="1200" i="1">
              <a:solidFill>
                <a:srgbClr val="0000FF"/>
              </a:solidFill>
            </a:endParaRPr>
          </a:p>
          <a:p>
            <a:pPr marL="0" lvl="0" indent="0" algn="l" rtl="0">
              <a:spcBef>
                <a:spcPts val="0"/>
              </a:spcBef>
              <a:spcAft>
                <a:spcPts val="0"/>
              </a:spcAft>
              <a:buClr>
                <a:schemeClr val="dk1"/>
              </a:buClr>
              <a:buFont typeface="Arial"/>
              <a:buNone/>
            </a:pPr>
            <a:endParaRPr sz="1600">
              <a:solidFill>
                <a:srgbClr val="0000FF"/>
              </a:solidFill>
            </a:endParaRPr>
          </a:p>
          <a:p>
            <a:pPr marL="0" lvl="0" indent="0" algn="l" rtl="0">
              <a:spcBef>
                <a:spcPts val="0"/>
              </a:spcBef>
              <a:spcAft>
                <a:spcPts val="0"/>
              </a:spcAft>
              <a:buClr>
                <a:schemeClr val="dk1"/>
              </a:buClr>
              <a:buFont typeface="Arial"/>
              <a:buNone/>
            </a:pPr>
            <a:r>
              <a:rPr lang="en-US" sz="1200" i="1">
                <a:solidFill>
                  <a:srgbClr val="0000FF"/>
                </a:solidFill>
              </a:rPr>
              <a:t>Wenn die medikamentöse Behandlung versagt, was ist der nächste Schritt?</a:t>
            </a:r>
            <a:endParaRPr sz="1200" i="1">
              <a:solidFill>
                <a:srgbClr val="0000FF"/>
              </a:solidFill>
            </a:endParaRPr>
          </a:p>
          <a:p>
            <a:pPr marL="0" marR="0" lvl="0" indent="0" algn="l" rtl="0">
              <a:spcBef>
                <a:spcPts val="0"/>
              </a:spcBef>
              <a:spcAft>
                <a:spcPts val="0"/>
              </a:spcAft>
              <a:buNone/>
            </a:pPr>
            <a:r>
              <a:rPr lang="en-US" sz="1200">
                <a:solidFill>
                  <a:srgbClr val="0000FF"/>
                </a:solidFill>
              </a:rPr>
              <a:t>Vorderkammerspülung</a:t>
            </a:r>
            <a:endParaRPr sz="1600">
              <a:solidFill>
                <a:srgbClr val="5DD5FF"/>
              </a:solidFill>
              <a:latin typeface="Arial"/>
              <a:ea typeface="Arial"/>
              <a:cs typeface="Arial"/>
              <a:sym typeface="Arial"/>
            </a:endParaRPr>
          </a:p>
          <a:p>
            <a:pPr marL="0" marR="0" lvl="0" indent="0" algn="l" rtl="0">
              <a:spcBef>
                <a:spcPts val="0"/>
              </a:spcBef>
              <a:spcAft>
                <a:spcPts val="0"/>
              </a:spcAft>
              <a:buNone/>
            </a:pPr>
            <a:endParaRPr sz="1600">
              <a:solidFill>
                <a:srgbClr val="5DD5FF"/>
              </a:solidFill>
              <a:latin typeface="Arial"/>
              <a:ea typeface="Arial"/>
              <a:cs typeface="Arial"/>
              <a:sym typeface="Arial"/>
            </a:endParaRPr>
          </a:p>
          <a:p>
            <a:pPr marL="0" marR="0" lvl="0" indent="0" algn="l" rtl="0">
              <a:spcBef>
                <a:spcPts val="0"/>
              </a:spcBef>
              <a:spcAft>
                <a:spcPts val="0"/>
              </a:spcAft>
              <a:buNone/>
            </a:pPr>
            <a:r>
              <a:rPr lang="en-US" sz="1200" i="1">
                <a:solidFill>
                  <a:srgbClr val="5DD5FF"/>
                </a:solidFill>
                <a:latin typeface="Arial"/>
                <a:ea typeface="Arial"/>
                <a:cs typeface="Arial"/>
                <a:sym typeface="Arial"/>
              </a:rPr>
              <a:t>Und wenn die Vorderkammer-Spülung versagt?</a:t>
            </a:r>
            <a:endParaRPr/>
          </a:p>
          <a:p>
            <a:pPr marL="0" marR="0" lvl="0" indent="0" algn="l" rtl="0">
              <a:spcBef>
                <a:spcPts val="0"/>
              </a:spcBef>
              <a:spcAft>
                <a:spcPts val="0"/>
              </a:spcAft>
              <a:buNone/>
            </a:pPr>
            <a:r>
              <a:rPr lang="en-US" sz="1200">
                <a:solidFill>
                  <a:srgbClr val="5DD5FF"/>
                </a:solidFill>
                <a:latin typeface="Arial"/>
                <a:ea typeface="Arial"/>
                <a:cs typeface="Arial"/>
                <a:sym typeface="Arial"/>
              </a:rPr>
              <a:t>Es sollte eine PPV (bei anhaltender Blutung) gegenüber einer filtrierenden Operation in Betracht gezogen werden</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p6"/>
          <p:cNvSpPr txBox="1"/>
          <p:nvPr/>
        </p:nvSpPr>
        <p:spPr>
          <a:xfrm>
            <a:off x="4962525" y="2667000"/>
            <a:ext cx="2419500" cy="3951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1"/>
              </a:buClr>
              <a:buSzPts val="1200"/>
              <a:buFont typeface="Noto Sans Symbols"/>
              <a:buNone/>
            </a:pPr>
            <a:r>
              <a:rPr lang="en-US" sz="1200">
                <a:solidFill>
                  <a:schemeClr val="dk1"/>
                </a:solidFill>
              </a:rPr>
              <a:t>Folgen auf</a:t>
            </a:r>
            <a:r>
              <a:rPr lang="en-US" sz="1200">
                <a:solidFill>
                  <a:schemeClr val="dk1"/>
                </a:solidFill>
                <a:latin typeface="Arial"/>
                <a:ea typeface="Arial"/>
                <a:cs typeface="Arial"/>
                <a:sym typeface="Arial"/>
              </a:rPr>
              <a:t> </a:t>
            </a:r>
            <a:r>
              <a:rPr lang="en-US" sz="1200">
                <a:solidFill>
                  <a:schemeClr val="dk1"/>
                </a:solidFill>
              </a:rPr>
              <a:t>eine</a:t>
            </a:r>
            <a:r>
              <a:rPr lang="en-US" sz="1200">
                <a:solidFill>
                  <a:schemeClr val="dk1"/>
                </a:solidFill>
                <a:latin typeface="Arial"/>
                <a:ea typeface="Arial"/>
                <a:cs typeface="Arial"/>
                <a:sym typeface="Arial"/>
              </a:rPr>
              <a:t> </a:t>
            </a:r>
            <a:r>
              <a:rPr lang="en-US" sz="1200" b="1" i="1">
                <a:solidFill>
                  <a:schemeClr val="dk1"/>
                </a:solidFill>
              </a:rPr>
              <a:t>Glaskörperblutung</a:t>
            </a:r>
            <a:endParaRPr b="1" i="1"/>
          </a:p>
        </p:txBody>
      </p:sp>
      <p:sp>
        <p:nvSpPr>
          <p:cNvPr id="237" name="Google Shape;237;p6"/>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238" name="Google Shape;238;p6"/>
          <p:cNvSpPr txBox="1"/>
          <p:nvPr/>
        </p:nvSpPr>
        <p:spPr>
          <a:xfrm>
            <a:off x="6239438" y="1981200"/>
            <a:ext cx="2454519"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chemeClr val="dk1"/>
                </a:solidFill>
                <a:latin typeface="Arial"/>
                <a:ea typeface="Arial"/>
                <a:cs typeface="Arial"/>
                <a:sym typeface="Arial"/>
              </a:rPr>
              <a:t>Geisterzellglaukom</a:t>
            </a:r>
            <a:endParaRPr/>
          </a:p>
        </p:txBody>
      </p:sp>
      <p:sp>
        <p:nvSpPr>
          <p:cNvPr id="239" name="Google Shape;239;p6"/>
          <p:cNvSpPr txBox="1"/>
          <p:nvPr/>
        </p:nvSpPr>
        <p:spPr>
          <a:xfrm>
            <a:off x="2361390" y="395288"/>
            <a:ext cx="4389471" cy="400110"/>
          </a:xfrm>
          <a:prstGeom prst="rect">
            <a:avLst/>
          </a:prstGeom>
          <a:solidFill>
            <a:srgbClr val="CCFFFF"/>
          </a:solid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FF0000"/>
              </a:buClr>
              <a:buSzPts val="1200"/>
              <a:buFont typeface="Noto Sans Symbols"/>
              <a:buNone/>
            </a:pPr>
            <a:r>
              <a:rPr lang="en-US" sz="1200" b="1">
                <a:solidFill>
                  <a:srgbClr val="FF0000"/>
                </a:solidFill>
                <a:latin typeface="Arial"/>
                <a:ea typeface="Arial"/>
                <a:cs typeface="Arial"/>
                <a:sym typeface="Arial"/>
              </a:rPr>
              <a:t>Glaukom nach intraokularer Blutung</a:t>
            </a:r>
            <a:endParaRPr/>
          </a:p>
        </p:txBody>
      </p:sp>
      <p:sp>
        <p:nvSpPr>
          <p:cNvPr id="240" name="Google Shape;240;p6"/>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6</a:t>
            </a:fld>
            <a:endParaRPr sz="1000">
              <a:solidFill>
                <a:schemeClr val="dk1"/>
              </a:solidFill>
              <a:latin typeface="Arial"/>
              <a:ea typeface="Arial"/>
              <a:cs typeface="Arial"/>
              <a:sym typeface="Arial"/>
            </a:endParaRPr>
          </a:p>
        </p:txBody>
      </p:sp>
      <p:sp>
        <p:nvSpPr>
          <p:cNvPr id="241" name="Google Shape;241;p6"/>
          <p:cNvSpPr txBox="1"/>
          <p:nvPr/>
        </p:nvSpPr>
        <p:spPr>
          <a:xfrm>
            <a:off x="3674286" y="1981200"/>
            <a:ext cx="2428871"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chemeClr val="dk1"/>
                </a:solidFill>
                <a:latin typeface="Arial"/>
                <a:ea typeface="Arial"/>
                <a:cs typeface="Arial"/>
                <a:sym typeface="Arial"/>
              </a:rPr>
              <a:t>Hämolytisches Glaukom</a:t>
            </a:r>
            <a:endParaRPr/>
          </a:p>
        </p:txBody>
      </p:sp>
      <p:sp>
        <p:nvSpPr>
          <p:cNvPr id="242" name="Google Shape;242;p6"/>
          <p:cNvSpPr txBox="1"/>
          <p:nvPr/>
        </p:nvSpPr>
        <p:spPr>
          <a:xfrm>
            <a:off x="304800" y="1981200"/>
            <a:ext cx="3147000" cy="2103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2"/>
              </a:buClr>
              <a:buSzPts val="840"/>
              <a:buFont typeface="Noto Sans Symbols"/>
              <a:buNone/>
            </a:pPr>
            <a:r>
              <a:rPr lang="en-US" sz="1200" u="sng">
                <a:solidFill>
                  <a:srgbClr val="BFBFBF"/>
                </a:solidFill>
                <a:latin typeface="Arial"/>
                <a:ea typeface="Arial"/>
                <a:cs typeface="Arial"/>
                <a:sym typeface="Arial"/>
              </a:rPr>
              <a:t>Glaukom als Folge eines </a:t>
            </a:r>
            <a:r>
              <a:rPr lang="en-US" sz="1200" u="sng">
                <a:solidFill>
                  <a:srgbClr val="BFBFBF"/>
                </a:solidFill>
              </a:rPr>
              <a:t>Hyphämas</a:t>
            </a:r>
            <a:endParaRPr sz="1800" u="sng">
              <a:solidFill>
                <a:srgbClr val="BFBFBF"/>
              </a:solidFill>
              <a:latin typeface="Arial"/>
              <a:ea typeface="Arial"/>
              <a:cs typeface="Arial"/>
              <a:sym typeface="Arial"/>
            </a:endParaRPr>
          </a:p>
        </p:txBody>
      </p:sp>
      <p:sp>
        <p:nvSpPr>
          <p:cNvPr id="243" name="Google Shape;243;p6"/>
          <p:cNvSpPr txBox="1"/>
          <p:nvPr/>
        </p:nvSpPr>
        <p:spPr>
          <a:xfrm>
            <a:off x="920750" y="2681288"/>
            <a:ext cx="1974900" cy="3951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Folgt </a:t>
            </a:r>
            <a:r>
              <a:rPr lang="en-US" sz="1200">
                <a:solidFill>
                  <a:srgbClr val="BFBFBF"/>
                </a:solidFill>
              </a:rPr>
              <a:t>auf</a:t>
            </a:r>
            <a:r>
              <a:rPr lang="en-US" sz="1200" b="1" i="1">
                <a:solidFill>
                  <a:srgbClr val="BFBFBF"/>
                </a:solidFill>
                <a:latin typeface="Arial"/>
                <a:ea typeface="Arial"/>
                <a:cs typeface="Arial"/>
                <a:sym typeface="Arial"/>
              </a:rPr>
              <a:t> </a:t>
            </a:r>
            <a:r>
              <a:rPr lang="en-US" sz="1200">
                <a:solidFill>
                  <a:srgbClr val="BFBFBF"/>
                </a:solidFill>
                <a:latin typeface="Arial"/>
                <a:ea typeface="Arial"/>
                <a:cs typeface="Arial"/>
                <a:sym typeface="Arial"/>
              </a:rPr>
              <a:t>eine </a:t>
            </a:r>
            <a:r>
              <a:rPr lang="en-US" sz="1200" b="1" i="1">
                <a:solidFill>
                  <a:srgbClr val="BFBFBF"/>
                </a:solidFill>
              </a:rPr>
              <a:t>Vorderkammerblutung</a:t>
            </a:r>
            <a:endParaRPr b="1" i="1"/>
          </a:p>
        </p:txBody>
      </p:sp>
      <p:cxnSp>
        <p:nvCxnSpPr>
          <p:cNvPr id="244" name="Google Shape;244;p6"/>
          <p:cNvCxnSpPr/>
          <p:nvPr/>
        </p:nvCxnSpPr>
        <p:spPr>
          <a:xfrm rot="10800000">
            <a:off x="1892300" y="2286000"/>
            <a:ext cx="0" cy="381000"/>
          </a:xfrm>
          <a:prstGeom prst="straightConnector1">
            <a:avLst/>
          </a:prstGeom>
          <a:noFill/>
          <a:ln w="9525" cap="flat" cmpd="sng">
            <a:solidFill>
              <a:srgbClr val="BFBFBF"/>
            </a:solidFill>
            <a:prstDash val="solid"/>
            <a:round/>
            <a:headEnd type="none" w="med" len="med"/>
            <a:tailEnd type="triangle" w="med" len="med"/>
          </a:ln>
        </p:spPr>
      </p:cxnSp>
      <p:cxnSp>
        <p:nvCxnSpPr>
          <p:cNvPr id="245" name="Google Shape;245;p6"/>
          <p:cNvCxnSpPr/>
          <p:nvPr/>
        </p:nvCxnSpPr>
        <p:spPr>
          <a:xfrm rot="10800000" flipH="1">
            <a:off x="6172200" y="2362200"/>
            <a:ext cx="1219200" cy="304800"/>
          </a:xfrm>
          <a:prstGeom prst="straightConnector1">
            <a:avLst/>
          </a:prstGeom>
          <a:noFill/>
          <a:ln w="9525" cap="flat" cmpd="sng">
            <a:solidFill>
              <a:schemeClr val="dk1"/>
            </a:solidFill>
            <a:prstDash val="solid"/>
            <a:round/>
            <a:headEnd type="none" w="med" len="med"/>
            <a:tailEnd type="triangle" w="med" len="med"/>
          </a:ln>
        </p:spPr>
      </p:cxnSp>
      <p:cxnSp>
        <p:nvCxnSpPr>
          <p:cNvPr id="246" name="Google Shape;246;p6"/>
          <p:cNvCxnSpPr/>
          <p:nvPr/>
        </p:nvCxnSpPr>
        <p:spPr>
          <a:xfrm rot="10800000">
            <a:off x="5029200" y="2362200"/>
            <a:ext cx="1143000" cy="304800"/>
          </a:xfrm>
          <a:prstGeom prst="straightConnector1">
            <a:avLst/>
          </a:prstGeom>
          <a:noFill/>
          <a:ln w="9525" cap="flat" cmpd="sng">
            <a:solidFill>
              <a:schemeClr val="dk1"/>
            </a:solidFill>
            <a:prstDash val="solid"/>
            <a:round/>
            <a:headEnd type="none" w="med" len="med"/>
            <a:tailEnd type="triangle" w="med" len="med"/>
          </a:ln>
        </p:spPr>
      </p:cxnSp>
      <p:sp>
        <p:nvSpPr>
          <p:cNvPr id="247" name="Google Shape;247;p6"/>
          <p:cNvSpPr/>
          <p:nvPr/>
        </p:nvSpPr>
        <p:spPr>
          <a:xfrm>
            <a:off x="3505200" y="1219200"/>
            <a:ext cx="76200" cy="2178050"/>
          </a:xfrm>
          <a:prstGeom prst="rect">
            <a:avLst/>
          </a:prstGeom>
          <a:solidFill>
            <a:schemeClr val="dk1"/>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48" name="Google Shape;248;p6"/>
          <p:cNvSpPr txBox="1"/>
          <p:nvPr/>
        </p:nvSpPr>
        <p:spPr>
          <a:xfrm>
            <a:off x="3451815" y="3552000"/>
            <a:ext cx="5493600" cy="1564800"/>
          </a:xfrm>
          <a:prstGeom prst="rect">
            <a:avLst/>
          </a:prstGeom>
          <a:solidFill>
            <a:srgbClr val="C8C86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rPr>
              <a:t>Welche Ursachen einer Glaskörperblutung kommen als Auslöser infrage?</a:t>
            </a:r>
            <a:endParaRPr sz="1600" i="1">
              <a:solidFill>
                <a:srgbClr val="C8C860"/>
              </a:solidFill>
              <a:latin typeface="Arial"/>
              <a:ea typeface="Arial"/>
              <a:cs typeface="Arial"/>
              <a:sym typeface="Arial"/>
            </a:endParaRPr>
          </a:p>
          <a:p>
            <a:pPr marL="0" marR="0" lvl="0" indent="0" algn="l" rtl="0">
              <a:spcBef>
                <a:spcPts val="0"/>
              </a:spcBef>
              <a:spcAft>
                <a:spcPts val="0"/>
              </a:spcAft>
              <a:buNone/>
            </a:pPr>
            <a:r>
              <a:rPr lang="en-US" sz="1200">
                <a:solidFill>
                  <a:srgbClr val="C8C860"/>
                </a:solidFill>
                <a:latin typeface="Arial"/>
                <a:ea typeface="Arial"/>
                <a:cs typeface="Arial"/>
                <a:sym typeface="Arial"/>
              </a:rPr>
              <a:t>Die üblichen Verdächtigen – PDR, CRVO usw. sowie Traumata</a:t>
            </a:r>
            <a:endParaRPr/>
          </a:p>
          <a:p>
            <a:pPr marL="0" marR="0" lvl="0" indent="0" algn="l" rtl="0">
              <a:spcBef>
                <a:spcPts val="0"/>
              </a:spcBef>
              <a:spcAft>
                <a:spcPts val="0"/>
              </a:spcAft>
              <a:buNone/>
            </a:pPr>
            <a:endParaRPr sz="1600">
              <a:solidFill>
                <a:srgbClr val="C8C860"/>
              </a:solidFill>
              <a:latin typeface="Arial"/>
              <a:ea typeface="Arial"/>
              <a:cs typeface="Arial"/>
              <a:sym typeface="Arial"/>
            </a:endParaRPr>
          </a:p>
          <a:p>
            <a:pPr marL="0" marR="0" lvl="0" indent="0" algn="l" rtl="0">
              <a:spcBef>
                <a:spcPts val="0"/>
              </a:spcBef>
              <a:spcAft>
                <a:spcPts val="0"/>
              </a:spcAft>
              <a:buNone/>
            </a:pPr>
            <a:r>
              <a:rPr lang="en-US" sz="1200" i="1">
                <a:solidFill>
                  <a:srgbClr val="C8C860"/>
                </a:solidFill>
                <a:latin typeface="Arial"/>
                <a:ea typeface="Arial"/>
                <a:cs typeface="Arial"/>
                <a:sym typeface="Arial"/>
              </a:rPr>
              <a:t>Wie gelangt das Blut aus der Glaskörperhöhle in die Vorderkammer?</a:t>
            </a:r>
            <a:endParaRPr/>
          </a:p>
          <a:p>
            <a:pPr marL="0" marR="0" lvl="0" indent="0" algn="l" rtl="0">
              <a:spcBef>
                <a:spcPts val="0"/>
              </a:spcBef>
              <a:spcAft>
                <a:spcPts val="0"/>
              </a:spcAft>
              <a:buNone/>
            </a:pPr>
            <a:r>
              <a:rPr lang="en-US" sz="1200">
                <a:solidFill>
                  <a:srgbClr val="C8C860"/>
                </a:solidFill>
                <a:latin typeface="Arial"/>
                <a:ea typeface="Arial"/>
                <a:cs typeface="Arial"/>
                <a:sym typeface="Arial"/>
              </a:rPr>
              <a:t>Dies kann spontan geschehen, häufiger liegt jedoch eine Vorgeschichte einer Verletzung der vorderen Glaskörpermembran durch ein Trauma oder einen chirurgischen Eingriff (z. B. Katarakt, PPV) vor, die einen direkten Weg für die roten Blutkörperchen bildet</a:t>
            </a:r>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1400"/>
        <p:cNvGrpSpPr/>
        <p:nvPr/>
      </p:nvGrpSpPr>
      <p:grpSpPr>
        <a:xfrm>
          <a:off x="0" y="0"/>
          <a:ext cx="0" cy="0"/>
          <a:chOff x="0" y="0"/>
          <a:chExt cx="0" cy="0"/>
        </a:xfrm>
      </p:grpSpPr>
      <p:sp>
        <p:nvSpPr>
          <p:cNvPr id="1401" name="Google Shape;1401;p60"/>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1402" name="Google Shape;1402;p60"/>
          <p:cNvSpPr txBox="1"/>
          <p:nvPr/>
        </p:nvSpPr>
        <p:spPr>
          <a:xfrm>
            <a:off x="6239438" y="1981200"/>
            <a:ext cx="2454519"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chemeClr val="dk1"/>
                </a:solidFill>
                <a:latin typeface="Arial"/>
                <a:ea typeface="Arial"/>
                <a:cs typeface="Arial"/>
                <a:sym typeface="Arial"/>
              </a:rPr>
              <a:t>Geisterzellglaukom</a:t>
            </a:r>
            <a:endParaRPr/>
          </a:p>
        </p:txBody>
      </p:sp>
      <p:sp>
        <p:nvSpPr>
          <p:cNvPr id="1403" name="Google Shape;1403;p60"/>
          <p:cNvSpPr txBox="1"/>
          <p:nvPr/>
        </p:nvSpPr>
        <p:spPr>
          <a:xfrm>
            <a:off x="2361390" y="395288"/>
            <a:ext cx="4389471" cy="400110"/>
          </a:xfrm>
          <a:prstGeom prst="rect">
            <a:avLst/>
          </a:prstGeom>
          <a:solidFill>
            <a:srgbClr val="CCFFFF"/>
          </a:solid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FF0000"/>
              </a:buClr>
              <a:buSzPts val="1200"/>
              <a:buFont typeface="Noto Sans Symbols"/>
              <a:buNone/>
            </a:pPr>
            <a:r>
              <a:rPr lang="en-US" sz="1200" b="1">
                <a:solidFill>
                  <a:srgbClr val="FF0000"/>
                </a:solidFill>
                <a:latin typeface="Arial"/>
                <a:ea typeface="Arial"/>
                <a:cs typeface="Arial"/>
                <a:sym typeface="Arial"/>
              </a:rPr>
              <a:t>Glaukom nach intraokularer Blutung</a:t>
            </a:r>
            <a:endParaRPr/>
          </a:p>
        </p:txBody>
      </p:sp>
      <p:sp>
        <p:nvSpPr>
          <p:cNvPr id="1404" name="Google Shape;1404;p60"/>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60</a:t>
            </a:fld>
            <a:endParaRPr sz="1000">
              <a:solidFill>
                <a:schemeClr val="dk1"/>
              </a:solidFill>
              <a:latin typeface="Arial"/>
              <a:ea typeface="Arial"/>
              <a:cs typeface="Arial"/>
              <a:sym typeface="Arial"/>
            </a:endParaRPr>
          </a:p>
        </p:txBody>
      </p:sp>
      <p:sp>
        <p:nvSpPr>
          <p:cNvPr id="1405" name="Google Shape;1405;p60"/>
          <p:cNvSpPr txBox="1"/>
          <p:nvPr/>
        </p:nvSpPr>
        <p:spPr>
          <a:xfrm>
            <a:off x="3674286" y="1981200"/>
            <a:ext cx="2428871"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chemeClr val="dk1"/>
                </a:solidFill>
                <a:latin typeface="Arial"/>
                <a:ea typeface="Arial"/>
                <a:cs typeface="Arial"/>
                <a:sym typeface="Arial"/>
              </a:rPr>
              <a:t>Hämolytisches Glaukom</a:t>
            </a:r>
            <a:endParaRPr/>
          </a:p>
        </p:txBody>
      </p:sp>
      <p:sp>
        <p:nvSpPr>
          <p:cNvPr id="1406" name="Google Shape;1406;p60"/>
          <p:cNvSpPr txBox="1"/>
          <p:nvPr/>
        </p:nvSpPr>
        <p:spPr>
          <a:xfrm>
            <a:off x="304800" y="1981200"/>
            <a:ext cx="3147000" cy="2103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2"/>
              </a:buClr>
              <a:buSzPts val="840"/>
              <a:buFont typeface="Noto Sans Symbols"/>
              <a:buNone/>
            </a:pPr>
            <a:r>
              <a:rPr lang="en-US" sz="1200" u="sng">
                <a:solidFill>
                  <a:srgbClr val="BFBFBF"/>
                </a:solidFill>
                <a:latin typeface="Arial"/>
                <a:ea typeface="Arial"/>
                <a:cs typeface="Arial"/>
                <a:sym typeface="Arial"/>
              </a:rPr>
              <a:t>Glaukom als Folge eines Hyph</a:t>
            </a:r>
            <a:r>
              <a:rPr lang="en-US" sz="1200" u="sng">
                <a:solidFill>
                  <a:srgbClr val="BFBFBF"/>
                </a:solidFill>
              </a:rPr>
              <a:t>ä</a:t>
            </a:r>
            <a:r>
              <a:rPr lang="en-US" sz="1200" u="sng">
                <a:solidFill>
                  <a:srgbClr val="BFBFBF"/>
                </a:solidFill>
                <a:latin typeface="Arial"/>
                <a:ea typeface="Arial"/>
                <a:cs typeface="Arial"/>
                <a:sym typeface="Arial"/>
              </a:rPr>
              <a:t>mas</a:t>
            </a:r>
            <a:endParaRPr sz="1800" u="sng">
              <a:solidFill>
                <a:srgbClr val="BFBFBF"/>
              </a:solidFill>
              <a:latin typeface="Arial"/>
              <a:ea typeface="Arial"/>
              <a:cs typeface="Arial"/>
              <a:sym typeface="Arial"/>
            </a:endParaRPr>
          </a:p>
        </p:txBody>
      </p:sp>
      <p:sp>
        <p:nvSpPr>
          <p:cNvPr id="1407" name="Google Shape;1407;p60"/>
          <p:cNvSpPr txBox="1"/>
          <p:nvPr/>
        </p:nvSpPr>
        <p:spPr>
          <a:xfrm>
            <a:off x="920750" y="2681288"/>
            <a:ext cx="1974900" cy="3951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Folgt </a:t>
            </a:r>
            <a:r>
              <a:rPr lang="en-US" sz="1200">
                <a:solidFill>
                  <a:srgbClr val="BFBFBF"/>
                </a:solidFill>
              </a:rPr>
              <a:t>auf</a:t>
            </a:r>
            <a:r>
              <a:rPr lang="en-US" sz="1200" b="1" i="1">
                <a:solidFill>
                  <a:srgbClr val="BFBFBF"/>
                </a:solidFill>
                <a:latin typeface="Arial"/>
                <a:ea typeface="Arial"/>
                <a:cs typeface="Arial"/>
                <a:sym typeface="Arial"/>
              </a:rPr>
              <a:t> </a:t>
            </a:r>
            <a:r>
              <a:rPr lang="en-US" sz="1200">
                <a:solidFill>
                  <a:srgbClr val="BFBFBF"/>
                </a:solidFill>
                <a:latin typeface="Arial"/>
                <a:ea typeface="Arial"/>
                <a:cs typeface="Arial"/>
                <a:sym typeface="Arial"/>
              </a:rPr>
              <a:t>eine </a:t>
            </a:r>
            <a:r>
              <a:rPr lang="en-US" sz="1200" b="1" i="1">
                <a:solidFill>
                  <a:srgbClr val="BFBFBF"/>
                </a:solidFill>
              </a:rPr>
              <a:t>Vorderkammerblutung</a:t>
            </a:r>
            <a:endParaRPr b="1" i="1"/>
          </a:p>
        </p:txBody>
      </p:sp>
      <p:cxnSp>
        <p:nvCxnSpPr>
          <p:cNvPr id="1408" name="Google Shape;1408;p60"/>
          <p:cNvCxnSpPr/>
          <p:nvPr/>
        </p:nvCxnSpPr>
        <p:spPr>
          <a:xfrm rot="10800000">
            <a:off x="1892300" y="2286000"/>
            <a:ext cx="0" cy="381000"/>
          </a:xfrm>
          <a:prstGeom prst="straightConnector1">
            <a:avLst/>
          </a:prstGeom>
          <a:noFill/>
          <a:ln w="9525" cap="flat" cmpd="sng">
            <a:solidFill>
              <a:srgbClr val="BFBFBF"/>
            </a:solidFill>
            <a:prstDash val="solid"/>
            <a:round/>
            <a:headEnd type="none" w="med" len="med"/>
            <a:tailEnd type="triangle" w="med" len="med"/>
          </a:ln>
        </p:spPr>
      </p:cxnSp>
      <p:sp>
        <p:nvSpPr>
          <p:cNvPr id="1409" name="Google Shape;1409;p60"/>
          <p:cNvSpPr/>
          <p:nvPr/>
        </p:nvSpPr>
        <p:spPr>
          <a:xfrm>
            <a:off x="3505200" y="1219200"/>
            <a:ext cx="76200" cy="2178050"/>
          </a:xfrm>
          <a:prstGeom prst="rect">
            <a:avLst/>
          </a:prstGeom>
          <a:solidFill>
            <a:srgbClr val="BFBFBF"/>
          </a:solidFill>
          <a:ln w="25400" cap="flat" cmpd="sng">
            <a:solidFill>
              <a:srgbClr val="A5A5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410" name="Google Shape;1410;p60"/>
          <p:cNvSpPr txBox="1"/>
          <p:nvPr/>
        </p:nvSpPr>
        <p:spPr>
          <a:xfrm>
            <a:off x="3581400" y="2995613"/>
            <a:ext cx="2564533" cy="830997"/>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TM verstopft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    mit…              </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Hämoglobin-beladene Makrophagen</a:t>
            </a:r>
            <a:endParaRPr/>
          </a:p>
        </p:txBody>
      </p:sp>
      <p:sp>
        <p:nvSpPr>
          <p:cNvPr id="1411" name="Google Shape;1411;p60"/>
          <p:cNvSpPr txBox="1"/>
          <p:nvPr/>
        </p:nvSpPr>
        <p:spPr>
          <a:xfrm>
            <a:off x="6425127" y="2995613"/>
            <a:ext cx="2109273" cy="830997"/>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TM verstopft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    mit…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degenerierten Erythrozyten</a:t>
            </a:r>
            <a:endParaRPr/>
          </a:p>
        </p:txBody>
      </p:sp>
      <p:sp>
        <p:nvSpPr>
          <p:cNvPr id="1412" name="Google Shape;1412;p60"/>
          <p:cNvSpPr txBox="1"/>
          <p:nvPr/>
        </p:nvSpPr>
        <p:spPr>
          <a:xfrm>
            <a:off x="3974849" y="4488256"/>
            <a:ext cx="1827744" cy="584775"/>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b="1" i="1">
                <a:solidFill>
                  <a:srgbClr val="BFBFBF"/>
                </a:solidFill>
                <a:latin typeface="Arial"/>
                <a:ea typeface="Arial"/>
                <a:cs typeface="Arial"/>
                <a:sym typeface="Arial"/>
              </a:rPr>
              <a:t>Rötlich verfärbte  Zellen</a:t>
            </a:r>
            <a:endParaRPr/>
          </a:p>
          <a:p>
            <a:pPr marL="0" marR="0" lvl="0" indent="0" algn="ctr" rtl="0">
              <a:spcBef>
                <a:spcPts val="0"/>
              </a:spcBef>
              <a:spcAft>
                <a:spcPts val="0"/>
              </a:spcAft>
              <a:buClr>
                <a:srgbClr val="BFBFBF"/>
              </a:buClr>
              <a:buSzPts val="1200"/>
              <a:buFont typeface="Noto Sans Symbols"/>
              <a:buNone/>
            </a:pPr>
            <a:r>
              <a:rPr lang="en-US" sz="1200" b="1" i="1">
                <a:solidFill>
                  <a:srgbClr val="BFBFBF"/>
                </a:solidFill>
                <a:latin typeface="Arial"/>
                <a:ea typeface="Arial"/>
                <a:cs typeface="Arial"/>
                <a:sym typeface="Arial"/>
              </a:rPr>
              <a:t>in AC</a:t>
            </a:r>
            <a:endParaRPr/>
          </a:p>
        </p:txBody>
      </p:sp>
      <p:sp>
        <p:nvSpPr>
          <p:cNvPr id="1413" name="Google Shape;1413;p60"/>
          <p:cNvSpPr txBox="1"/>
          <p:nvPr/>
        </p:nvSpPr>
        <p:spPr>
          <a:xfrm>
            <a:off x="6510896" y="4473575"/>
            <a:ext cx="1922706" cy="584775"/>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b="1" i="1">
                <a:solidFill>
                  <a:srgbClr val="BFBFBF"/>
                </a:solidFill>
                <a:latin typeface="Arial"/>
                <a:ea typeface="Arial"/>
                <a:cs typeface="Arial"/>
                <a:sym typeface="Arial"/>
              </a:rPr>
              <a:t>Hellbraune Zellen</a:t>
            </a:r>
            <a:endParaRPr/>
          </a:p>
          <a:p>
            <a:pPr marL="0" marR="0" lvl="0" indent="0" algn="ctr" rtl="0">
              <a:spcBef>
                <a:spcPts val="0"/>
              </a:spcBef>
              <a:spcAft>
                <a:spcPts val="0"/>
              </a:spcAft>
              <a:buClr>
                <a:srgbClr val="BFBFBF"/>
              </a:buClr>
              <a:buSzPts val="1200"/>
              <a:buFont typeface="Noto Sans Symbols"/>
              <a:buNone/>
            </a:pPr>
            <a:r>
              <a:rPr lang="en-US" sz="1200" b="1" i="1">
                <a:solidFill>
                  <a:srgbClr val="BFBFBF"/>
                </a:solidFill>
                <a:latin typeface="Arial"/>
                <a:ea typeface="Arial"/>
                <a:cs typeface="Arial"/>
                <a:sym typeface="Arial"/>
              </a:rPr>
              <a:t>in AC</a:t>
            </a:r>
            <a:endParaRPr/>
          </a:p>
        </p:txBody>
      </p:sp>
      <p:sp>
        <p:nvSpPr>
          <p:cNvPr id="1414" name="Google Shape;1414;p60"/>
          <p:cNvSpPr txBox="1"/>
          <p:nvPr/>
        </p:nvSpPr>
        <p:spPr>
          <a:xfrm>
            <a:off x="6040665" y="5663625"/>
            <a:ext cx="2852100" cy="3951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b="1" i="1">
                <a:solidFill>
                  <a:srgbClr val="BFBFBF"/>
                </a:solidFill>
                <a:latin typeface="Arial"/>
                <a:ea typeface="Arial"/>
                <a:cs typeface="Arial"/>
                <a:sym typeface="Arial"/>
              </a:rPr>
              <a:t>Khaki-farbige Blutung</a:t>
            </a:r>
            <a:endParaRPr/>
          </a:p>
          <a:p>
            <a:pPr marL="0" marR="0" lvl="0" indent="0" algn="ctr" rtl="0">
              <a:spcBef>
                <a:spcPts val="0"/>
              </a:spcBef>
              <a:spcAft>
                <a:spcPts val="0"/>
              </a:spcAft>
              <a:buClr>
                <a:srgbClr val="BFBFBF"/>
              </a:buClr>
              <a:buSzPts val="1200"/>
              <a:buFont typeface="Noto Sans Symbols"/>
              <a:buNone/>
            </a:pPr>
            <a:r>
              <a:rPr lang="en-US" sz="1200" b="1" i="1">
                <a:solidFill>
                  <a:srgbClr val="BFBFBF"/>
                </a:solidFill>
                <a:latin typeface="Arial"/>
                <a:ea typeface="Arial"/>
                <a:cs typeface="Arial"/>
                <a:sym typeface="Arial"/>
              </a:rPr>
              <a:t>im Glaskörper</a:t>
            </a:r>
            <a:endParaRPr/>
          </a:p>
        </p:txBody>
      </p:sp>
      <p:cxnSp>
        <p:nvCxnSpPr>
          <p:cNvPr id="1415" name="Google Shape;1415;p60"/>
          <p:cNvCxnSpPr/>
          <p:nvPr/>
        </p:nvCxnSpPr>
        <p:spPr>
          <a:xfrm rot="10800000">
            <a:off x="4876800" y="2438400"/>
            <a:ext cx="0" cy="533400"/>
          </a:xfrm>
          <a:prstGeom prst="straightConnector1">
            <a:avLst/>
          </a:prstGeom>
          <a:noFill/>
          <a:ln w="9525" cap="flat" cmpd="sng">
            <a:solidFill>
              <a:srgbClr val="BFBFBF"/>
            </a:solidFill>
            <a:prstDash val="solid"/>
            <a:round/>
            <a:headEnd type="triangle" w="med" len="med"/>
            <a:tailEnd type="none" w="sm" len="sm"/>
          </a:ln>
        </p:spPr>
      </p:cxnSp>
      <p:cxnSp>
        <p:nvCxnSpPr>
          <p:cNvPr id="1416" name="Google Shape;1416;p60"/>
          <p:cNvCxnSpPr/>
          <p:nvPr/>
        </p:nvCxnSpPr>
        <p:spPr>
          <a:xfrm rot="10800000">
            <a:off x="7467600" y="2438400"/>
            <a:ext cx="0" cy="533400"/>
          </a:xfrm>
          <a:prstGeom prst="straightConnector1">
            <a:avLst/>
          </a:prstGeom>
          <a:noFill/>
          <a:ln w="9525" cap="flat" cmpd="sng">
            <a:solidFill>
              <a:srgbClr val="BFBFBF"/>
            </a:solidFill>
            <a:prstDash val="solid"/>
            <a:round/>
            <a:headEnd type="triangle" w="med" len="med"/>
            <a:tailEnd type="none" w="sm" len="sm"/>
          </a:ln>
        </p:spPr>
      </p:cxnSp>
      <p:cxnSp>
        <p:nvCxnSpPr>
          <p:cNvPr id="1417" name="Google Shape;1417;p60"/>
          <p:cNvCxnSpPr/>
          <p:nvPr/>
        </p:nvCxnSpPr>
        <p:spPr>
          <a:xfrm rot="10800000">
            <a:off x="4873797" y="3916362"/>
            <a:ext cx="0" cy="533400"/>
          </a:xfrm>
          <a:prstGeom prst="straightConnector1">
            <a:avLst/>
          </a:prstGeom>
          <a:noFill/>
          <a:ln w="9525" cap="flat" cmpd="sng">
            <a:solidFill>
              <a:srgbClr val="BFBFBF"/>
            </a:solidFill>
            <a:prstDash val="solid"/>
            <a:round/>
            <a:headEnd type="triangle" w="med" len="med"/>
            <a:tailEnd type="none" w="sm" len="sm"/>
          </a:ln>
        </p:spPr>
      </p:cxnSp>
      <p:cxnSp>
        <p:nvCxnSpPr>
          <p:cNvPr id="1418" name="Google Shape;1418;p60"/>
          <p:cNvCxnSpPr/>
          <p:nvPr/>
        </p:nvCxnSpPr>
        <p:spPr>
          <a:xfrm rot="10800000">
            <a:off x="7466697" y="3902810"/>
            <a:ext cx="0" cy="533400"/>
          </a:xfrm>
          <a:prstGeom prst="straightConnector1">
            <a:avLst/>
          </a:prstGeom>
          <a:noFill/>
          <a:ln w="9525" cap="flat" cmpd="sng">
            <a:solidFill>
              <a:srgbClr val="BFBFBF"/>
            </a:solidFill>
            <a:prstDash val="solid"/>
            <a:round/>
            <a:headEnd type="triangle" w="med" len="med"/>
            <a:tailEnd type="none" w="sm" len="sm"/>
          </a:ln>
        </p:spPr>
      </p:cxnSp>
      <p:cxnSp>
        <p:nvCxnSpPr>
          <p:cNvPr id="1419" name="Google Shape;1419;p60"/>
          <p:cNvCxnSpPr/>
          <p:nvPr/>
        </p:nvCxnSpPr>
        <p:spPr>
          <a:xfrm rot="10800000">
            <a:off x="7467600" y="5105400"/>
            <a:ext cx="0" cy="533400"/>
          </a:xfrm>
          <a:prstGeom prst="straightConnector1">
            <a:avLst/>
          </a:prstGeom>
          <a:noFill/>
          <a:ln w="9525" cap="flat" cmpd="sng">
            <a:solidFill>
              <a:srgbClr val="BFBFBF"/>
            </a:solidFill>
            <a:prstDash val="solid"/>
            <a:round/>
            <a:headEnd type="triangle" w="med" len="med"/>
            <a:tailEnd type="none" w="sm" len="sm"/>
          </a:ln>
        </p:spPr>
      </p:cxnSp>
      <p:sp>
        <p:nvSpPr>
          <p:cNvPr id="1420" name="Google Shape;1420;p60"/>
          <p:cNvSpPr txBox="1"/>
          <p:nvPr/>
        </p:nvSpPr>
        <p:spPr>
          <a:xfrm>
            <a:off x="2972736" y="2646016"/>
            <a:ext cx="5919900" cy="2427000"/>
          </a:xfrm>
          <a:prstGeom prst="rect">
            <a:avLst/>
          </a:prstGeom>
          <a:solidFill>
            <a:srgbClr val="5DD5FF"/>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0000FF"/>
                </a:solidFill>
              </a:rPr>
              <a:t>Bilden sich das hämolytische Glaukom und das Geisterzellglaukom spontan zurück?</a:t>
            </a:r>
            <a:endParaRPr>
              <a:solidFill>
                <a:schemeClr val="dk1"/>
              </a:solidFill>
            </a:endParaRPr>
          </a:p>
          <a:p>
            <a:pPr marL="0" lvl="0" indent="0" algn="l" rtl="0">
              <a:spcBef>
                <a:spcPts val="0"/>
              </a:spcBef>
              <a:spcAft>
                <a:spcPts val="0"/>
              </a:spcAft>
              <a:buClr>
                <a:schemeClr val="dk1"/>
              </a:buClr>
              <a:buFont typeface="Arial"/>
              <a:buNone/>
            </a:pPr>
            <a:r>
              <a:rPr lang="en-US" sz="1200">
                <a:solidFill>
                  <a:srgbClr val="0000FF"/>
                </a:solidFill>
              </a:rPr>
              <a:t>In der Regel, sobald sich die auslösende Glaskörperblutung zurückgeblidet hat.</a:t>
            </a:r>
            <a:endParaRPr sz="1200" i="1">
              <a:solidFill>
                <a:srgbClr val="0000FF"/>
              </a:solidFill>
            </a:endParaRPr>
          </a:p>
          <a:p>
            <a:pPr marL="0" lvl="0" indent="0" algn="l" rtl="0">
              <a:spcBef>
                <a:spcPts val="0"/>
              </a:spcBef>
              <a:spcAft>
                <a:spcPts val="0"/>
              </a:spcAft>
              <a:buClr>
                <a:schemeClr val="dk1"/>
              </a:buClr>
              <a:buFont typeface="Arial"/>
              <a:buNone/>
            </a:pPr>
            <a:endParaRPr sz="1600">
              <a:solidFill>
                <a:srgbClr val="0000FF"/>
              </a:solidFill>
            </a:endParaRPr>
          </a:p>
          <a:p>
            <a:pPr marL="0" lvl="0" indent="0" algn="l" rtl="0">
              <a:spcBef>
                <a:spcPts val="0"/>
              </a:spcBef>
              <a:spcAft>
                <a:spcPts val="0"/>
              </a:spcAft>
              <a:buClr>
                <a:schemeClr val="dk1"/>
              </a:buClr>
              <a:buFont typeface="Arial"/>
              <a:buNone/>
            </a:pPr>
            <a:r>
              <a:rPr lang="en-US" sz="1200" i="1">
                <a:solidFill>
                  <a:srgbClr val="0000FF"/>
                </a:solidFill>
              </a:rPr>
              <a:t>Wie sollte der Augeninnendruck in der Zwischenzeit behandelt werden?</a:t>
            </a:r>
            <a:endParaRPr>
              <a:solidFill>
                <a:schemeClr val="dk1"/>
              </a:solidFill>
            </a:endParaRPr>
          </a:p>
          <a:p>
            <a:pPr marL="0" lvl="0" indent="0" algn="l" rtl="0">
              <a:spcBef>
                <a:spcPts val="0"/>
              </a:spcBef>
              <a:spcAft>
                <a:spcPts val="0"/>
              </a:spcAft>
              <a:buClr>
                <a:schemeClr val="dk1"/>
              </a:buClr>
              <a:buFont typeface="Arial"/>
              <a:buNone/>
            </a:pPr>
            <a:r>
              <a:rPr lang="en-US" sz="1200">
                <a:solidFill>
                  <a:srgbClr val="0000FF"/>
                </a:solidFill>
              </a:rPr>
              <a:t>Nach Möglichkeit mit Kammerwasserproduktionshemmern</a:t>
            </a:r>
            <a:endParaRPr sz="1200" i="1">
              <a:solidFill>
                <a:srgbClr val="0000FF"/>
              </a:solidFill>
            </a:endParaRPr>
          </a:p>
          <a:p>
            <a:pPr marL="0" lvl="0" indent="0" algn="l" rtl="0">
              <a:spcBef>
                <a:spcPts val="0"/>
              </a:spcBef>
              <a:spcAft>
                <a:spcPts val="0"/>
              </a:spcAft>
              <a:buClr>
                <a:schemeClr val="dk1"/>
              </a:buClr>
              <a:buFont typeface="Arial"/>
              <a:buNone/>
            </a:pPr>
            <a:endParaRPr sz="1600">
              <a:solidFill>
                <a:srgbClr val="0000FF"/>
              </a:solidFill>
            </a:endParaRPr>
          </a:p>
          <a:p>
            <a:pPr marL="0" lvl="0" indent="0" algn="l" rtl="0">
              <a:spcBef>
                <a:spcPts val="0"/>
              </a:spcBef>
              <a:spcAft>
                <a:spcPts val="0"/>
              </a:spcAft>
              <a:buClr>
                <a:schemeClr val="dk1"/>
              </a:buClr>
              <a:buFont typeface="Arial"/>
              <a:buNone/>
            </a:pPr>
            <a:r>
              <a:rPr lang="en-US" sz="1200" i="1">
                <a:solidFill>
                  <a:srgbClr val="0000FF"/>
                </a:solidFill>
              </a:rPr>
              <a:t>Wenn die medikamentöse Behandlung versagt, was ist der nächste Schritt?</a:t>
            </a:r>
            <a:endParaRPr sz="1200" i="1">
              <a:solidFill>
                <a:srgbClr val="0000FF"/>
              </a:solidFill>
            </a:endParaRPr>
          </a:p>
          <a:p>
            <a:pPr marL="0" lvl="0" indent="0" algn="l" rtl="0">
              <a:spcBef>
                <a:spcPts val="0"/>
              </a:spcBef>
              <a:spcAft>
                <a:spcPts val="0"/>
              </a:spcAft>
              <a:buClr>
                <a:schemeClr val="dk1"/>
              </a:buClr>
              <a:buFont typeface="Arial"/>
              <a:buNone/>
            </a:pPr>
            <a:r>
              <a:rPr lang="en-US" sz="1200">
                <a:solidFill>
                  <a:srgbClr val="0000FF"/>
                </a:solidFill>
              </a:rPr>
              <a:t>Vorderkammerspülung</a:t>
            </a:r>
            <a:endParaRPr sz="1200" i="1">
              <a:solidFill>
                <a:srgbClr val="0000FF"/>
              </a:solidFill>
            </a:endParaRPr>
          </a:p>
          <a:p>
            <a:pPr marL="0" marR="0" lvl="0" indent="0" algn="l" rtl="0">
              <a:spcBef>
                <a:spcPts val="0"/>
              </a:spcBef>
              <a:spcAft>
                <a:spcPts val="0"/>
              </a:spcAft>
              <a:buNone/>
            </a:pPr>
            <a:endParaRPr sz="1600">
              <a:solidFill>
                <a:srgbClr val="0000FF"/>
              </a:solidFill>
              <a:latin typeface="Arial"/>
              <a:ea typeface="Arial"/>
              <a:cs typeface="Arial"/>
              <a:sym typeface="Arial"/>
            </a:endParaRPr>
          </a:p>
          <a:p>
            <a:pPr marL="0" marR="0" lvl="0" indent="0" algn="l" rtl="0">
              <a:spcBef>
                <a:spcPts val="0"/>
              </a:spcBef>
              <a:spcAft>
                <a:spcPts val="0"/>
              </a:spcAft>
              <a:buNone/>
            </a:pPr>
            <a:r>
              <a:rPr lang="en-US" sz="1200" i="1">
                <a:solidFill>
                  <a:srgbClr val="0000FF"/>
                </a:solidFill>
                <a:latin typeface="Arial"/>
                <a:ea typeface="Arial"/>
                <a:cs typeface="Arial"/>
                <a:sym typeface="Arial"/>
              </a:rPr>
              <a:t>Und wenn die Vorderkammer</a:t>
            </a:r>
            <a:r>
              <a:rPr lang="en-US" sz="1200" i="1">
                <a:solidFill>
                  <a:srgbClr val="0000FF"/>
                </a:solidFill>
              </a:rPr>
              <a:t>s</a:t>
            </a:r>
            <a:r>
              <a:rPr lang="en-US" sz="1200" i="1">
                <a:solidFill>
                  <a:srgbClr val="0000FF"/>
                </a:solidFill>
                <a:latin typeface="Arial"/>
                <a:ea typeface="Arial"/>
                <a:cs typeface="Arial"/>
                <a:sym typeface="Arial"/>
              </a:rPr>
              <a:t>pülung versagt?</a:t>
            </a:r>
            <a:endParaRPr sz="1600" i="1">
              <a:solidFill>
                <a:srgbClr val="5DD5FF"/>
              </a:solidFill>
              <a:latin typeface="Arial"/>
              <a:ea typeface="Arial"/>
              <a:cs typeface="Arial"/>
              <a:sym typeface="Arial"/>
            </a:endParaRPr>
          </a:p>
          <a:p>
            <a:pPr marL="0" marR="0" lvl="0" indent="0" algn="l" rtl="0">
              <a:spcBef>
                <a:spcPts val="0"/>
              </a:spcBef>
              <a:spcAft>
                <a:spcPts val="0"/>
              </a:spcAft>
              <a:buNone/>
            </a:pPr>
            <a:r>
              <a:rPr lang="en-US" sz="1200">
                <a:solidFill>
                  <a:srgbClr val="5DD5FF"/>
                </a:solidFill>
                <a:latin typeface="Arial"/>
                <a:ea typeface="Arial"/>
                <a:cs typeface="Arial"/>
                <a:sym typeface="Arial"/>
              </a:rPr>
              <a:t>Es sollte eine Entscheidung zwischen PPV (bei anhaltender Blutung) und einer filtrierenden Operation in Betracht gezogen werden</a:t>
            </a:r>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1424"/>
        <p:cNvGrpSpPr/>
        <p:nvPr/>
      </p:nvGrpSpPr>
      <p:grpSpPr>
        <a:xfrm>
          <a:off x="0" y="0"/>
          <a:ext cx="0" cy="0"/>
          <a:chOff x="0" y="0"/>
          <a:chExt cx="0" cy="0"/>
        </a:xfrm>
      </p:grpSpPr>
      <p:sp>
        <p:nvSpPr>
          <p:cNvPr id="1425" name="Google Shape;1425;p61"/>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1426" name="Google Shape;1426;p61"/>
          <p:cNvSpPr txBox="1"/>
          <p:nvPr/>
        </p:nvSpPr>
        <p:spPr>
          <a:xfrm>
            <a:off x="6239438" y="1981200"/>
            <a:ext cx="2454519"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chemeClr val="dk1"/>
                </a:solidFill>
                <a:latin typeface="Arial"/>
                <a:ea typeface="Arial"/>
                <a:cs typeface="Arial"/>
                <a:sym typeface="Arial"/>
              </a:rPr>
              <a:t>Geisterzellglaukom</a:t>
            </a:r>
            <a:endParaRPr/>
          </a:p>
        </p:txBody>
      </p:sp>
      <p:sp>
        <p:nvSpPr>
          <p:cNvPr id="1427" name="Google Shape;1427;p61"/>
          <p:cNvSpPr txBox="1"/>
          <p:nvPr/>
        </p:nvSpPr>
        <p:spPr>
          <a:xfrm>
            <a:off x="2361390" y="395288"/>
            <a:ext cx="4389471" cy="400110"/>
          </a:xfrm>
          <a:prstGeom prst="rect">
            <a:avLst/>
          </a:prstGeom>
          <a:solidFill>
            <a:srgbClr val="CCFFFF"/>
          </a:solid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FF0000"/>
              </a:buClr>
              <a:buSzPts val="1200"/>
              <a:buFont typeface="Noto Sans Symbols"/>
              <a:buNone/>
            </a:pPr>
            <a:r>
              <a:rPr lang="en-US" sz="1200" b="1">
                <a:solidFill>
                  <a:srgbClr val="FF0000"/>
                </a:solidFill>
                <a:latin typeface="Arial"/>
                <a:ea typeface="Arial"/>
                <a:cs typeface="Arial"/>
                <a:sym typeface="Arial"/>
              </a:rPr>
              <a:t>Glaukom nach intraokularer Blutung</a:t>
            </a:r>
            <a:endParaRPr/>
          </a:p>
        </p:txBody>
      </p:sp>
      <p:sp>
        <p:nvSpPr>
          <p:cNvPr id="1428" name="Google Shape;1428;p61"/>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61</a:t>
            </a:fld>
            <a:endParaRPr sz="1000">
              <a:solidFill>
                <a:schemeClr val="dk1"/>
              </a:solidFill>
              <a:latin typeface="Arial"/>
              <a:ea typeface="Arial"/>
              <a:cs typeface="Arial"/>
              <a:sym typeface="Arial"/>
            </a:endParaRPr>
          </a:p>
        </p:txBody>
      </p:sp>
      <p:sp>
        <p:nvSpPr>
          <p:cNvPr id="1429" name="Google Shape;1429;p61"/>
          <p:cNvSpPr txBox="1"/>
          <p:nvPr/>
        </p:nvSpPr>
        <p:spPr>
          <a:xfrm>
            <a:off x="3674286" y="1981200"/>
            <a:ext cx="2428871"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chemeClr val="dk1"/>
                </a:solidFill>
                <a:latin typeface="Arial"/>
                <a:ea typeface="Arial"/>
                <a:cs typeface="Arial"/>
                <a:sym typeface="Arial"/>
              </a:rPr>
              <a:t>Hämolytisches Glaukom</a:t>
            </a:r>
            <a:endParaRPr/>
          </a:p>
        </p:txBody>
      </p:sp>
      <p:sp>
        <p:nvSpPr>
          <p:cNvPr id="1430" name="Google Shape;1430;p61"/>
          <p:cNvSpPr txBox="1"/>
          <p:nvPr/>
        </p:nvSpPr>
        <p:spPr>
          <a:xfrm>
            <a:off x="304800" y="1981200"/>
            <a:ext cx="3147000" cy="2103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2"/>
              </a:buClr>
              <a:buSzPts val="840"/>
              <a:buFont typeface="Noto Sans Symbols"/>
              <a:buNone/>
            </a:pPr>
            <a:r>
              <a:rPr lang="en-US" sz="1200" u="sng">
                <a:solidFill>
                  <a:srgbClr val="BFBFBF"/>
                </a:solidFill>
                <a:latin typeface="Arial"/>
                <a:ea typeface="Arial"/>
                <a:cs typeface="Arial"/>
                <a:sym typeface="Arial"/>
              </a:rPr>
              <a:t>Glaukom als Folge eines Hyph</a:t>
            </a:r>
            <a:r>
              <a:rPr lang="en-US" sz="1200" u="sng">
                <a:solidFill>
                  <a:srgbClr val="BFBFBF"/>
                </a:solidFill>
              </a:rPr>
              <a:t>ä</a:t>
            </a:r>
            <a:r>
              <a:rPr lang="en-US" sz="1200" u="sng">
                <a:solidFill>
                  <a:srgbClr val="BFBFBF"/>
                </a:solidFill>
                <a:latin typeface="Arial"/>
                <a:ea typeface="Arial"/>
                <a:cs typeface="Arial"/>
                <a:sym typeface="Arial"/>
              </a:rPr>
              <a:t>mas</a:t>
            </a:r>
            <a:endParaRPr sz="1800" u="sng">
              <a:solidFill>
                <a:srgbClr val="BFBFBF"/>
              </a:solidFill>
              <a:latin typeface="Arial"/>
              <a:ea typeface="Arial"/>
              <a:cs typeface="Arial"/>
              <a:sym typeface="Arial"/>
            </a:endParaRPr>
          </a:p>
        </p:txBody>
      </p:sp>
      <p:sp>
        <p:nvSpPr>
          <p:cNvPr id="1431" name="Google Shape;1431;p61"/>
          <p:cNvSpPr txBox="1"/>
          <p:nvPr/>
        </p:nvSpPr>
        <p:spPr>
          <a:xfrm>
            <a:off x="920750" y="2681288"/>
            <a:ext cx="1974900" cy="3951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Folgt </a:t>
            </a:r>
            <a:r>
              <a:rPr lang="en-US" sz="1200">
                <a:solidFill>
                  <a:srgbClr val="BFBFBF"/>
                </a:solidFill>
              </a:rPr>
              <a:t>auf</a:t>
            </a:r>
            <a:r>
              <a:rPr lang="en-US" sz="1200" b="1" i="1">
                <a:solidFill>
                  <a:srgbClr val="BFBFBF"/>
                </a:solidFill>
                <a:latin typeface="Arial"/>
                <a:ea typeface="Arial"/>
                <a:cs typeface="Arial"/>
                <a:sym typeface="Arial"/>
              </a:rPr>
              <a:t> </a:t>
            </a:r>
            <a:r>
              <a:rPr lang="en-US" sz="1200">
                <a:solidFill>
                  <a:srgbClr val="BFBFBF"/>
                </a:solidFill>
                <a:latin typeface="Arial"/>
                <a:ea typeface="Arial"/>
                <a:cs typeface="Arial"/>
                <a:sym typeface="Arial"/>
              </a:rPr>
              <a:t>eine </a:t>
            </a:r>
            <a:r>
              <a:rPr lang="en-US" sz="1200" b="1" i="1">
                <a:solidFill>
                  <a:srgbClr val="BFBFBF"/>
                </a:solidFill>
              </a:rPr>
              <a:t>Vorderkammerblutung</a:t>
            </a:r>
            <a:endParaRPr b="1" i="1"/>
          </a:p>
        </p:txBody>
      </p:sp>
      <p:cxnSp>
        <p:nvCxnSpPr>
          <p:cNvPr id="1432" name="Google Shape;1432;p61"/>
          <p:cNvCxnSpPr/>
          <p:nvPr/>
        </p:nvCxnSpPr>
        <p:spPr>
          <a:xfrm rot="10800000">
            <a:off x="1892300" y="2286000"/>
            <a:ext cx="0" cy="381000"/>
          </a:xfrm>
          <a:prstGeom prst="straightConnector1">
            <a:avLst/>
          </a:prstGeom>
          <a:noFill/>
          <a:ln w="9525" cap="flat" cmpd="sng">
            <a:solidFill>
              <a:srgbClr val="BFBFBF"/>
            </a:solidFill>
            <a:prstDash val="solid"/>
            <a:round/>
            <a:headEnd type="none" w="med" len="med"/>
            <a:tailEnd type="triangle" w="med" len="med"/>
          </a:ln>
        </p:spPr>
      </p:cxnSp>
      <p:sp>
        <p:nvSpPr>
          <p:cNvPr id="1433" name="Google Shape;1433;p61"/>
          <p:cNvSpPr/>
          <p:nvPr/>
        </p:nvSpPr>
        <p:spPr>
          <a:xfrm>
            <a:off x="3505200" y="1219200"/>
            <a:ext cx="76200" cy="2178050"/>
          </a:xfrm>
          <a:prstGeom prst="rect">
            <a:avLst/>
          </a:prstGeom>
          <a:solidFill>
            <a:srgbClr val="BFBFBF"/>
          </a:solidFill>
          <a:ln w="25400" cap="flat" cmpd="sng">
            <a:solidFill>
              <a:srgbClr val="A5A5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434" name="Google Shape;1434;p61"/>
          <p:cNvSpPr txBox="1"/>
          <p:nvPr/>
        </p:nvSpPr>
        <p:spPr>
          <a:xfrm>
            <a:off x="3581400" y="2995613"/>
            <a:ext cx="2564533" cy="830997"/>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TM verstopft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    mit…              </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Hämoglobin-beladene Makrophagen</a:t>
            </a:r>
            <a:endParaRPr/>
          </a:p>
        </p:txBody>
      </p:sp>
      <p:sp>
        <p:nvSpPr>
          <p:cNvPr id="1435" name="Google Shape;1435;p61"/>
          <p:cNvSpPr txBox="1"/>
          <p:nvPr/>
        </p:nvSpPr>
        <p:spPr>
          <a:xfrm>
            <a:off x="6425127" y="2995613"/>
            <a:ext cx="2109273" cy="830997"/>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TM verstopft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    mit…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degenerierten Erythrozyten</a:t>
            </a:r>
            <a:endParaRPr/>
          </a:p>
        </p:txBody>
      </p:sp>
      <p:sp>
        <p:nvSpPr>
          <p:cNvPr id="1436" name="Google Shape;1436;p61"/>
          <p:cNvSpPr txBox="1"/>
          <p:nvPr/>
        </p:nvSpPr>
        <p:spPr>
          <a:xfrm>
            <a:off x="3974849" y="4488256"/>
            <a:ext cx="1827744" cy="584775"/>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b="1" i="1">
                <a:solidFill>
                  <a:srgbClr val="BFBFBF"/>
                </a:solidFill>
                <a:latin typeface="Arial"/>
                <a:ea typeface="Arial"/>
                <a:cs typeface="Arial"/>
                <a:sym typeface="Arial"/>
              </a:rPr>
              <a:t>Rötlich verfärbte  Zellen</a:t>
            </a:r>
            <a:endParaRPr/>
          </a:p>
          <a:p>
            <a:pPr marL="0" marR="0" lvl="0" indent="0" algn="ctr" rtl="0">
              <a:spcBef>
                <a:spcPts val="0"/>
              </a:spcBef>
              <a:spcAft>
                <a:spcPts val="0"/>
              </a:spcAft>
              <a:buClr>
                <a:srgbClr val="BFBFBF"/>
              </a:buClr>
              <a:buSzPts val="1200"/>
              <a:buFont typeface="Noto Sans Symbols"/>
              <a:buNone/>
            </a:pPr>
            <a:r>
              <a:rPr lang="en-US" sz="1200" b="1" i="1">
                <a:solidFill>
                  <a:srgbClr val="BFBFBF"/>
                </a:solidFill>
                <a:latin typeface="Arial"/>
                <a:ea typeface="Arial"/>
                <a:cs typeface="Arial"/>
                <a:sym typeface="Arial"/>
              </a:rPr>
              <a:t>in AC</a:t>
            </a:r>
            <a:endParaRPr/>
          </a:p>
        </p:txBody>
      </p:sp>
      <p:sp>
        <p:nvSpPr>
          <p:cNvPr id="1437" name="Google Shape;1437;p61"/>
          <p:cNvSpPr txBox="1"/>
          <p:nvPr/>
        </p:nvSpPr>
        <p:spPr>
          <a:xfrm>
            <a:off x="6510896" y="4473575"/>
            <a:ext cx="1922706" cy="584775"/>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b="1" i="1">
                <a:solidFill>
                  <a:srgbClr val="BFBFBF"/>
                </a:solidFill>
                <a:latin typeface="Arial"/>
                <a:ea typeface="Arial"/>
                <a:cs typeface="Arial"/>
                <a:sym typeface="Arial"/>
              </a:rPr>
              <a:t>Hellbraune Zellen</a:t>
            </a:r>
            <a:endParaRPr/>
          </a:p>
          <a:p>
            <a:pPr marL="0" marR="0" lvl="0" indent="0" algn="ctr" rtl="0">
              <a:spcBef>
                <a:spcPts val="0"/>
              </a:spcBef>
              <a:spcAft>
                <a:spcPts val="0"/>
              </a:spcAft>
              <a:buClr>
                <a:srgbClr val="BFBFBF"/>
              </a:buClr>
              <a:buSzPts val="1200"/>
              <a:buFont typeface="Noto Sans Symbols"/>
              <a:buNone/>
            </a:pPr>
            <a:r>
              <a:rPr lang="en-US" sz="1200" b="1" i="1">
                <a:solidFill>
                  <a:srgbClr val="BFBFBF"/>
                </a:solidFill>
                <a:latin typeface="Arial"/>
                <a:ea typeface="Arial"/>
                <a:cs typeface="Arial"/>
                <a:sym typeface="Arial"/>
              </a:rPr>
              <a:t>in AC</a:t>
            </a:r>
            <a:endParaRPr/>
          </a:p>
        </p:txBody>
      </p:sp>
      <p:sp>
        <p:nvSpPr>
          <p:cNvPr id="1438" name="Google Shape;1438;p61"/>
          <p:cNvSpPr txBox="1"/>
          <p:nvPr/>
        </p:nvSpPr>
        <p:spPr>
          <a:xfrm>
            <a:off x="6040665" y="5663625"/>
            <a:ext cx="2852100" cy="3951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b="1" i="1">
                <a:solidFill>
                  <a:srgbClr val="BFBFBF"/>
                </a:solidFill>
                <a:latin typeface="Arial"/>
                <a:ea typeface="Arial"/>
                <a:cs typeface="Arial"/>
                <a:sym typeface="Arial"/>
              </a:rPr>
              <a:t>Khaki-farbige Blutung</a:t>
            </a:r>
            <a:endParaRPr/>
          </a:p>
          <a:p>
            <a:pPr marL="0" marR="0" lvl="0" indent="0" algn="ctr" rtl="0">
              <a:spcBef>
                <a:spcPts val="0"/>
              </a:spcBef>
              <a:spcAft>
                <a:spcPts val="0"/>
              </a:spcAft>
              <a:buClr>
                <a:srgbClr val="BFBFBF"/>
              </a:buClr>
              <a:buSzPts val="1200"/>
              <a:buFont typeface="Noto Sans Symbols"/>
              <a:buNone/>
            </a:pPr>
            <a:r>
              <a:rPr lang="en-US" sz="1200" b="1" i="1">
                <a:solidFill>
                  <a:srgbClr val="BFBFBF"/>
                </a:solidFill>
                <a:latin typeface="Arial"/>
                <a:ea typeface="Arial"/>
                <a:cs typeface="Arial"/>
                <a:sym typeface="Arial"/>
              </a:rPr>
              <a:t>im Glaskörper</a:t>
            </a:r>
            <a:endParaRPr/>
          </a:p>
        </p:txBody>
      </p:sp>
      <p:cxnSp>
        <p:nvCxnSpPr>
          <p:cNvPr id="1439" name="Google Shape;1439;p61"/>
          <p:cNvCxnSpPr/>
          <p:nvPr/>
        </p:nvCxnSpPr>
        <p:spPr>
          <a:xfrm rot="10800000">
            <a:off x="4876800" y="2438400"/>
            <a:ext cx="0" cy="533400"/>
          </a:xfrm>
          <a:prstGeom prst="straightConnector1">
            <a:avLst/>
          </a:prstGeom>
          <a:noFill/>
          <a:ln w="9525" cap="flat" cmpd="sng">
            <a:solidFill>
              <a:srgbClr val="BFBFBF"/>
            </a:solidFill>
            <a:prstDash val="solid"/>
            <a:round/>
            <a:headEnd type="triangle" w="med" len="med"/>
            <a:tailEnd type="none" w="sm" len="sm"/>
          </a:ln>
        </p:spPr>
      </p:cxnSp>
      <p:cxnSp>
        <p:nvCxnSpPr>
          <p:cNvPr id="1440" name="Google Shape;1440;p61"/>
          <p:cNvCxnSpPr/>
          <p:nvPr/>
        </p:nvCxnSpPr>
        <p:spPr>
          <a:xfrm rot="10800000">
            <a:off x="7467600" y="2438400"/>
            <a:ext cx="0" cy="533400"/>
          </a:xfrm>
          <a:prstGeom prst="straightConnector1">
            <a:avLst/>
          </a:prstGeom>
          <a:noFill/>
          <a:ln w="9525" cap="flat" cmpd="sng">
            <a:solidFill>
              <a:srgbClr val="BFBFBF"/>
            </a:solidFill>
            <a:prstDash val="solid"/>
            <a:round/>
            <a:headEnd type="triangle" w="med" len="med"/>
            <a:tailEnd type="none" w="sm" len="sm"/>
          </a:ln>
        </p:spPr>
      </p:cxnSp>
      <p:cxnSp>
        <p:nvCxnSpPr>
          <p:cNvPr id="1441" name="Google Shape;1441;p61"/>
          <p:cNvCxnSpPr/>
          <p:nvPr/>
        </p:nvCxnSpPr>
        <p:spPr>
          <a:xfrm rot="10800000">
            <a:off x="4873797" y="3916362"/>
            <a:ext cx="0" cy="533400"/>
          </a:xfrm>
          <a:prstGeom prst="straightConnector1">
            <a:avLst/>
          </a:prstGeom>
          <a:noFill/>
          <a:ln w="9525" cap="flat" cmpd="sng">
            <a:solidFill>
              <a:srgbClr val="BFBFBF"/>
            </a:solidFill>
            <a:prstDash val="solid"/>
            <a:round/>
            <a:headEnd type="triangle" w="med" len="med"/>
            <a:tailEnd type="none" w="sm" len="sm"/>
          </a:ln>
        </p:spPr>
      </p:cxnSp>
      <p:cxnSp>
        <p:nvCxnSpPr>
          <p:cNvPr id="1442" name="Google Shape;1442;p61"/>
          <p:cNvCxnSpPr/>
          <p:nvPr/>
        </p:nvCxnSpPr>
        <p:spPr>
          <a:xfrm rot="10800000">
            <a:off x="7466697" y="3902810"/>
            <a:ext cx="0" cy="533400"/>
          </a:xfrm>
          <a:prstGeom prst="straightConnector1">
            <a:avLst/>
          </a:prstGeom>
          <a:noFill/>
          <a:ln w="9525" cap="flat" cmpd="sng">
            <a:solidFill>
              <a:srgbClr val="BFBFBF"/>
            </a:solidFill>
            <a:prstDash val="solid"/>
            <a:round/>
            <a:headEnd type="triangle" w="med" len="med"/>
            <a:tailEnd type="none" w="sm" len="sm"/>
          </a:ln>
        </p:spPr>
      </p:cxnSp>
      <p:cxnSp>
        <p:nvCxnSpPr>
          <p:cNvPr id="1443" name="Google Shape;1443;p61"/>
          <p:cNvCxnSpPr/>
          <p:nvPr/>
        </p:nvCxnSpPr>
        <p:spPr>
          <a:xfrm rot="10800000">
            <a:off x="7467600" y="5105400"/>
            <a:ext cx="0" cy="533400"/>
          </a:xfrm>
          <a:prstGeom prst="straightConnector1">
            <a:avLst/>
          </a:prstGeom>
          <a:noFill/>
          <a:ln w="9525" cap="flat" cmpd="sng">
            <a:solidFill>
              <a:srgbClr val="BFBFBF"/>
            </a:solidFill>
            <a:prstDash val="solid"/>
            <a:round/>
            <a:headEnd type="triangle" w="med" len="med"/>
            <a:tailEnd type="none" w="sm" len="sm"/>
          </a:ln>
        </p:spPr>
      </p:cxnSp>
      <p:sp>
        <p:nvSpPr>
          <p:cNvPr id="1444" name="Google Shape;1444;p61"/>
          <p:cNvSpPr txBox="1"/>
          <p:nvPr/>
        </p:nvSpPr>
        <p:spPr>
          <a:xfrm>
            <a:off x="2972736" y="2646016"/>
            <a:ext cx="5919900" cy="2611500"/>
          </a:xfrm>
          <a:prstGeom prst="rect">
            <a:avLst/>
          </a:prstGeom>
          <a:solidFill>
            <a:srgbClr val="5DD5FF"/>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0000FF"/>
                </a:solidFill>
              </a:rPr>
              <a:t>Bilden sich das hämolytische Glaukom und das Geisterzellglaukom spontan zurück?</a:t>
            </a:r>
            <a:endParaRPr>
              <a:solidFill>
                <a:schemeClr val="dk1"/>
              </a:solidFill>
            </a:endParaRPr>
          </a:p>
          <a:p>
            <a:pPr marL="0" lvl="0" indent="0" algn="l" rtl="0">
              <a:spcBef>
                <a:spcPts val="0"/>
              </a:spcBef>
              <a:spcAft>
                <a:spcPts val="0"/>
              </a:spcAft>
              <a:buClr>
                <a:schemeClr val="dk1"/>
              </a:buClr>
              <a:buFont typeface="Arial"/>
              <a:buNone/>
            </a:pPr>
            <a:r>
              <a:rPr lang="en-US" sz="1200">
                <a:solidFill>
                  <a:srgbClr val="0000FF"/>
                </a:solidFill>
              </a:rPr>
              <a:t>In der Regel, sobald sich die auslösende Glaskörperblutung zurückgeblidet hat.</a:t>
            </a:r>
            <a:endParaRPr sz="1200" i="1">
              <a:solidFill>
                <a:srgbClr val="0000FF"/>
              </a:solidFill>
            </a:endParaRPr>
          </a:p>
          <a:p>
            <a:pPr marL="0" lvl="0" indent="0" algn="l" rtl="0">
              <a:spcBef>
                <a:spcPts val="0"/>
              </a:spcBef>
              <a:spcAft>
                <a:spcPts val="0"/>
              </a:spcAft>
              <a:buClr>
                <a:schemeClr val="dk1"/>
              </a:buClr>
              <a:buFont typeface="Arial"/>
              <a:buNone/>
            </a:pPr>
            <a:endParaRPr sz="1600">
              <a:solidFill>
                <a:srgbClr val="0000FF"/>
              </a:solidFill>
            </a:endParaRPr>
          </a:p>
          <a:p>
            <a:pPr marL="0" lvl="0" indent="0" algn="l" rtl="0">
              <a:spcBef>
                <a:spcPts val="0"/>
              </a:spcBef>
              <a:spcAft>
                <a:spcPts val="0"/>
              </a:spcAft>
              <a:buClr>
                <a:schemeClr val="dk1"/>
              </a:buClr>
              <a:buFont typeface="Arial"/>
              <a:buNone/>
            </a:pPr>
            <a:r>
              <a:rPr lang="en-US" sz="1200" i="1">
                <a:solidFill>
                  <a:srgbClr val="0000FF"/>
                </a:solidFill>
              </a:rPr>
              <a:t>Wie sollte der Augeninnendruck in der Zwischenzeit behandelt werden?</a:t>
            </a:r>
            <a:endParaRPr>
              <a:solidFill>
                <a:schemeClr val="dk1"/>
              </a:solidFill>
            </a:endParaRPr>
          </a:p>
          <a:p>
            <a:pPr marL="0" lvl="0" indent="0" algn="l" rtl="0">
              <a:spcBef>
                <a:spcPts val="0"/>
              </a:spcBef>
              <a:spcAft>
                <a:spcPts val="0"/>
              </a:spcAft>
              <a:buClr>
                <a:schemeClr val="dk1"/>
              </a:buClr>
              <a:buFont typeface="Arial"/>
              <a:buNone/>
            </a:pPr>
            <a:r>
              <a:rPr lang="en-US" sz="1200">
                <a:solidFill>
                  <a:srgbClr val="0000FF"/>
                </a:solidFill>
              </a:rPr>
              <a:t>Nach Möglichkeit mit Kammerwasserproduktionshemmern</a:t>
            </a:r>
            <a:endParaRPr sz="1200" i="1">
              <a:solidFill>
                <a:srgbClr val="0000FF"/>
              </a:solidFill>
            </a:endParaRPr>
          </a:p>
          <a:p>
            <a:pPr marL="0" lvl="0" indent="0" algn="l" rtl="0">
              <a:spcBef>
                <a:spcPts val="0"/>
              </a:spcBef>
              <a:spcAft>
                <a:spcPts val="0"/>
              </a:spcAft>
              <a:buClr>
                <a:schemeClr val="dk1"/>
              </a:buClr>
              <a:buFont typeface="Arial"/>
              <a:buNone/>
            </a:pPr>
            <a:endParaRPr sz="1600">
              <a:solidFill>
                <a:srgbClr val="0000FF"/>
              </a:solidFill>
            </a:endParaRPr>
          </a:p>
          <a:p>
            <a:pPr marL="0" lvl="0" indent="0" algn="l" rtl="0">
              <a:spcBef>
                <a:spcPts val="0"/>
              </a:spcBef>
              <a:spcAft>
                <a:spcPts val="0"/>
              </a:spcAft>
              <a:buClr>
                <a:schemeClr val="dk1"/>
              </a:buClr>
              <a:buFont typeface="Arial"/>
              <a:buNone/>
            </a:pPr>
            <a:r>
              <a:rPr lang="en-US" sz="1200" i="1">
                <a:solidFill>
                  <a:srgbClr val="0000FF"/>
                </a:solidFill>
              </a:rPr>
              <a:t>Wenn die medikamentöse Behandlung versagt, was ist der nächste Schritt?</a:t>
            </a:r>
            <a:endParaRPr sz="1200" i="1">
              <a:solidFill>
                <a:srgbClr val="0000FF"/>
              </a:solidFill>
            </a:endParaRPr>
          </a:p>
          <a:p>
            <a:pPr marL="0" lvl="0" indent="0" algn="l" rtl="0">
              <a:spcBef>
                <a:spcPts val="0"/>
              </a:spcBef>
              <a:spcAft>
                <a:spcPts val="0"/>
              </a:spcAft>
              <a:buClr>
                <a:schemeClr val="dk1"/>
              </a:buClr>
              <a:buFont typeface="Arial"/>
              <a:buNone/>
            </a:pPr>
            <a:r>
              <a:rPr lang="en-US" sz="1200">
                <a:solidFill>
                  <a:srgbClr val="0000FF"/>
                </a:solidFill>
              </a:rPr>
              <a:t>Vorderkammerspülung</a:t>
            </a:r>
            <a:endParaRPr sz="1200" i="1">
              <a:solidFill>
                <a:srgbClr val="0000FF"/>
              </a:solidFill>
            </a:endParaRPr>
          </a:p>
          <a:p>
            <a:pPr marL="0" lvl="0" indent="0" algn="l" rtl="0">
              <a:spcBef>
                <a:spcPts val="0"/>
              </a:spcBef>
              <a:spcAft>
                <a:spcPts val="0"/>
              </a:spcAft>
              <a:buClr>
                <a:schemeClr val="dk1"/>
              </a:buClr>
              <a:buFont typeface="Arial"/>
              <a:buNone/>
            </a:pPr>
            <a:endParaRPr sz="1600">
              <a:solidFill>
                <a:srgbClr val="0000FF"/>
              </a:solidFill>
            </a:endParaRPr>
          </a:p>
          <a:p>
            <a:pPr marL="0" lvl="0" indent="0" algn="l" rtl="0">
              <a:spcBef>
                <a:spcPts val="0"/>
              </a:spcBef>
              <a:spcAft>
                <a:spcPts val="0"/>
              </a:spcAft>
              <a:buClr>
                <a:schemeClr val="dk1"/>
              </a:buClr>
              <a:buFont typeface="Arial"/>
              <a:buNone/>
            </a:pPr>
            <a:r>
              <a:rPr lang="en-US" sz="1200" i="1">
                <a:solidFill>
                  <a:srgbClr val="0000FF"/>
                </a:solidFill>
              </a:rPr>
              <a:t>Und wenn die Vorderkammerspülung versagt?</a:t>
            </a:r>
            <a:endParaRPr sz="1200" i="1">
              <a:solidFill>
                <a:srgbClr val="0000FF"/>
              </a:solidFill>
            </a:endParaRPr>
          </a:p>
          <a:p>
            <a:pPr marL="0" marR="0" lvl="0" indent="0" algn="l" rtl="0">
              <a:spcBef>
                <a:spcPts val="0"/>
              </a:spcBef>
              <a:spcAft>
                <a:spcPts val="0"/>
              </a:spcAft>
              <a:buNone/>
            </a:pPr>
            <a:r>
              <a:rPr lang="en-US" sz="1200">
                <a:solidFill>
                  <a:srgbClr val="0000FF"/>
                </a:solidFill>
              </a:rPr>
              <a:t>Bei persistierender Glaskörperblutung sollte eine Pars-plana-Vitrektomie (PPV) erwogen werden; alternativ ist eine filtrierende Glaukomoperation in Betracht zu ziehen.</a:t>
            </a:r>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1448"/>
        <p:cNvGrpSpPr/>
        <p:nvPr/>
      </p:nvGrpSpPr>
      <p:grpSpPr>
        <a:xfrm>
          <a:off x="0" y="0"/>
          <a:ext cx="0" cy="0"/>
          <a:chOff x="0" y="0"/>
          <a:chExt cx="0" cy="0"/>
        </a:xfrm>
      </p:grpSpPr>
      <p:sp>
        <p:nvSpPr>
          <p:cNvPr id="1449" name="Google Shape;1449;p62"/>
          <p:cNvSpPr txBox="1"/>
          <p:nvPr/>
        </p:nvSpPr>
        <p:spPr>
          <a:xfrm>
            <a:off x="4996237" y="2667000"/>
            <a:ext cx="2352000" cy="3951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1"/>
              </a:buClr>
              <a:buSzPts val="1200"/>
              <a:buFont typeface="Noto Sans Symbols"/>
              <a:buNone/>
            </a:pPr>
            <a:r>
              <a:rPr lang="en-US" sz="1200">
                <a:solidFill>
                  <a:schemeClr val="dk1"/>
                </a:solidFill>
              </a:rPr>
              <a:t>Folgen</a:t>
            </a:r>
            <a:r>
              <a:rPr lang="en-US" sz="1200">
                <a:solidFill>
                  <a:schemeClr val="dk1"/>
                </a:solidFill>
                <a:latin typeface="Arial"/>
                <a:ea typeface="Arial"/>
                <a:cs typeface="Arial"/>
                <a:sym typeface="Arial"/>
              </a:rPr>
              <a:t> </a:t>
            </a:r>
            <a:r>
              <a:rPr lang="en-US" sz="1200">
                <a:solidFill>
                  <a:schemeClr val="dk1"/>
                </a:solidFill>
              </a:rPr>
              <a:t>auf eine</a:t>
            </a:r>
            <a:r>
              <a:rPr lang="en-US" sz="1200">
                <a:solidFill>
                  <a:schemeClr val="dk1"/>
                </a:solidFill>
                <a:latin typeface="Arial"/>
                <a:ea typeface="Arial"/>
                <a:cs typeface="Arial"/>
                <a:sym typeface="Arial"/>
              </a:rPr>
              <a:t> Glaskörperblutung</a:t>
            </a:r>
            <a:endParaRPr/>
          </a:p>
        </p:txBody>
      </p:sp>
      <p:sp>
        <p:nvSpPr>
          <p:cNvPr id="1450" name="Google Shape;1450;p62"/>
          <p:cNvSpPr txBox="1"/>
          <p:nvPr/>
        </p:nvSpPr>
        <p:spPr>
          <a:xfrm>
            <a:off x="6322794" y="1981200"/>
            <a:ext cx="2287806"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u="sng">
                <a:solidFill>
                  <a:schemeClr val="dk1"/>
                </a:solidFill>
                <a:latin typeface="Arial"/>
                <a:ea typeface="Arial"/>
                <a:cs typeface="Arial"/>
                <a:sym typeface="Arial"/>
              </a:rPr>
              <a:t>Geisterzellglaukom</a:t>
            </a:r>
            <a:endParaRPr/>
          </a:p>
        </p:txBody>
      </p:sp>
      <p:sp>
        <p:nvSpPr>
          <p:cNvPr id="1451" name="Google Shape;1451;p62"/>
          <p:cNvSpPr txBox="1"/>
          <p:nvPr/>
        </p:nvSpPr>
        <p:spPr>
          <a:xfrm>
            <a:off x="2361390" y="395288"/>
            <a:ext cx="4389471" cy="400110"/>
          </a:xfrm>
          <a:prstGeom prst="rect">
            <a:avLst/>
          </a:prstGeom>
          <a:solidFill>
            <a:srgbClr val="CCFFFF"/>
          </a:solid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FF0000"/>
              </a:buClr>
              <a:buSzPts val="1200"/>
              <a:buFont typeface="Noto Sans Symbols"/>
              <a:buNone/>
            </a:pPr>
            <a:r>
              <a:rPr lang="en-US" sz="1200" b="1">
                <a:solidFill>
                  <a:srgbClr val="FF0000"/>
                </a:solidFill>
                <a:latin typeface="Arial"/>
                <a:ea typeface="Arial"/>
                <a:cs typeface="Arial"/>
                <a:sym typeface="Arial"/>
              </a:rPr>
              <a:t>Glaukom nach intraokularer Blutung</a:t>
            </a:r>
            <a:endParaRPr/>
          </a:p>
        </p:txBody>
      </p:sp>
      <p:sp>
        <p:nvSpPr>
          <p:cNvPr id="1452" name="Google Shape;1452;p62"/>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62</a:t>
            </a:fld>
            <a:endParaRPr sz="1000">
              <a:solidFill>
                <a:schemeClr val="dk1"/>
              </a:solidFill>
              <a:latin typeface="Arial"/>
              <a:ea typeface="Arial"/>
              <a:cs typeface="Arial"/>
              <a:sym typeface="Arial"/>
            </a:endParaRPr>
          </a:p>
        </p:txBody>
      </p:sp>
      <p:sp>
        <p:nvSpPr>
          <p:cNvPr id="1453" name="Google Shape;1453;p62"/>
          <p:cNvSpPr txBox="1"/>
          <p:nvPr/>
        </p:nvSpPr>
        <p:spPr>
          <a:xfrm>
            <a:off x="3757642" y="1981200"/>
            <a:ext cx="2262158"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u="sng">
                <a:solidFill>
                  <a:schemeClr val="dk1"/>
                </a:solidFill>
                <a:latin typeface="Arial"/>
                <a:ea typeface="Arial"/>
                <a:cs typeface="Arial"/>
                <a:sym typeface="Arial"/>
              </a:rPr>
              <a:t>Hämolytisches Glaukom</a:t>
            </a:r>
            <a:endParaRPr/>
          </a:p>
        </p:txBody>
      </p:sp>
      <p:sp>
        <p:nvSpPr>
          <p:cNvPr id="1454" name="Google Shape;1454;p62"/>
          <p:cNvSpPr txBox="1"/>
          <p:nvPr/>
        </p:nvSpPr>
        <p:spPr>
          <a:xfrm>
            <a:off x="772877" y="1981200"/>
            <a:ext cx="2210862"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u="sng">
                <a:solidFill>
                  <a:schemeClr val="dk1"/>
                </a:solidFill>
                <a:latin typeface="Arial"/>
                <a:ea typeface="Arial"/>
                <a:cs typeface="Arial"/>
                <a:sym typeface="Arial"/>
              </a:rPr>
              <a:t>Schwartz-Syndrom</a:t>
            </a:r>
            <a:endParaRPr/>
          </a:p>
        </p:txBody>
      </p:sp>
      <p:sp>
        <p:nvSpPr>
          <p:cNvPr id="1455" name="Google Shape;1455;p62"/>
          <p:cNvSpPr txBox="1"/>
          <p:nvPr/>
        </p:nvSpPr>
        <p:spPr>
          <a:xfrm>
            <a:off x="1057378" y="2681288"/>
            <a:ext cx="1197900" cy="2103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Folgt auf…</a:t>
            </a:r>
            <a:endParaRPr/>
          </a:p>
        </p:txBody>
      </p:sp>
      <p:cxnSp>
        <p:nvCxnSpPr>
          <p:cNvPr id="1456" name="Google Shape;1456;p62"/>
          <p:cNvCxnSpPr/>
          <p:nvPr/>
        </p:nvCxnSpPr>
        <p:spPr>
          <a:xfrm rot="10800000">
            <a:off x="1892300" y="2286000"/>
            <a:ext cx="0" cy="381000"/>
          </a:xfrm>
          <a:prstGeom prst="straightConnector1">
            <a:avLst/>
          </a:prstGeom>
          <a:noFill/>
          <a:ln w="9525" cap="flat" cmpd="sng">
            <a:solidFill>
              <a:schemeClr val="dk1"/>
            </a:solidFill>
            <a:prstDash val="solid"/>
            <a:round/>
            <a:headEnd type="triangle" w="med" len="med"/>
            <a:tailEnd type="none" w="sm" len="sm"/>
          </a:ln>
        </p:spPr>
      </p:cxnSp>
      <p:cxnSp>
        <p:nvCxnSpPr>
          <p:cNvPr id="1457" name="Google Shape;1457;p62"/>
          <p:cNvCxnSpPr/>
          <p:nvPr/>
        </p:nvCxnSpPr>
        <p:spPr>
          <a:xfrm rot="10800000" flipH="1">
            <a:off x="6172200" y="2362200"/>
            <a:ext cx="1219200" cy="304800"/>
          </a:xfrm>
          <a:prstGeom prst="straightConnector1">
            <a:avLst/>
          </a:prstGeom>
          <a:noFill/>
          <a:ln w="9525" cap="flat" cmpd="sng">
            <a:solidFill>
              <a:schemeClr val="dk1"/>
            </a:solidFill>
            <a:prstDash val="solid"/>
            <a:round/>
            <a:headEnd type="none" w="med" len="med"/>
            <a:tailEnd type="triangle" w="med" len="med"/>
          </a:ln>
        </p:spPr>
      </p:cxnSp>
      <p:cxnSp>
        <p:nvCxnSpPr>
          <p:cNvPr id="1458" name="Google Shape;1458;p62"/>
          <p:cNvCxnSpPr/>
          <p:nvPr/>
        </p:nvCxnSpPr>
        <p:spPr>
          <a:xfrm rot="10800000">
            <a:off x="5029200" y="2362200"/>
            <a:ext cx="1143000" cy="304800"/>
          </a:xfrm>
          <a:prstGeom prst="straightConnector1">
            <a:avLst/>
          </a:prstGeom>
          <a:noFill/>
          <a:ln w="9525" cap="flat" cmpd="sng">
            <a:solidFill>
              <a:schemeClr val="dk1"/>
            </a:solidFill>
            <a:prstDash val="solid"/>
            <a:round/>
            <a:headEnd type="none" w="med" len="med"/>
            <a:tailEnd type="triangle" w="med" len="med"/>
          </a:ln>
        </p:spPr>
      </p:cxnSp>
      <p:sp>
        <p:nvSpPr>
          <p:cNvPr id="1459" name="Google Shape;1459;p62"/>
          <p:cNvSpPr/>
          <p:nvPr/>
        </p:nvSpPr>
        <p:spPr>
          <a:xfrm>
            <a:off x="3505200" y="1219200"/>
            <a:ext cx="76200" cy="2178050"/>
          </a:xfrm>
          <a:prstGeom prst="rect">
            <a:avLst/>
          </a:prstGeom>
          <a:solidFill>
            <a:schemeClr val="dk1"/>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460" name="Google Shape;1460;p62"/>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1461" name="Google Shape;1461;p62"/>
          <p:cNvSpPr txBox="1"/>
          <p:nvPr/>
        </p:nvSpPr>
        <p:spPr>
          <a:xfrm>
            <a:off x="761999" y="4028182"/>
            <a:ext cx="6934200" cy="7644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rPr>
              <a:t>Etwas anderes: Es existiert eine weitere Form des sekundären Offenwinkelglaukoms, das als </a:t>
            </a:r>
            <a:r>
              <a:rPr lang="en-US" sz="1200" u="sng">
                <a:solidFill>
                  <a:srgbClr val="0000FF"/>
                </a:solidFill>
              </a:rPr>
              <a:t>Schwartz-Syndrom </a:t>
            </a:r>
            <a:r>
              <a:rPr lang="en-US" sz="1200" i="1">
                <a:solidFill>
                  <a:srgbClr val="0000FF"/>
                </a:solidFill>
              </a:rPr>
              <a:t>bezeichnet wird, das – ähnlich dem hämolytischen Glaukom und dem Geisterzellglaukom – einem Ereignis des Augenhinterabschnitts folgt, allerdings keiner Blutung. Welchem Ereignis folgt es?</a:t>
            </a:r>
            <a:endParaRPr sz="1600">
              <a:solidFill>
                <a:srgbClr val="0000FF"/>
              </a:solidFill>
              <a:latin typeface="Arial"/>
              <a:ea typeface="Arial"/>
              <a:cs typeface="Arial"/>
              <a:sym typeface="Arial"/>
            </a:endParaRPr>
          </a:p>
        </p:txBody>
      </p:sp>
      <p:sp>
        <p:nvSpPr>
          <p:cNvPr id="1462" name="Google Shape;1462;p62"/>
          <p:cNvSpPr/>
          <p:nvPr/>
        </p:nvSpPr>
        <p:spPr>
          <a:xfrm>
            <a:off x="1524000" y="3050620"/>
            <a:ext cx="731142" cy="977562"/>
          </a:xfrm>
          <a:prstGeom prst="upArrow">
            <a:avLst>
              <a:gd name="adj1" fmla="val 50000"/>
              <a:gd name="adj2" fmla="val 50000"/>
            </a:avLst>
          </a:prstGeom>
          <a:solidFill>
            <a:srgbClr val="C8C860"/>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1466"/>
        <p:cNvGrpSpPr/>
        <p:nvPr/>
      </p:nvGrpSpPr>
      <p:grpSpPr>
        <a:xfrm>
          <a:off x="0" y="0"/>
          <a:ext cx="0" cy="0"/>
          <a:chOff x="0" y="0"/>
          <a:chExt cx="0" cy="0"/>
        </a:xfrm>
      </p:grpSpPr>
      <p:sp>
        <p:nvSpPr>
          <p:cNvPr id="1467" name="Google Shape;1467;p63"/>
          <p:cNvSpPr txBox="1"/>
          <p:nvPr/>
        </p:nvSpPr>
        <p:spPr>
          <a:xfrm>
            <a:off x="4996237" y="2667000"/>
            <a:ext cx="2352000" cy="3951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1"/>
              </a:buClr>
              <a:buSzPts val="1200"/>
              <a:buFont typeface="Noto Sans Symbols"/>
              <a:buNone/>
            </a:pPr>
            <a:r>
              <a:rPr lang="en-US" sz="1200">
                <a:solidFill>
                  <a:schemeClr val="dk1"/>
                </a:solidFill>
              </a:rPr>
              <a:t>Folgen auf</a:t>
            </a:r>
            <a:r>
              <a:rPr lang="en-US" sz="1200">
                <a:solidFill>
                  <a:schemeClr val="dk1"/>
                </a:solidFill>
                <a:latin typeface="Arial"/>
                <a:ea typeface="Arial"/>
                <a:cs typeface="Arial"/>
                <a:sym typeface="Arial"/>
              </a:rPr>
              <a:t> </a:t>
            </a:r>
            <a:r>
              <a:rPr lang="en-US" sz="1200">
                <a:solidFill>
                  <a:schemeClr val="dk1"/>
                </a:solidFill>
              </a:rPr>
              <a:t>eine</a:t>
            </a:r>
            <a:r>
              <a:rPr lang="en-US" sz="1200">
                <a:solidFill>
                  <a:schemeClr val="dk1"/>
                </a:solidFill>
                <a:latin typeface="Arial"/>
                <a:ea typeface="Arial"/>
                <a:cs typeface="Arial"/>
                <a:sym typeface="Arial"/>
              </a:rPr>
              <a:t> Glaskörperblutung</a:t>
            </a:r>
            <a:endParaRPr/>
          </a:p>
        </p:txBody>
      </p:sp>
      <p:sp>
        <p:nvSpPr>
          <p:cNvPr id="1468" name="Google Shape;1468;p63"/>
          <p:cNvSpPr txBox="1"/>
          <p:nvPr/>
        </p:nvSpPr>
        <p:spPr>
          <a:xfrm>
            <a:off x="6322794" y="1981200"/>
            <a:ext cx="2287806"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u="sng">
                <a:solidFill>
                  <a:schemeClr val="dk1"/>
                </a:solidFill>
                <a:latin typeface="Arial"/>
                <a:ea typeface="Arial"/>
                <a:cs typeface="Arial"/>
                <a:sym typeface="Arial"/>
              </a:rPr>
              <a:t>Geisterzellglaukom</a:t>
            </a:r>
            <a:endParaRPr/>
          </a:p>
        </p:txBody>
      </p:sp>
      <p:sp>
        <p:nvSpPr>
          <p:cNvPr id="1469" name="Google Shape;1469;p63"/>
          <p:cNvSpPr txBox="1"/>
          <p:nvPr/>
        </p:nvSpPr>
        <p:spPr>
          <a:xfrm>
            <a:off x="2361390" y="395288"/>
            <a:ext cx="4389471" cy="400110"/>
          </a:xfrm>
          <a:prstGeom prst="rect">
            <a:avLst/>
          </a:prstGeom>
          <a:solidFill>
            <a:srgbClr val="CCFFFF"/>
          </a:solid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FF0000"/>
              </a:buClr>
              <a:buSzPts val="1200"/>
              <a:buFont typeface="Noto Sans Symbols"/>
              <a:buNone/>
            </a:pPr>
            <a:r>
              <a:rPr lang="en-US" sz="1200" b="1">
                <a:solidFill>
                  <a:srgbClr val="FF0000"/>
                </a:solidFill>
                <a:latin typeface="Arial"/>
                <a:ea typeface="Arial"/>
                <a:cs typeface="Arial"/>
                <a:sym typeface="Arial"/>
              </a:rPr>
              <a:t>Glaukom nach intraokularer Blutung</a:t>
            </a:r>
            <a:endParaRPr/>
          </a:p>
        </p:txBody>
      </p:sp>
      <p:sp>
        <p:nvSpPr>
          <p:cNvPr id="1470" name="Google Shape;1470;p63"/>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63</a:t>
            </a:fld>
            <a:endParaRPr sz="1000">
              <a:solidFill>
                <a:schemeClr val="dk1"/>
              </a:solidFill>
              <a:latin typeface="Arial"/>
              <a:ea typeface="Arial"/>
              <a:cs typeface="Arial"/>
              <a:sym typeface="Arial"/>
            </a:endParaRPr>
          </a:p>
        </p:txBody>
      </p:sp>
      <p:sp>
        <p:nvSpPr>
          <p:cNvPr id="1471" name="Google Shape;1471;p63"/>
          <p:cNvSpPr txBox="1"/>
          <p:nvPr/>
        </p:nvSpPr>
        <p:spPr>
          <a:xfrm>
            <a:off x="3757642" y="1981200"/>
            <a:ext cx="2262158"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u="sng">
                <a:solidFill>
                  <a:schemeClr val="dk1"/>
                </a:solidFill>
                <a:latin typeface="Arial"/>
                <a:ea typeface="Arial"/>
                <a:cs typeface="Arial"/>
                <a:sym typeface="Arial"/>
              </a:rPr>
              <a:t>Hämolytisches Glaukom</a:t>
            </a:r>
            <a:endParaRPr/>
          </a:p>
        </p:txBody>
      </p:sp>
      <p:sp>
        <p:nvSpPr>
          <p:cNvPr id="1472" name="Google Shape;1472;p63"/>
          <p:cNvSpPr txBox="1"/>
          <p:nvPr/>
        </p:nvSpPr>
        <p:spPr>
          <a:xfrm>
            <a:off x="772877" y="1981200"/>
            <a:ext cx="2210862"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u="sng">
                <a:solidFill>
                  <a:schemeClr val="dk1"/>
                </a:solidFill>
                <a:latin typeface="Arial"/>
                <a:ea typeface="Arial"/>
                <a:cs typeface="Arial"/>
                <a:sym typeface="Arial"/>
              </a:rPr>
              <a:t>Schwartz-Syndrom</a:t>
            </a:r>
            <a:endParaRPr/>
          </a:p>
        </p:txBody>
      </p:sp>
      <p:cxnSp>
        <p:nvCxnSpPr>
          <p:cNvPr id="1473" name="Google Shape;1473;p63"/>
          <p:cNvCxnSpPr/>
          <p:nvPr/>
        </p:nvCxnSpPr>
        <p:spPr>
          <a:xfrm rot="10800000">
            <a:off x="1892300" y="2286000"/>
            <a:ext cx="0" cy="381000"/>
          </a:xfrm>
          <a:prstGeom prst="straightConnector1">
            <a:avLst/>
          </a:prstGeom>
          <a:noFill/>
          <a:ln w="9525" cap="flat" cmpd="sng">
            <a:solidFill>
              <a:schemeClr val="dk1"/>
            </a:solidFill>
            <a:prstDash val="solid"/>
            <a:round/>
            <a:headEnd type="triangle" w="med" len="med"/>
            <a:tailEnd type="none" w="sm" len="sm"/>
          </a:ln>
        </p:spPr>
      </p:cxnSp>
      <p:cxnSp>
        <p:nvCxnSpPr>
          <p:cNvPr id="1474" name="Google Shape;1474;p63"/>
          <p:cNvCxnSpPr/>
          <p:nvPr/>
        </p:nvCxnSpPr>
        <p:spPr>
          <a:xfrm rot="10800000" flipH="1">
            <a:off x="6172200" y="2362200"/>
            <a:ext cx="1219200" cy="304800"/>
          </a:xfrm>
          <a:prstGeom prst="straightConnector1">
            <a:avLst/>
          </a:prstGeom>
          <a:noFill/>
          <a:ln w="9525" cap="flat" cmpd="sng">
            <a:solidFill>
              <a:schemeClr val="dk1"/>
            </a:solidFill>
            <a:prstDash val="solid"/>
            <a:round/>
            <a:headEnd type="none" w="med" len="med"/>
            <a:tailEnd type="triangle" w="med" len="med"/>
          </a:ln>
        </p:spPr>
      </p:cxnSp>
      <p:cxnSp>
        <p:nvCxnSpPr>
          <p:cNvPr id="1475" name="Google Shape;1475;p63"/>
          <p:cNvCxnSpPr/>
          <p:nvPr/>
        </p:nvCxnSpPr>
        <p:spPr>
          <a:xfrm rot="10800000">
            <a:off x="5029200" y="2362200"/>
            <a:ext cx="1143000" cy="304800"/>
          </a:xfrm>
          <a:prstGeom prst="straightConnector1">
            <a:avLst/>
          </a:prstGeom>
          <a:noFill/>
          <a:ln w="9525" cap="flat" cmpd="sng">
            <a:solidFill>
              <a:schemeClr val="dk1"/>
            </a:solidFill>
            <a:prstDash val="solid"/>
            <a:round/>
            <a:headEnd type="none" w="med" len="med"/>
            <a:tailEnd type="triangle" w="med" len="med"/>
          </a:ln>
        </p:spPr>
      </p:cxnSp>
      <p:sp>
        <p:nvSpPr>
          <p:cNvPr id="1476" name="Google Shape;1476;p63"/>
          <p:cNvSpPr/>
          <p:nvPr/>
        </p:nvSpPr>
        <p:spPr>
          <a:xfrm>
            <a:off x="3505200" y="1219200"/>
            <a:ext cx="76200" cy="2178050"/>
          </a:xfrm>
          <a:prstGeom prst="rect">
            <a:avLst/>
          </a:prstGeom>
          <a:solidFill>
            <a:schemeClr val="dk1"/>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477" name="Google Shape;1477;p63"/>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1478" name="Google Shape;1478;p63"/>
          <p:cNvSpPr txBox="1"/>
          <p:nvPr/>
        </p:nvSpPr>
        <p:spPr>
          <a:xfrm>
            <a:off x="1057378" y="2681288"/>
            <a:ext cx="1761900" cy="2103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b="1" i="1">
                <a:solidFill>
                  <a:schemeClr val="dk1"/>
                </a:solidFill>
                <a:latin typeface="Arial"/>
                <a:ea typeface="Arial"/>
                <a:cs typeface="Arial"/>
                <a:sym typeface="Arial"/>
              </a:rPr>
              <a:t>Folgt auf … eine RRD</a:t>
            </a:r>
            <a:endParaRPr sz="1800">
              <a:solidFill>
                <a:schemeClr val="dk1"/>
              </a:solidFill>
              <a:latin typeface="Arial"/>
              <a:ea typeface="Arial"/>
              <a:cs typeface="Arial"/>
              <a:sym typeface="Arial"/>
            </a:endParaRPr>
          </a:p>
        </p:txBody>
      </p:sp>
      <p:sp>
        <p:nvSpPr>
          <p:cNvPr id="1479" name="Google Shape;1479;p63"/>
          <p:cNvSpPr txBox="1"/>
          <p:nvPr/>
        </p:nvSpPr>
        <p:spPr>
          <a:xfrm>
            <a:off x="761999" y="4028182"/>
            <a:ext cx="6934200" cy="9492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0000FF"/>
                </a:solidFill>
              </a:rPr>
              <a:t>Etwas anderes: Es existiert eine weitere Form des sekundären Offenwinkelglaukoms, das als </a:t>
            </a:r>
            <a:r>
              <a:rPr lang="en-US" sz="1200" u="sng">
                <a:solidFill>
                  <a:srgbClr val="0000FF"/>
                </a:solidFill>
              </a:rPr>
              <a:t>Schwartz-Syndrom </a:t>
            </a:r>
            <a:r>
              <a:rPr lang="en-US" sz="1200" i="1">
                <a:solidFill>
                  <a:srgbClr val="0000FF"/>
                </a:solidFill>
              </a:rPr>
              <a:t>bezeichnet wird, das – ähnlich dem hämolytischen Glaukom und dem Geisterzellglaukom – einem Ereignis des Augenhinterabschnitts folgt, allerdings keiner Blutung. Welchem Ereignis folgt es?</a:t>
            </a:r>
            <a:endParaRPr/>
          </a:p>
          <a:p>
            <a:pPr marL="0" marR="0" lvl="0" indent="0" algn="l" rtl="0">
              <a:spcBef>
                <a:spcPts val="0"/>
              </a:spcBef>
              <a:spcAft>
                <a:spcPts val="0"/>
              </a:spcAft>
              <a:buNone/>
            </a:pPr>
            <a:r>
              <a:rPr lang="en-US" sz="1200">
                <a:solidFill>
                  <a:srgbClr val="0000FF"/>
                </a:solidFill>
                <a:latin typeface="Arial"/>
                <a:ea typeface="Arial"/>
                <a:cs typeface="Arial"/>
                <a:sym typeface="Arial"/>
              </a:rPr>
              <a:t>Rhegmatogene Netzhautablösung (RRD, </a:t>
            </a:r>
            <a:r>
              <a:rPr lang="en-US" sz="1200">
                <a:solidFill>
                  <a:srgbClr val="0000FF"/>
                </a:solidFill>
              </a:rPr>
              <a:t>rhegmatogenous retinal detachment</a:t>
            </a:r>
            <a:r>
              <a:rPr lang="en-US" sz="1200">
                <a:solidFill>
                  <a:srgbClr val="0000FF"/>
                </a:solidFill>
                <a:latin typeface="Arial"/>
                <a:ea typeface="Arial"/>
                <a:cs typeface="Arial"/>
                <a:sym typeface="Arial"/>
              </a:rPr>
              <a:t>)</a:t>
            </a:r>
            <a:endParaRPr/>
          </a:p>
        </p:txBody>
      </p:sp>
      <p:sp>
        <p:nvSpPr>
          <p:cNvPr id="1480" name="Google Shape;1480;p63"/>
          <p:cNvSpPr/>
          <p:nvPr/>
        </p:nvSpPr>
        <p:spPr>
          <a:xfrm>
            <a:off x="1524000" y="3050620"/>
            <a:ext cx="731142" cy="977562"/>
          </a:xfrm>
          <a:prstGeom prst="upArrow">
            <a:avLst>
              <a:gd name="adj1" fmla="val 50000"/>
              <a:gd name="adj2" fmla="val 50000"/>
            </a:avLst>
          </a:prstGeom>
          <a:solidFill>
            <a:srgbClr val="C8C860"/>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1484"/>
        <p:cNvGrpSpPr/>
        <p:nvPr/>
      </p:nvGrpSpPr>
      <p:grpSpPr>
        <a:xfrm>
          <a:off x="0" y="0"/>
          <a:ext cx="0" cy="0"/>
          <a:chOff x="0" y="0"/>
          <a:chExt cx="0" cy="0"/>
        </a:xfrm>
      </p:grpSpPr>
      <p:sp>
        <p:nvSpPr>
          <p:cNvPr id="1485" name="Google Shape;1485;p64"/>
          <p:cNvSpPr txBox="1"/>
          <p:nvPr/>
        </p:nvSpPr>
        <p:spPr>
          <a:xfrm>
            <a:off x="4996237" y="2667000"/>
            <a:ext cx="2352000" cy="3951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a:solidFill>
                  <a:srgbClr val="BFBFBF"/>
                </a:solidFill>
              </a:rPr>
              <a:t>Folgen auf eine</a:t>
            </a:r>
            <a:r>
              <a:rPr lang="en-US" sz="1200">
                <a:solidFill>
                  <a:srgbClr val="BFBFBF"/>
                </a:solidFill>
                <a:latin typeface="Arial"/>
                <a:ea typeface="Arial"/>
                <a:cs typeface="Arial"/>
                <a:sym typeface="Arial"/>
              </a:rPr>
              <a:t>  Glaskörperblutung</a:t>
            </a:r>
            <a:endParaRPr/>
          </a:p>
        </p:txBody>
      </p:sp>
      <p:sp>
        <p:nvSpPr>
          <p:cNvPr id="1486" name="Google Shape;1486;p64"/>
          <p:cNvSpPr txBox="1"/>
          <p:nvPr/>
        </p:nvSpPr>
        <p:spPr>
          <a:xfrm>
            <a:off x="6322794" y="1981200"/>
            <a:ext cx="2287806"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u="sng">
                <a:solidFill>
                  <a:srgbClr val="BFBFBF"/>
                </a:solidFill>
                <a:latin typeface="Arial"/>
                <a:ea typeface="Arial"/>
                <a:cs typeface="Arial"/>
                <a:sym typeface="Arial"/>
              </a:rPr>
              <a:t>Geisterzellglaukom</a:t>
            </a:r>
            <a:endParaRPr/>
          </a:p>
        </p:txBody>
      </p:sp>
      <p:sp>
        <p:nvSpPr>
          <p:cNvPr id="1487" name="Google Shape;1487;p64"/>
          <p:cNvSpPr txBox="1"/>
          <p:nvPr/>
        </p:nvSpPr>
        <p:spPr>
          <a:xfrm>
            <a:off x="2361390" y="395288"/>
            <a:ext cx="4389471" cy="400110"/>
          </a:xfrm>
          <a:prstGeom prst="rect">
            <a:avLst/>
          </a:prstGeom>
          <a:solidFill>
            <a:srgbClr val="CCFFFF"/>
          </a:solid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FF0000"/>
              </a:buClr>
              <a:buSzPts val="1200"/>
              <a:buFont typeface="Noto Sans Symbols"/>
              <a:buNone/>
            </a:pPr>
            <a:r>
              <a:rPr lang="en-US" sz="1200" b="1">
                <a:solidFill>
                  <a:srgbClr val="FF0000"/>
                </a:solidFill>
                <a:latin typeface="Arial"/>
                <a:ea typeface="Arial"/>
                <a:cs typeface="Arial"/>
                <a:sym typeface="Arial"/>
              </a:rPr>
              <a:t>Glaukom nach intraokularer Blutung</a:t>
            </a:r>
            <a:endParaRPr/>
          </a:p>
        </p:txBody>
      </p:sp>
      <p:sp>
        <p:nvSpPr>
          <p:cNvPr id="1488" name="Google Shape;1488;p64"/>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64</a:t>
            </a:fld>
            <a:endParaRPr sz="1000">
              <a:solidFill>
                <a:schemeClr val="dk1"/>
              </a:solidFill>
              <a:latin typeface="Arial"/>
              <a:ea typeface="Arial"/>
              <a:cs typeface="Arial"/>
              <a:sym typeface="Arial"/>
            </a:endParaRPr>
          </a:p>
        </p:txBody>
      </p:sp>
      <p:sp>
        <p:nvSpPr>
          <p:cNvPr id="1489" name="Google Shape;1489;p64"/>
          <p:cNvSpPr txBox="1"/>
          <p:nvPr/>
        </p:nvSpPr>
        <p:spPr>
          <a:xfrm>
            <a:off x="3757642" y="1981200"/>
            <a:ext cx="2262158"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u="sng">
                <a:solidFill>
                  <a:srgbClr val="BFBFBF"/>
                </a:solidFill>
                <a:latin typeface="Arial"/>
                <a:ea typeface="Arial"/>
                <a:cs typeface="Arial"/>
                <a:sym typeface="Arial"/>
              </a:rPr>
              <a:t>Hämolytisches Glaukom</a:t>
            </a:r>
            <a:endParaRPr/>
          </a:p>
        </p:txBody>
      </p:sp>
      <p:sp>
        <p:nvSpPr>
          <p:cNvPr id="1490" name="Google Shape;1490;p64"/>
          <p:cNvSpPr txBox="1"/>
          <p:nvPr/>
        </p:nvSpPr>
        <p:spPr>
          <a:xfrm>
            <a:off x="772877" y="1981200"/>
            <a:ext cx="2210862"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u="sng">
                <a:solidFill>
                  <a:srgbClr val="BFBFBF"/>
                </a:solidFill>
                <a:latin typeface="Arial"/>
                <a:ea typeface="Arial"/>
                <a:cs typeface="Arial"/>
                <a:sym typeface="Arial"/>
              </a:rPr>
              <a:t>Schwartz-Syndrom</a:t>
            </a:r>
            <a:endParaRPr/>
          </a:p>
        </p:txBody>
      </p:sp>
      <p:cxnSp>
        <p:nvCxnSpPr>
          <p:cNvPr id="1491" name="Google Shape;1491;p64"/>
          <p:cNvCxnSpPr/>
          <p:nvPr/>
        </p:nvCxnSpPr>
        <p:spPr>
          <a:xfrm rot="10800000">
            <a:off x="1892300" y="2286000"/>
            <a:ext cx="0" cy="381000"/>
          </a:xfrm>
          <a:prstGeom prst="straightConnector1">
            <a:avLst/>
          </a:prstGeom>
          <a:noFill/>
          <a:ln w="9525" cap="flat" cmpd="sng">
            <a:solidFill>
              <a:srgbClr val="BFBFBF"/>
            </a:solidFill>
            <a:prstDash val="solid"/>
            <a:round/>
            <a:headEnd type="triangle" w="med" len="med"/>
            <a:tailEnd type="none" w="sm" len="sm"/>
          </a:ln>
        </p:spPr>
      </p:cxnSp>
      <p:cxnSp>
        <p:nvCxnSpPr>
          <p:cNvPr id="1492" name="Google Shape;1492;p64"/>
          <p:cNvCxnSpPr/>
          <p:nvPr/>
        </p:nvCxnSpPr>
        <p:spPr>
          <a:xfrm rot="10800000" flipH="1">
            <a:off x="6172200" y="2362200"/>
            <a:ext cx="1219200" cy="304800"/>
          </a:xfrm>
          <a:prstGeom prst="straightConnector1">
            <a:avLst/>
          </a:prstGeom>
          <a:noFill/>
          <a:ln w="9525" cap="flat" cmpd="sng">
            <a:solidFill>
              <a:srgbClr val="BFBFBF"/>
            </a:solidFill>
            <a:prstDash val="solid"/>
            <a:round/>
            <a:headEnd type="none" w="med" len="med"/>
            <a:tailEnd type="triangle" w="med" len="med"/>
          </a:ln>
        </p:spPr>
      </p:cxnSp>
      <p:cxnSp>
        <p:nvCxnSpPr>
          <p:cNvPr id="1493" name="Google Shape;1493;p64"/>
          <p:cNvCxnSpPr/>
          <p:nvPr/>
        </p:nvCxnSpPr>
        <p:spPr>
          <a:xfrm rot="10800000">
            <a:off x="5029200" y="2362200"/>
            <a:ext cx="1143000" cy="304800"/>
          </a:xfrm>
          <a:prstGeom prst="straightConnector1">
            <a:avLst/>
          </a:prstGeom>
          <a:noFill/>
          <a:ln w="9525" cap="flat" cmpd="sng">
            <a:solidFill>
              <a:srgbClr val="BFBFBF"/>
            </a:solidFill>
            <a:prstDash val="solid"/>
            <a:round/>
            <a:headEnd type="none" w="med" len="med"/>
            <a:tailEnd type="triangle" w="med" len="med"/>
          </a:ln>
        </p:spPr>
      </p:cxnSp>
      <p:sp>
        <p:nvSpPr>
          <p:cNvPr id="1494" name="Google Shape;1494;p64"/>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1495" name="Google Shape;1495;p64"/>
          <p:cNvSpPr txBox="1"/>
          <p:nvPr/>
        </p:nvSpPr>
        <p:spPr>
          <a:xfrm>
            <a:off x="1057378" y="2681288"/>
            <a:ext cx="1761900" cy="2103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b="1" i="1">
                <a:solidFill>
                  <a:srgbClr val="BFBFBF"/>
                </a:solidFill>
                <a:latin typeface="Arial"/>
                <a:ea typeface="Arial"/>
                <a:cs typeface="Arial"/>
                <a:sym typeface="Arial"/>
              </a:rPr>
              <a:t>Folgt auf … eine RRD</a:t>
            </a:r>
            <a:endParaRPr sz="1800">
              <a:solidFill>
                <a:srgbClr val="BFBFBF"/>
              </a:solidFill>
              <a:latin typeface="Arial"/>
              <a:ea typeface="Arial"/>
              <a:cs typeface="Arial"/>
              <a:sym typeface="Arial"/>
            </a:endParaRPr>
          </a:p>
        </p:txBody>
      </p:sp>
      <p:sp>
        <p:nvSpPr>
          <p:cNvPr id="1496" name="Google Shape;1496;p64"/>
          <p:cNvSpPr txBox="1"/>
          <p:nvPr/>
        </p:nvSpPr>
        <p:spPr>
          <a:xfrm>
            <a:off x="600950" y="5337647"/>
            <a:ext cx="6113400" cy="764400"/>
          </a:xfrm>
          <a:prstGeom prst="rect">
            <a:avLst/>
          </a:prstGeom>
          <a:solidFill>
            <a:srgbClr val="C8C86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rPr>
              <a:t>Wie bitte? Ich dachte, eine RRD geht mit einem </a:t>
            </a:r>
            <a:r>
              <a:rPr lang="en-US" sz="1200" b="1">
                <a:solidFill>
                  <a:srgbClr val="0000FF"/>
                </a:solidFill>
              </a:rPr>
              <a:t>niedrigen</a:t>
            </a:r>
            <a:r>
              <a:rPr lang="en-US" sz="1200" i="1">
                <a:solidFill>
                  <a:srgbClr val="0000FF"/>
                </a:solidFill>
              </a:rPr>
              <a:t> Augeninnendruck einher. Wie lässt sich das erklären?</a:t>
            </a:r>
            <a:endParaRPr sz="1400" i="1">
              <a:solidFill>
                <a:srgbClr val="C8C860"/>
              </a:solidFill>
              <a:latin typeface="Arial"/>
              <a:ea typeface="Arial"/>
              <a:cs typeface="Arial"/>
              <a:sym typeface="Arial"/>
            </a:endParaRPr>
          </a:p>
          <a:p>
            <a:pPr marL="0" marR="0" lvl="0" indent="0" algn="l" rtl="0">
              <a:spcBef>
                <a:spcPts val="0"/>
              </a:spcBef>
              <a:spcAft>
                <a:spcPts val="0"/>
              </a:spcAft>
              <a:buNone/>
            </a:pPr>
            <a:r>
              <a:rPr lang="en-US" sz="1200" b="1">
                <a:solidFill>
                  <a:srgbClr val="C8C860"/>
                </a:solidFill>
                <a:latin typeface="Arial"/>
                <a:ea typeface="Arial"/>
                <a:cs typeface="Arial"/>
                <a:sym typeface="Arial"/>
              </a:rPr>
              <a:t>Akutes </a:t>
            </a:r>
            <a:r>
              <a:rPr lang="en-US" sz="1200">
                <a:solidFill>
                  <a:srgbClr val="C8C860"/>
                </a:solidFill>
                <a:latin typeface="Arial"/>
                <a:ea typeface="Arial"/>
                <a:cs typeface="Arial"/>
                <a:sym typeface="Arial"/>
              </a:rPr>
              <a:t>RRD ist tatsächlich mit einem gesunkenen Augeninnendruck verbunden. Das Schwartz-Syndrom ist mit </a:t>
            </a:r>
            <a:r>
              <a:rPr lang="en-US" sz="1200" b="1">
                <a:solidFill>
                  <a:srgbClr val="C8C860"/>
                </a:solidFill>
                <a:latin typeface="Arial"/>
                <a:ea typeface="Arial"/>
                <a:cs typeface="Arial"/>
                <a:sym typeface="Arial"/>
              </a:rPr>
              <a:t>chronischem </a:t>
            </a:r>
            <a:r>
              <a:rPr lang="en-US" sz="1200">
                <a:solidFill>
                  <a:srgbClr val="C8C860"/>
                </a:solidFill>
                <a:latin typeface="Arial"/>
                <a:ea typeface="Arial"/>
                <a:cs typeface="Arial"/>
                <a:sym typeface="Arial"/>
              </a:rPr>
              <a:t>RRD verbunden.</a:t>
            </a:r>
            <a:endParaRPr/>
          </a:p>
        </p:txBody>
      </p:sp>
      <p:sp>
        <p:nvSpPr>
          <p:cNvPr id="1497" name="Google Shape;1497;p64"/>
          <p:cNvSpPr/>
          <p:nvPr/>
        </p:nvSpPr>
        <p:spPr>
          <a:xfrm>
            <a:off x="3505200" y="1219200"/>
            <a:ext cx="76200" cy="2178050"/>
          </a:xfrm>
          <a:prstGeom prst="rect">
            <a:avLst/>
          </a:prstGeom>
          <a:solidFill>
            <a:srgbClr val="BFBFBF"/>
          </a:solidFill>
          <a:ln w="25400" cap="flat" cmpd="sng">
            <a:solidFill>
              <a:srgbClr val="A5A5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498" name="Google Shape;1498;p64"/>
          <p:cNvSpPr txBox="1"/>
          <p:nvPr/>
        </p:nvSpPr>
        <p:spPr>
          <a:xfrm>
            <a:off x="761999" y="4028182"/>
            <a:ext cx="6934200" cy="11340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BFBFBF"/>
                </a:solidFill>
              </a:rPr>
              <a:t>Etwas anderes: Es existiert eine weitere Form des sekundären Offenwinkelglaukoms, das als </a:t>
            </a:r>
            <a:r>
              <a:rPr lang="en-US" sz="1200" u="sng">
                <a:solidFill>
                  <a:srgbClr val="BFBFBF"/>
                </a:solidFill>
              </a:rPr>
              <a:t>Schwartz-Syndrom </a:t>
            </a:r>
            <a:r>
              <a:rPr lang="en-US" sz="1200" i="1">
                <a:solidFill>
                  <a:srgbClr val="BFBFBF"/>
                </a:solidFill>
              </a:rPr>
              <a:t>bezeichnet wird, das – ähnlich dem hämolytischen Glaukom und dem Geisterzellglaukom – einem Ereignis des Augenhinterabschnitts folgt, allerdings keiner Blutung. Welchem Ereignis folgt es?</a:t>
            </a:r>
            <a:endParaRPr>
              <a:solidFill>
                <a:srgbClr val="BFBFBF"/>
              </a:solidFill>
            </a:endParaRPr>
          </a:p>
          <a:p>
            <a:pPr marL="0" lvl="0" indent="0" algn="l" rtl="0">
              <a:spcBef>
                <a:spcPts val="0"/>
              </a:spcBef>
              <a:spcAft>
                <a:spcPts val="0"/>
              </a:spcAft>
              <a:buClr>
                <a:schemeClr val="dk1"/>
              </a:buClr>
              <a:buFont typeface="Arial"/>
              <a:buNone/>
            </a:pPr>
            <a:r>
              <a:rPr lang="en-US" sz="1200" b="1">
                <a:solidFill>
                  <a:srgbClr val="0000FF"/>
                </a:solidFill>
              </a:rPr>
              <a:t>Rhegmatogene Netzhautablösung (RRD, rhegmatogenous retinal detachment)</a:t>
            </a:r>
            <a:endParaRPr b="1">
              <a:solidFill>
                <a:schemeClr val="dk1"/>
              </a:solidFill>
            </a:endParaRPr>
          </a:p>
          <a:p>
            <a:pPr marL="0" marR="0" lvl="0" indent="0" algn="l" rtl="0">
              <a:spcBef>
                <a:spcPts val="0"/>
              </a:spcBef>
              <a:spcAft>
                <a:spcPts val="0"/>
              </a:spcAft>
              <a:buNone/>
            </a:pPr>
            <a:endParaRPr sz="1200" i="1">
              <a:solidFill>
                <a:srgbClr val="BFBFBF"/>
              </a:solidFill>
            </a:endParaRPr>
          </a:p>
        </p:txBody>
      </p:sp>
      <p:sp>
        <p:nvSpPr>
          <p:cNvPr id="1499" name="Google Shape;1499;p64"/>
          <p:cNvSpPr/>
          <p:nvPr/>
        </p:nvSpPr>
        <p:spPr>
          <a:xfrm>
            <a:off x="609600" y="4616450"/>
            <a:ext cx="4648201" cy="618648"/>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1503"/>
        <p:cNvGrpSpPr/>
        <p:nvPr/>
      </p:nvGrpSpPr>
      <p:grpSpPr>
        <a:xfrm>
          <a:off x="0" y="0"/>
          <a:ext cx="0" cy="0"/>
          <a:chOff x="0" y="0"/>
          <a:chExt cx="0" cy="0"/>
        </a:xfrm>
      </p:grpSpPr>
      <p:sp>
        <p:nvSpPr>
          <p:cNvPr id="1504" name="Google Shape;1504;p65"/>
          <p:cNvSpPr txBox="1"/>
          <p:nvPr/>
        </p:nvSpPr>
        <p:spPr>
          <a:xfrm>
            <a:off x="761999" y="4028182"/>
            <a:ext cx="6934200" cy="11340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BFBFBF"/>
                </a:solidFill>
              </a:rPr>
              <a:t>Etwas anderes: Es existiert eine weitere Form des sekundären Offenwinkelglaukoms, das als </a:t>
            </a:r>
            <a:r>
              <a:rPr lang="en-US" sz="1200" u="sng">
                <a:solidFill>
                  <a:srgbClr val="BFBFBF"/>
                </a:solidFill>
              </a:rPr>
              <a:t>Schwartz-Syndrom </a:t>
            </a:r>
            <a:r>
              <a:rPr lang="en-US" sz="1200" i="1">
                <a:solidFill>
                  <a:srgbClr val="BFBFBF"/>
                </a:solidFill>
              </a:rPr>
              <a:t>bezeichnet wird, das – ähnlich dem hämolytischen Glaukom und dem Geisterzellglaukom – einem Ereignis des Augenhinterabschnitts folgt, allerdings keiner Blutung. Welchem Ereignis folgt es?</a:t>
            </a:r>
            <a:endParaRPr>
              <a:solidFill>
                <a:srgbClr val="BFBFBF"/>
              </a:solidFill>
            </a:endParaRPr>
          </a:p>
          <a:p>
            <a:pPr marL="0" lvl="0" indent="0" algn="l" rtl="0">
              <a:spcBef>
                <a:spcPts val="0"/>
              </a:spcBef>
              <a:spcAft>
                <a:spcPts val="0"/>
              </a:spcAft>
              <a:buClr>
                <a:schemeClr val="dk1"/>
              </a:buClr>
              <a:buFont typeface="Arial"/>
              <a:buNone/>
            </a:pPr>
            <a:r>
              <a:rPr lang="en-US" sz="1200" b="1">
                <a:solidFill>
                  <a:srgbClr val="0000FF"/>
                </a:solidFill>
              </a:rPr>
              <a:t>Rhegmatogene Netzhautablösung (RRD, rhegmatogenous retinal detachment)</a:t>
            </a:r>
            <a:endParaRPr b="1">
              <a:solidFill>
                <a:schemeClr val="dk1"/>
              </a:solidFill>
            </a:endParaRPr>
          </a:p>
          <a:p>
            <a:pPr marL="0" marR="0" lvl="0" indent="0" algn="l" rtl="0">
              <a:spcBef>
                <a:spcPts val="0"/>
              </a:spcBef>
              <a:spcAft>
                <a:spcPts val="0"/>
              </a:spcAft>
              <a:buNone/>
            </a:pPr>
            <a:endParaRPr sz="1200" i="1">
              <a:solidFill>
                <a:srgbClr val="BFBFBF"/>
              </a:solidFill>
            </a:endParaRPr>
          </a:p>
        </p:txBody>
      </p:sp>
      <p:sp>
        <p:nvSpPr>
          <p:cNvPr id="1505" name="Google Shape;1505;p65"/>
          <p:cNvSpPr txBox="1"/>
          <p:nvPr/>
        </p:nvSpPr>
        <p:spPr>
          <a:xfrm>
            <a:off x="4996237" y="2667000"/>
            <a:ext cx="2352000" cy="3951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Folg</a:t>
            </a:r>
            <a:r>
              <a:rPr lang="en-US" sz="1200">
                <a:solidFill>
                  <a:srgbClr val="BFBFBF"/>
                </a:solidFill>
              </a:rPr>
              <a:t>en</a:t>
            </a:r>
            <a:r>
              <a:rPr lang="en-US" sz="1200">
                <a:solidFill>
                  <a:srgbClr val="BFBFBF"/>
                </a:solidFill>
                <a:latin typeface="Arial"/>
                <a:ea typeface="Arial"/>
                <a:cs typeface="Arial"/>
                <a:sym typeface="Arial"/>
              </a:rPr>
              <a:t> auf eine Glaskörperblutung</a:t>
            </a:r>
            <a:endParaRPr/>
          </a:p>
        </p:txBody>
      </p:sp>
      <p:sp>
        <p:nvSpPr>
          <p:cNvPr id="1506" name="Google Shape;1506;p65"/>
          <p:cNvSpPr txBox="1"/>
          <p:nvPr/>
        </p:nvSpPr>
        <p:spPr>
          <a:xfrm>
            <a:off x="6322794" y="1981200"/>
            <a:ext cx="2287806"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u="sng">
                <a:solidFill>
                  <a:srgbClr val="BFBFBF"/>
                </a:solidFill>
                <a:latin typeface="Arial"/>
                <a:ea typeface="Arial"/>
                <a:cs typeface="Arial"/>
                <a:sym typeface="Arial"/>
              </a:rPr>
              <a:t>Geisterzellglaukom</a:t>
            </a:r>
            <a:endParaRPr/>
          </a:p>
        </p:txBody>
      </p:sp>
      <p:sp>
        <p:nvSpPr>
          <p:cNvPr id="1507" name="Google Shape;1507;p65"/>
          <p:cNvSpPr txBox="1"/>
          <p:nvPr/>
        </p:nvSpPr>
        <p:spPr>
          <a:xfrm>
            <a:off x="2361390" y="395288"/>
            <a:ext cx="4389471" cy="400110"/>
          </a:xfrm>
          <a:prstGeom prst="rect">
            <a:avLst/>
          </a:prstGeom>
          <a:solidFill>
            <a:srgbClr val="CCFFFF"/>
          </a:solid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FF0000"/>
              </a:buClr>
              <a:buSzPts val="1200"/>
              <a:buFont typeface="Noto Sans Symbols"/>
              <a:buNone/>
            </a:pPr>
            <a:r>
              <a:rPr lang="en-US" sz="1200" b="1">
                <a:solidFill>
                  <a:srgbClr val="FF0000"/>
                </a:solidFill>
                <a:latin typeface="Arial"/>
                <a:ea typeface="Arial"/>
                <a:cs typeface="Arial"/>
                <a:sym typeface="Arial"/>
              </a:rPr>
              <a:t>Glaukom nach intraokularer Blutung</a:t>
            </a:r>
            <a:endParaRPr/>
          </a:p>
        </p:txBody>
      </p:sp>
      <p:sp>
        <p:nvSpPr>
          <p:cNvPr id="1508" name="Google Shape;1508;p65"/>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65</a:t>
            </a:fld>
            <a:endParaRPr sz="1000">
              <a:solidFill>
                <a:schemeClr val="dk1"/>
              </a:solidFill>
              <a:latin typeface="Arial"/>
              <a:ea typeface="Arial"/>
              <a:cs typeface="Arial"/>
              <a:sym typeface="Arial"/>
            </a:endParaRPr>
          </a:p>
        </p:txBody>
      </p:sp>
      <p:sp>
        <p:nvSpPr>
          <p:cNvPr id="1509" name="Google Shape;1509;p65"/>
          <p:cNvSpPr txBox="1"/>
          <p:nvPr/>
        </p:nvSpPr>
        <p:spPr>
          <a:xfrm>
            <a:off x="3757642" y="1981200"/>
            <a:ext cx="2262158"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u="sng">
                <a:solidFill>
                  <a:srgbClr val="BFBFBF"/>
                </a:solidFill>
                <a:latin typeface="Arial"/>
                <a:ea typeface="Arial"/>
                <a:cs typeface="Arial"/>
                <a:sym typeface="Arial"/>
              </a:rPr>
              <a:t>Hämolytisches Glaukom</a:t>
            </a:r>
            <a:endParaRPr/>
          </a:p>
        </p:txBody>
      </p:sp>
      <p:sp>
        <p:nvSpPr>
          <p:cNvPr id="1510" name="Google Shape;1510;p65"/>
          <p:cNvSpPr txBox="1"/>
          <p:nvPr/>
        </p:nvSpPr>
        <p:spPr>
          <a:xfrm>
            <a:off x="772877" y="1981200"/>
            <a:ext cx="2210862"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u="sng">
                <a:solidFill>
                  <a:srgbClr val="BFBFBF"/>
                </a:solidFill>
                <a:latin typeface="Arial"/>
                <a:ea typeface="Arial"/>
                <a:cs typeface="Arial"/>
                <a:sym typeface="Arial"/>
              </a:rPr>
              <a:t>Schwartz-Syndrom</a:t>
            </a:r>
            <a:endParaRPr/>
          </a:p>
        </p:txBody>
      </p:sp>
      <p:cxnSp>
        <p:nvCxnSpPr>
          <p:cNvPr id="1511" name="Google Shape;1511;p65"/>
          <p:cNvCxnSpPr/>
          <p:nvPr/>
        </p:nvCxnSpPr>
        <p:spPr>
          <a:xfrm rot="10800000">
            <a:off x="1892300" y="2286000"/>
            <a:ext cx="0" cy="381000"/>
          </a:xfrm>
          <a:prstGeom prst="straightConnector1">
            <a:avLst/>
          </a:prstGeom>
          <a:noFill/>
          <a:ln w="9525" cap="flat" cmpd="sng">
            <a:solidFill>
              <a:srgbClr val="BFBFBF"/>
            </a:solidFill>
            <a:prstDash val="solid"/>
            <a:round/>
            <a:headEnd type="triangle" w="med" len="med"/>
            <a:tailEnd type="none" w="sm" len="sm"/>
          </a:ln>
        </p:spPr>
      </p:cxnSp>
      <p:cxnSp>
        <p:nvCxnSpPr>
          <p:cNvPr id="1512" name="Google Shape;1512;p65"/>
          <p:cNvCxnSpPr/>
          <p:nvPr/>
        </p:nvCxnSpPr>
        <p:spPr>
          <a:xfrm rot="10800000" flipH="1">
            <a:off x="6172200" y="2362200"/>
            <a:ext cx="1219200" cy="304800"/>
          </a:xfrm>
          <a:prstGeom prst="straightConnector1">
            <a:avLst/>
          </a:prstGeom>
          <a:noFill/>
          <a:ln w="9525" cap="flat" cmpd="sng">
            <a:solidFill>
              <a:srgbClr val="BFBFBF"/>
            </a:solidFill>
            <a:prstDash val="solid"/>
            <a:round/>
            <a:headEnd type="none" w="med" len="med"/>
            <a:tailEnd type="triangle" w="med" len="med"/>
          </a:ln>
        </p:spPr>
      </p:cxnSp>
      <p:cxnSp>
        <p:nvCxnSpPr>
          <p:cNvPr id="1513" name="Google Shape;1513;p65"/>
          <p:cNvCxnSpPr/>
          <p:nvPr/>
        </p:nvCxnSpPr>
        <p:spPr>
          <a:xfrm rot="10800000">
            <a:off x="5029200" y="2362200"/>
            <a:ext cx="1143000" cy="304800"/>
          </a:xfrm>
          <a:prstGeom prst="straightConnector1">
            <a:avLst/>
          </a:prstGeom>
          <a:noFill/>
          <a:ln w="9525" cap="flat" cmpd="sng">
            <a:solidFill>
              <a:srgbClr val="BFBFBF"/>
            </a:solidFill>
            <a:prstDash val="solid"/>
            <a:round/>
            <a:headEnd type="none" w="med" len="med"/>
            <a:tailEnd type="triangle" w="med" len="med"/>
          </a:ln>
        </p:spPr>
      </p:cxnSp>
      <p:sp>
        <p:nvSpPr>
          <p:cNvPr id="1514" name="Google Shape;1514;p65"/>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1515" name="Google Shape;1515;p65"/>
          <p:cNvSpPr txBox="1"/>
          <p:nvPr/>
        </p:nvSpPr>
        <p:spPr>
          <a:xfrm>
            <a:off x="1057378" y="2681288"/>
            <a:ext cx="1761900" cy="2103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b="1" i="1">
                <a:solidFill>
                  <a:srgbClr val="BFBFBF"/>
                </a:solidFill>
                <a:latin typeface="Arial"/>
                <a:ea typeface="Arial"/>
                <a:cs typeface="Arial"/>
                <a:sym typeface="Arial"/>
              </a:rPr>
              <a:t>Folgt auf … eine RRD</a:t>
            </a:r>
            <a:endParaRPr sz="1800">
              <a:solidFill>
                <a:srgbClr val="BFBFBF"/>
              </a:solidFill>
              <a:latin typeface="Arial"/>
              <a:ea typeface="Arial"/>
              <a:cs typeface="Arial"/>
              <a:sym typeface="Arial"/>
            </a:endParaRPr>
          </a:p>
        </p:txBody>
      </p:sp>
      <p:sp>
        <p:nvSpPr>
          <p:cNvPr id="1516" name="Google Shape;1516;p65"/>
          <p:cNvSpPr/>
          <p:nvPr/>
        </p:nvSpPr>
        <p:spPr>
          <a:xfrm>
            <a:off x="609600" y="4616450"/>
            <a:ext cx="4648201" cy="618648"/>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517" name="Google Shape;1517;p65"/>
          <p:cNvSpPr txBox="1"/>
          <p:nvPr/>
        </p:nvSpPr>
        <p:spPr>
          <a:xfrm>
            <a:off x="600950" y="5337647"/>
            <a:ext cx="6113400" cy="949200"/>
          </a:xfrm>
          <a:prstGeom prst="rect">
            <a:avLst/>
          </a:prstGeom>
          <a:solidFill>
            <a:srgbClr val="C8C86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0000FF"/>
                </a:solidFill>
              </a:rPr>
              <a:t>Wie bitte? Ich dachte, eine RRD geht mit einem </a:t>
            </a:r>
            <a:r>
              <a:rPr lang="en-US" sz="1200" b="1">
                <a:solidFill>
                  <a:srgbClr val="0000FF"/>
                </a:solidFill>
              </a:rPr>
              <a:t>niedrigen</a:t>
            </a:r>
            <a:r>
              <a:rPr lang="en-US" sz="1200" i="1">
                <a:solidFill>
                  <a:srgbClr val="0000FF"/>
                </a:solidFill>
              </a:rPr>
              <a:t> Augeninnendruck einher. Wie lässt sich das erklären?</a:t>
            </a:r>
            <a:endParaRPr/>
          </a:p>
          <a:p>
            <a:pPr marL="0" marR="0" lvl="0" indent="0" algn="l" rtl="0">
              <a:spcBef>
                <a:spcPts val="0"/>
              </a:spcBef>
              <a:spcAft>
                <a:spcPts val="0"/>
              </a:spcAft>
              <a:buNone/>
            </a:pPr>
            <a:r>
              <a:rPr lang="en-US" sz="1200">
                <a:solidFill>
                  <a:srgbClr val="0000FF"/>
                </a:solidFill>
              </a:rPr>
              <a:t>Eine akute RRD ist tatsächlich mit einem verminderten Augeninnendruck verbunden. Das Schwartz-Syndrom tritt hingegen im Zusammenhang mit einer chronischen rhegmatogenen Netzhautablösung auf.</a:t>
            </a:r>
            <a:endParaRPr/>
          </a:p>
        </p:txBody>
      </p:sp>
      <p:sp>
        <p:nvSpPr>
          <p:cNvPr id="1518" name="Google Shape;1518;p65"/>
          <p:cNvSpPr/>
          <p:nvPr/>
        </p:nvSpPr>
        <p:spPr>
          <a:xfrm>
            <a:off x="3505200" y="1219200"/>
            <a:ext cx="76200" cy="2178050"/>
          </a:xfrm>
          <a:prstGeom prst="rect">
            <a:avLst/>
          </a:prstGeom>
          <a:solidFill>
            <a:srgbClr val="BFBFBF"/>
          </a:solidFill>
          <a:ln w="25400" cap="flat" cmpd="sng">
            <a:solidFill>
              <a:srgbClr val="A5A5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1522"/>
        <p:cNvGrpSpPr/>
        <p:nvPr/>
      </p:nvGrpSpPr>
      <p:grpSpPr>
        <a:xfrm>
          <a:off x="0" y="0"/>
          <a:ext cx="0" cy="0"/>
          <a:chOff x="0" y="0"/>
          <a:chExt cx="0" cy="0"/>
        </a:xfrm>
      </p:grpSpPr>
      <p:sp>
        <p:nvSpPr>
          <p:cNvPr id="1523" name="Google Shape;1523;p66"/>
          <p:cNvSpPr txBox="1"/>
          <p:nvPr/>
        </p:nvSpPr>
        <p:spPr>
          <a:xfrm>
            <a:off x="4996237" y="2667000"/>
            <a:ext cx="2352000" cy="3951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a:solidFill>
                  <a:srgbClr val="BFBFBF"/>
                </a:solidFill>
              </a:rPr>
              <a:t>Folgen auf</a:t>
            </a:r>
            <a:r>
              <a:rPr lang="en-US" sz="1200">
                <a:solidFill>
                  <a:srgbClr val="BFBFBF"/>
                </a:solidFill>
                <a:latin typeface="Arial"/>
                <a:ea typeface="Arial"/>
                <a:cs typeface="Arial"/>
                <a:sym typeface="Arial"/>
              </a:rPr>
              <a:t> </a:t>
            </a:r>
            <a:r>
              <a:rPr lang="en-US" sz="1200">
                <a:solidFill>
                  <a:srgbClr val="BFBFBF"/>
                </a:solidFill>
              </a:rPr>
              <a:t>eine</a:t>
            </a:r>
            <a:r>
              <a:rPr lang="en-US" sz="1200">
                <a:solidFill>
                  <a:srgbClr val="BFBFBF"/>
                </a:solidFill>
                <a:latin typeface="Arial"/>
                <a:ea typeface="Arial"/>
                <a:cs typeface="Arial"/>
                <a:sym typeface="Arial"/>
              </a:rPr>
              <a:t> Glaskörperblutung</a:t>
            </a:r>
            <a:endParaRPr/>
          </a:p>
        </p:txBody>
      </p:sp>
      <p:sp>
        <p:nvSpPr>
          <p:cNvPr id="1524" name="Google Shape;1524;p66"/>
          <p:cNvSpPr txBox="1"/>
          <p:nvPr/>
        </p:nvSpPr>
        <p:spPr>
          <a:xfrm>
            <a:off x="6322794" y="1981200"/>
            <a:ext cx="2287806"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u="sng">
                <a:solidFill>
                  <a:srgbClr val="BFBFBF"/>
                </a:solidFill>
                <a:latin typeface="Arial"/>
                <a:ea typeface="Arial"/>
                <a:cs typeface="Arial"/>
                <a:sym typeface="Arial"/>
              </a:rPr>
              <a:t>Geisterzellglaukom</a:t>
            </a:r>
            <a:endParaRPr/>
          </a:p>
        </p:txBody>
      </p:sp>
      <p:sp>
        <p:nvSpPr>
          <p:cNvPr id="1525" name="Google Shape;1525;p66"/>
          <p:cNvSpPr txBox="1"/>
          <p:nvPr/>
        </p:nvSpPr>
        <p:spPr>
          <a:xfrm>
            <a:off x="2361390" y="395288"/>
            <a:ext cx="4389471" cy="400110"/>
          </a:xfrm>
          <a:prstGeom prst="rect">
            <a:avLst/>
          </a:prstGeom>
          <a:solidFill>
            <a:srgbClr val="CCFFFF"/>
          </a:solid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FF0000"/>
              </a:buClr>
              <a:buSzPts val="1200"/>
              <a:buFont typeface="Noto Sans Symbols"/>
              <a:buNone/>
            </a:pPr>
            <a:r>
              <a:rPr lang="en-US" sz="1200" b="1">
                <a:solidFill>
                  <a:srgbClr val="FF0000"/>
                </a:solidFill>
                <a:latin typeface="Arial"/>
                <a:ea typeface="Arial"/>
                <a:cs typeface="Arial"/>
                <a:sym typeface="Arial"/>
              </a:rPr>
              <a:t>Glaukom nach intraokularer Blutung</a:t>
            </a:r>
            <a:endParaRPr/>
          </a:p>
        </p:txBody>
      </p:sp>
      <p:sp>
        <p:nvSpPr>
          <p:cNvPr id="1526" name="Google Shape;1526;p66"/>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66</a:t>
            </a:fld>
            <a:endParaRPr sz="1000">
              <a:solidFill>
                <a:schemeClr val="dk1"/>
              </a:solidFill>
              <a:latin typeface="Arial"/>
              <a:ea typeface="Arial"/>
              <a:cs typeface="Arial"/>
              <a:sym typeface="Arial"/>
            </a:endParaRPr>
          </a:p>
        </p:txBody>
      </p:sp>
      <p:sp>
        <p:nvSpPr>
          <p:cNvPr id="1527" name="Google Shape;1527;p66"/>
          <p:cNvSpPr txBox="1"/>
          <p:nvPr/>
        </p:nvSpPr>
        <p:spPr>
          <a:xfrm>
            <a:off x="3757642" y="1981200"/>
            <a:ext cx="2262158"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u="sng">
                <a:solidFill>
                  <a:srgbClr val="BFBFBF"/>
                </a:solidFill>
                <a:latin typeface="Arial"/>
                <a:ea typeface="Arial"/>
                <a:cs typeface="Arial"/>
                <a:sym typeface="Arial"/>
              </a:rPr>
              <a:t>Hämolytisches Glaukom</a:t>
            </a:r>
            <a:endParaRPr/>
          </a:p>
        </p:txBody>
      </p:sp>
      <p:sp>
        <p:nvSpPr>
          <p:cNvPr id="1528" name="Google Shape;1528;p66"/>
          <p:cNvSpPr txBox="1"/>
          <p:nvPr/>
        </p:nvSpPr>
        <p:spPr>
          <a:xfrm>
            <a:off x="772877" y="1981200"/>
            <a:ext cx="2210862"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u="sng">
                <a:solidFill>
                  <a:srgbClr val="BFBFBF"/>
                </a:solidFill>
                <a:latin typeface="Arial"/>
                <a:ea typeface="Arial"/>
                <a:cs typeface="Arial"/>
                <a:sym typeface="Arial"/>
              </a:rPr>
              <a:t>Schwartz-Syndrom</a:t>
            </a:r>
            <a:endParaRPr/>
          </a:p>
        </p:txBody>
      </p:sp>
      <p:cxnSp>
        <p:nvCxnSpPr>
          <p:cNvPr id="1529" name="Google Shape;1529;p66"/>
          <p:cNvCxnSpPr/>
          <p:nvPr/>
        </p:nvCxnSpPr>
        <p:spPr>
          <a:xfrm rot="10800000">
            <a:off x="1892300" y="2286000"/>
            <a:ext cx="0" cy="381000"/>
          </a:xfrm>
          <a:prstGeom prst="straightConnector1">
            <a:avLst/>
          </a:prstGeom>
          <a:noFill/>
          <a:ln w="9525" cap="flat" cmpd="sng">
            <a:solidFill>
              <a:srgbClr val="BFBFBF"/>
            </a:solidFill>
            <a:prstDash val="solid"/>
            <a:round/>
            <a:headEnd type="triangle" w="med" len="med"/>
            <a:tailEnd type="none" w="sm" len="sm"/>
          </a:ln>
        </p:spPr>
      </p:cxnSp>
      <p:cxnSp>
        <p:nvCxnSpPr>
          <p:cNvPr id="1530" name="Google Shape;1530;p66"/>
          <p:cNvCxnSpPr/>
          <p:nvPr/>
        </p:nvCxnSpPr>
        <p:spPr>
          <a:xfrm rot="10800000" flipH="1">
            <a:off x="6172200" y="2362200"/>
            <a:ext cx="1219200" cy="304800"/>
          </a:xfrm>
          <a:prstGeom prst="straightConnector1">
            <a:avLst/>
          </a:prstGeom>
          <a:noFill/>
          <a:ln w="9525" cap="flat" cmpd="sng">
            <a:solidFill>
              <a:srgbClr val="BFBFBF"/>
            </a:solidFill>
            <a:prstDash val="solid"/>
            <a:round/>
            <a:headEnd type="none" w="med" len="med"/>
            <a:tailEnd type="triangle" w="med" len="med"/>
          </a:ln>
        </p:spPr>
      </p:cxnSp>
      <p:cxnSp>
        <p:nvCxnSpPr>
          <p:cNvPr id="1531" name="Google Shape;1531;p66"/>
          <p:cNvCxnSpPr/>
          <p:nvPr/>
        </p:nvCxnSpPr>
        <p:spPr>
          <a:xfrm rot="10800000">
            <a:off x="5029200" y="2362200"/>
            <a:ext cx="1143000" cy="304800"/>
          </a:xfrm>
          <a:prstGeom prst="straightConnector1">
            <a:avLst/>
          </a:prstGeom>
          <a:noFill/>
          <a:ln w="9525" cap="flat" cmpd="sng">
            <a:solidFill>
              <a:srgbClr val="BFBFBF"/>
            </a:solidFill>
            <a:prstDash val="solid"/>
            <a:round/>
            <a:headEnd type="none" w="med" len="med"/>
            <a:tailEnd type="triangle" w="med" len="med"/>
          </a:ln>
        </p:spPr>
      </p:cxnSp>
      <p:sp>
        <p:nvSpPr>
          <p:cNvPr id="1532" name="Google Shape;1532;p66"/>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1533" name="Google Shape;1533;p66"/>
          <p:cNvSpPr txBox="1"/>
          <p:nvPr/>
        </p:nvSpPr>
        <p:spPr>
          <a:xfrm>
            <a:off x="1057378" y="2681288"/>
            <a:ext cx="1761900" cy="2103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b="1" i="1">
                <a:solidFill>
                  <a:srgbClr val="BFBFBF"/>
                </a:solidFill>
                <a:latin typeface="Arial"/>
                <a:ea typeface="Arial"/>
                <a:cs typeface="Arial"/>
                <a:sym typeface="Arial"/>
              </a:rPr>
              <a:t>Folgt auf …</a:t>
            </a:r>
            <a:r>
              <a:rPr lang="en-US" sz="1200" b="1" i="1">
                <a:solidFill>
                  <a:srgbClr val="BFBFBF"/>
                </a:solidFill>
              </a:rPr>
              <a:t> eine </a:t>
            </a:r>
            <a:r>
              <a:rPr lang="en-US" sz="1200" b="1" i="1">
                <a:solidFill>
                  <a:srgbClr val="BFBFBF"/>
                </a:solidFill>
                <a:latin typeface="Arial"/>
                <a:ea typeface="Arial"/>
                <a:cs typeface="Arial"/>
                <a:sym typeface="Arial"/>
              </a:rPr>
              <a:t>RRD</a:t>
            </a:r>
            <a:endParaRPr sz="1800">
              <a:solidFill>
                <a:srgbClr val="BFBFBF"/>
              </a:solidFill>
              <a:latin typeface="Arial"/>
              <a:ea typeface="Arial"/>
              <a:cs typeface="Arial"/>
              <a:sym typeface="Arial"/>
            </a:endParaRPr>
          </a:p>
        </p:txBody>
      </p:sp>
      <p:sp>
        <p:nvSpPr>
          <p:cNvPr id="1534" name="Google Shape;1534;p66"/>
          <p:cNvSpPr txBox="1"/>
          <p:nvPr/>
        </p:nvSpPr>
        <p:spPr>
          <a:xfrm>
            <a:off x="761999" y="4028182"/>
            <a:ext cx="6934200" cy="13185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None/>
            </a:pPr>
            <a:r>
              <a:rPr lang="en-US" sz="1200" i="1">
                <a:solidFill>
                  <a:srgbClr val="BFBFBF"/>
                </a:solidFill>
              </a:rPr>
              <a:t>Etwas anderes: Es existiert eine weitere Form des sekundären Offenwinkelglaukoms, das als </a:t>
            </a:r>
            <a:r>
              <a:rPr lang="en-US" sz="1200" u="sng">
                <a:solidFill>
                  <a:srgbClr val="BFBFBF"/>
                </a:solidFill>
              </a:rPr>
              <a:t>Schwartz-Syndrom </a:t>
            </a:r>
            <a:r>
              <a:rPr lang="en-US" sz="1200" i="1">
                <a:solidFill>
                  <a:srgbClr val="BFBFBF"/>
                </a:solidFill>
              </a:rPr>
              <a:t>bezeichnet wird, das – ähnlich dem hämolytischen Glaukom und dem Geisterzellglaukom – einem Ereignis des Augenhinterabschnitts folgt, allerdings keiner Blutung. Welchem Ereignis folgt es?</a:t>
            </a:r>
            <a:endParaRPr>
              <a:solidFill>
                <a:srgbClr val="BFBFBF"/>
              </a:solidFill>
            </a:endParaRPr>
          </a:p>
          <a:p>
            <a:pPr marL="0" lvl="0" indent="0" algn="l" rtl="0">
              <a:spcBef>
                <a:spcPts val="0"/>
              </a:spcBef>
              <a:spcAft>
                <a:spcPts val="0"/>
              </a:spcAft>
              <a:buNone/>
            </a:pPr>
            <a:r>
              <a:rPr lang="en-US" sz="1200" b="1">
                <a:solidFill>
                  <a:srgbClr val="0000FF"/>
                </a:solidFill>
              </a:rPr>
              <a:t>Rhegmatogene Netzhautablösung (RRD, rhegmatogenous retinal detachment)</a:t>
            </a:r>
            <a:endParaRPr b="1">
              <a:solidFill>
                <a:schemeClr val="dk1"/>
              </a:solidFill>
            </a:endParaRPr>
          </a:p>
          <a:p>
            <a:pPr marL="0" lvl="0" indent="0" algn="l" rtl="0">
              <a:spcBef>
                <a:spcPts val="0"/>
              </a:spcBef>
              <a:spcAft>
                <a:spcPts val="0"/>
              </a:spcAft>
              <a:buClr>
                <a:schemeClr val="dk1"/>
              </a:buClr>
              <a:buFont typeface="Arial"/>
              <a:buNone/>
            </a:pPr>
            <a:endParaRPr sz="1200" i="1">
              <a:solidFill>
                <a:srgbClr val="BFBFBF"/>
              </a:solidFill>
            </a:endParaRPr>
          </a:p>
          <a:p>
            <a:pPr marL="0" marR="0" lvl="0" indent="0" algn="l" rtl="0">
              <a:spcBef>
                <a:spcPts val="0"/>
              </a:spcBef>
              <a:spcAft>
                <a:spcPts val="0"/>
              </a:spcAft>
              <a:buNone/>
            </a:pPr>
            <a:endParaRPr sz="1200" i="1">
              <a:solidFill>
                <a:srgbClr val="BFBFBF"/>
              </a:solidFill>
            </a:endParaRPr>
          </a:p>
        </p:txBody>
      </p:sp>
      <p:sp>
        <p:nvSpPr>
          <p:cNvPr id="1535" name="Google Shape;1535;p66"/>
          <p:cNvSpPr txBox="1"/>
          <p:nvPr/>
        </p:nvSpPr>
        <p:spPr>
          <a:xfrm>
            <a:off x="600950" y="5337647"/>
            <a:ext cx="6113400" cy="949200"/>
          </a:xfrm>
          <a:prstGeom prst="rect">
            <a:avLst/>
          </a:prstGeom>
          <a:solidFill>
            <a:srgbClr val="C8C86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7F7F7F"/>
                </a:solidFill>
              </a:rPr>
              <a:t>Wie bitte? Ich dachte, eine RRD geht mit einem </a:t>
            </a:r>
            <a:r>
              <a:rPr lang="en-US" sz="1200" b="1">
                <a:solidFill>
                  <a:srgbClr val="7F7F7F"/>
                </a:solidFill>
              </a:rPr>
              <a:t>niedrigen</a:t>
            </a:r>
            <a:r>
              <a:rPr lang="en-US" sz="1200" i="1">
                <a:solidFill>
                  <a:srgbClr val="7F7F7F"/>
                </a:solidFill>
              </a:rPr>
              <a:t> Augeninnendruck einher. Wie lässt sich das erklären?</a:t>
            </a:r>
            <a:endParaRPr>
              <a:solidFill>
                <a:srgbClr val="7F7F7F"/>
              </a:solidFill>
            </a:endParaRPr>
          </a:p>
          <a:p>
            <a:pPr marL="0" lvl="0" indent="0" algn="l" rtl="0">
              <a:spcBef>
                <a:spcPts val="0"/>
              </a:spcBef>
              <a:spcAft>
                <a:spcPts val="0"/>
              </a:spcAft>
              <a:buNone/>
            </a:pPr>
            <a:r>
              <a:rPr lang="en-US" sz="1200" b="1">
                <a:solidFill>
                  <a:srgbClr val="0000FF"/>
                </a:solidFill>
              </a:rPr>
              <a:t>Eine akute RRD ist tatsächlich mit einem verminderten Augeninnendruck verbunden. </a:t>
            </a:r>
            <a:r>
              <a:rPr lang="en-US" sz="1200">
                <a:solidFill>
                  <a:srgbClr val="7F7F7F"/>
                </a:solidFill>
              </a:rPr>
              <a:t>Das Schwartz-Syndrom tritt hingegen im Zusammenhang mit einer chronischen rhegmatogenen Netzhautablösung auf.</a:t>
            </a:r>
            <a:endParaRPr sz="1200" i="1">
              <a:solidFill>
                <a:srgbClr val="7F7F7F"/>
              </a:solidFill>
            </a:endParaRPr>
          </a:p>
        </p:txBody>
      </p:sp>
      <p:sp>
        <p:nvSpPr>
          <p:cNvPr id="1536" name="Google Shape;1536;p66"/>
          <p:cNvSpPr txBox="1"/>
          <p:nvPr/>
        </p:nvSpPr>
        <p:spPr>
          <a:xfrm>
            <a:off x="76200" y="4061236"/>
            <a:ext cx="5943600" cy="1318500"/>
          </a:xfrm>
          <a:prstGeom prst="rect">
            <a:avLst/>
          </a:prstGeom>
          <a:solidFill>
            <a:srgbClr val="0070C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lt1"/>
                </a:solidFill>
              </a:rPr>
              <a:t>Welcher pathophysiologische Mechanismus führt bei der akuten RRD zur Reduktion des Augeninnendrucks?</a:t>
            </a:r>
            <a:endParaRPr/>
          </a:p>
          <a:p>
            <a:pPr marL="0" marR="0" lvl="0" indent="0" algn="l" rtl="0">
              <a:spcBef>
                <a:spcPts val="0"/>
              </a:spcBef>
              <a:spcAft>
                <a:spcPts val="0"/>
              </a:spcAft>
              <a:buNone/>
            </a:pPr>
            <a:r>
              <a:rPr lang="en-US" sz="1200">
                <a:solidFill>
                  <a:srgbClr val="0070C0"/>
                </a:solidFill>
                <a:latin typeface="Arial"/>
                <a:ea typeface="Arial"/>
                <a:cs typeface="Arial"/>
                <a:sym typeface="Arial"/>
              </a:rPr>
              <a:t>Erinnern Sie sich daran, dass eine Funktion des RPE darin besteht, den subretinalen Raum zu entwässern, indem es aktiv Flüssigkeit aus diesem herauspumpt. Bei einer RRD gelangt intraokulare Flüssigkeit in den subretinalen Raum, wo das RPE versucht, sie zu entfernen. Wenn ein ausreichend großer Teil dieser Flüssigkeit entfernt wird, spiegelt sich dies in einem</a:t>
            </a:r>
            <a:endParaRPr/>
          </a:p>
        </p:txBody>
      </p:sp>
      <p:sp>
        <p:nvSpPr>
          <p:cNvPr id="1537" name="Google Shape;1537;p66"/>
          <p:cNvSpPr/>
          <p:nvPr/>
        </p:nvSpPr>
        <p:spPr>
          <a:xfrm>
            <a:off x="477078" y="5326220"/>
            <a:ext cx="4648201" cy="738664"/>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538" name="Google Shape;1538;p66"/>
          <p:cNvSpPr/>
          <p:nvPr/>
        </p:nvSpPr>
        <p:spPr>
          <a:xfrm>
            <a:off x="3505200" y="1219200"/>
            <a:ext cx="76200" cy="2178050"/>
          </a:xfrm>
          <a:prstGeom prst="rect">
            <a:avLst/>
          </a:prstGeom>
          <a:solidFill>
            <a:srgbClr val="BFBFBF"/>
          </a:solidFill>
          <a:ln w="25400" cap="flat" cmpd="sng">
            <a:solidFill>
              <a:srgbClr val="A5A5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1542"/>
        <p:cNvGrpSpPr/>
        <p:nvPr/>
      </p:nvGrpSpPr>
      <p:grpSpPr>
        <a:xfrm>
          <a:off x="0" y="0"/>
          <a:ext cx="0" cy="0"/>
          <a:chOff x="0" y="0"/>
          <a:chExt cx="0" cy="0"/>
        </a:xfrm>
      </p:grpSpPr>
      <p:sp>
        <p:nvSpPr>
          <p:cNvPr id="1543" name="Google Shape;1543;p67"/>
          <p:cNvSpPr txBox="1"/>
          <p:nvPr/>
        </p:nvSpPr>
        <p:spPr>
          <a:xfrm>
            <a:off x="4996237" y="2667000"/>
            <a:ext cx="2352000" cy="3951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a:solidFill>
                  <a:srgbClr val="BFBFBF"/>
                </a:solidFill>
              </a:rPr>
              <a:t>Folgen auf eine</a:t>
            </a:r>
            <a:r>
              <a:rPr lang="en-US" sz="1200">
                <a:solidFill>
                  <a:srgbClr val="BFBFBF"/>
                </a:solidFill>
                <a:latin typeface="Arial"/>
                <a:ea typeface="Arial"/>
                <a:cs typeface="Arial"/>
                <a:sym typeface="Arial"/>
              </a:rPr>
              <a:t> Glaskörperblutung</a:t>
            </a:r>
            <a:endParaRPr/>
          </a:p>
        </p:txBody>
      </p:sp>
      <p:sp>
        <p:nvSpPr>
          <p:cNvPr id="1544" name="Google Shape;1544;p67"/>
          <p:cNvSpPr txBox="1"/>
          <p:nvPr/>
        </p:nvSpPr>
        <p:spPr>
          <a:xfrm>
            <a:off x="6322794" y="1981200"/>
            <a:ext cx="2287806"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u="sng">
                <a:solidFill>
                  <a:srgbClr val="BFBFBF"/>
                </a:solidFill>
                <a:latin typeface="Arial"/>
                <a:ea typeface="Arial"/>
                <a:cs typeface="Arial"/>
                <a:sym typeface="Arial"/>
              </a:rPr>
              <a:t>Geisterzellglaukom</a:t>
            </a:r>
            <a:endParaRPr/>
          </a:p>
        </p:txBody>
      </p:sp>
      <p:sp>
        <p:nvSpPr>
          <p:cNvPr id="1545" name="Google Shape;1545;p67"/>
          <p:cNvSpPr txBox="1"/>
          <p:nvPr/>
        </p:nvSpPr>
        <p:spPr>
          <a:xfrm>
            <a:off x="2361390" y="395288"/>
            <a:ext cx="4389471" cy="400110"/>
          </a:xfrm>
          <a:prstGeom prst="rect">
            <a:avLst/>
          </a:prstGeom>
          <a:solidFill>
            <a:srgbClr val="CCFFFF"/>
          </a:solid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FF0000"/>
              </a:buClr>
              <a:buSzPts val="1200"/>
              <a:buFont typeface="Noto Sans Symbols"/>
              <a:buNone/>
            </a:pPr>
            <a:r>
              <a:rPr lang="en-US" sz="1200" b="1">
                <a:solidFill>
                  <a:srgbClr val="FF0000"/>
                </a:solidFill>
                <a:latin typeface="Arial"/>
                <a:ea typeface="Arial"/>
                <a:cs typeface="Arial"/>
                <a:sym typeface="Arial"/>
              </a:rPr>
              <a:t>Glaukom nach intraokularer Blutung</a:t>
            </a:r>
            <a:endParaRPr/>
          </a:p>
        </p:txBody>
      </p:sp>
      <p:sp>
        <p:nvSpPr>
          <p:cNvPr id="1546" name="Google Shape;1546;p67"/>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67</a:t>
            </a:fld>
            <a:endParaRPr sz="1000">
              <a:solidFill>
                <a:schemeClr val="dk1"/>
              </a:solidFill>
              <a:latin typeface="Arial"/>
              <a:ea typeface="Arial"/>
              <a:cs typeface="Arial"/>
              <a:sym typeface="Arial"/>
            </a:endParaRPr>
          </a:p>
        </p:txBody>
      </p:sp>
      <p:sp>
        <p:nvSpPr>
          <p:cNvPr id="1547" name="Google Shape;1547;p67"/>
          <p:cNvSpPr txBox="1"/>
          <p:nvPr/>
        </p:nvSpPr>
        <p:spPr>
          <a:xfrm>
            <a:off x="3757642" y="1981200"/>
            <a:ext cx="2262158"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u="sng">
                <a:solidFill>
                  <a:srgbClr val="BFBFBF"/>
                </a:solidFill>
                <a:latin typeface="Arial"/>
                <a:ea typeface="Arial"/>
                <a:cs typeface="Arial"/>
                <a:sym typeface="Arial"/>
              </a:rPr>
              <a:t>Hämolytisches Glaukom</a:t>
            </a:r>
            <a:endParaRPr/>
          </a:p>
        </p:txBody>
      </p:sp>
      <p:sp>
        <p:nvSpPr>
          <p:cNvPr id="1548" name="Google Shape;1548;p67"/>
          <p:cNvSpPr txBox="1"/>
          <p:nvPr/>
        </p:nvSpPr>
        <p:spPr>
          <a:xfrm>
            <a:off x="772877" y="1981200"/>
            <a:ext cx="2210862"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u="sng">
                <a:solidFill>
                  <a:srgbClr val="BFBFBF"/>
                </a:solidFill>
                <a:latin typeface="Arial"/>
                <a:ea typeface="Arial"/>
                <a:cs typeface="Arial"/>
                <a:sym typeface="Arial"/>
              </a:rPr>
              <a:t>Schwartz-Syndrom</a:t>
            </a:r>
            <a:endParaRPr/>
          </a:p>
        </p:txBody>
      </p:sp>
      <p:cxnSp>
        <p:nvCxnSpPr>
          <p:cNvPr id="1549" name="Google Shape;1549;p67"/>
          <p:cNvCxnSpPr/>
          <p:nvPr/>
        </p:nvCxnSpPr>
        <p:spPr>
          <a:xfrm rot="10800000">
            <a:off x="1892300" y="2286000"/>
            <a:ext cx="0" cy="381000"/>
          </a:xfrm>
          <a:prstGeom prst="straightConnector1">
            <a:avLst/>
          </a:prstGeom>
          <a:noFill/>
          <a:ln w="9525" cap="flat" cmpd="sng">
            <a:solidFill>
              <a:srgbClr val="BFBFBF"/>
            </a:solidFill>
            <a:prstDash val="solid"/>
            <a:round/>
            <a:headEnd type="triangle" w="med" len="med"/>
            <a:tailEnd type="none" w="sm" len="sm"/>
          </a:ln>
        </p:spPr>
      </p:cxnSp>
      <p:cxnSp>
        <p:nvCxnSpPr>
          <p:cNvPr id="1550" name="Google Shape;1550;p67"/>
          <p:cNvCxnSpPr/>
          <p:nvPr/>
        </p:nvCxnSpPr>
        <p:spPr>
          <a:xfrm rot="10800000" flipH="1">
            <a:off x="6172200" y="2362200"/>
            <a:ext cx="1219200" cy="304800"/>
          </a:xfrm>
          <a:prstGeom prst="straightConnector1">
            <a:avLst/>
          </a:prstGeom>
          <a:noFill/>
          <a:ln w="9525" cap="flat" cmpd="sng">
            <a:solidFill>
              <a:srgbClr val="BFBFBF"/>
            </a:solidFill>
            <a:prstDash val="solid"/>
            <a:round/>
            <a:headEnd type="none" w="med" len="med"/>
            <a:tailEnd type="triangle" w="med" len="med"/>
          </a:ln>
        </p:spPr>
      </p:cxnSp>
      <p:cxnSp>
        <p:nvCxnSpPr>
          <p:cNvPr id="1551" name="Google Shape;1551;p67"/>
          <p:cNvCxnSpPr/>
          <p:nvPr/>
        </p:nvCxnSpPr>
        <p:spPr>
          <a:xfrm rot="10800000">
            <a:off x="5029200" y="2362200"/>
            <a:ext cx="1143000" cy="304800"/>
          </a:xfrm>
          <a:prstGeom prst="straightConnector1">
            <a:avLst/>
          </a:prstGeom>
          <a:noFill/>
          <a:ln w="9525" cap="flat" cmpd="sng">
            <a:solidFill>
              <a:srgbClr val="BFBFBF"/>
            </a:solidFill>
            <a:prstDash val="solid"/>
            <a:round/>
            <a:headEnd type="none" w="med" len="med"/>
            <a:tailEnd type="triangle" w="med" len="med"/>
          </a:ln>
        </p:spPr>
      </p:cxnSp>
      <p:sp>
        <p:nvSpPr>
          <p:cNvPr id="1552" name="Google Shape;1552;p67"/>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1553" name="Google Shape;1553;p67"/>
          <p:cNvSpPr txBox="1"/>
          <p:nvPr/>
        </p:nvSpPr>
        <p:spPr>
          <a:xfrm>
            <a:off x="1057378" y="2681288"/>
            <a:ext cx="1761900" cy="2103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b="1" i="1">
                <a:solidFill>
                  <a:srgbClr val="BFBFBF"/>
                </a:solidFill>
                <a:latin typeface="Arial"/>
                <a:ea typeface="Arial"/>
                <a:cs typeface="Arial"/>
                <a:sym typeface="Arial"/>
              </a:rPr>
              <a:t>Folgt auf … eine RRD</a:t>
            </a:r>
            <a:endParaRPr sz="1800">
              <a:solidFill>
                <a:srgbClr val="BFBFBF"/>
              </a:solidFill>
              <a:latin typeface="Arial"/>
              <a:ea typeface="Arial"/>
              <a:cs typeface="Arial"/>
              <a:sym typeface="Arial"/>
            </a:endParaRPr>
          </a:p>
        </p:txBody>
      </p:sp>
      <p:sp>
        <p:nvSpPr>
          <p:cNvPr id="1554" name="Google Shape;1554;p67"/>
          <p:cNvSpPr txBox="1"/>
          <p:nvPr/>
        </p:nvSpPr>
        <p:spPr>
          <a:xfrm>
            <a:off x="761999" y="4028182"/>
            <a:ext cx="6934200" cy="13185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None/>
            </a:pPr>
            <a:r>
              <a:rPr lang="en-US" sz="1200" i="1">
                <a:solidFill>
                  <a:srgbClr val="BFBFBF"/>
                </a:solidFill>
              </a:rPr>
              <a:t>Etwas anderes: Es existiert eine weitere Form des sekundären Offenwinkelglaukoms, das als </a:t>
            </a:r>
            <a:r>
              <a:rPr lang="en-US" sz="1200" u="sng">
                <a:solidFill>
                  <a:srgbClr val="BFBFBF"/>
                </a:solidFill>
              </a:rPr>
              <a:t>Schwartz-Syndrom </a:t>
            </a:r>
            <a:r>
              <a:rPr lang="en-US" sz="1200" i="1">
                <a:solidFill>
                  <a:srgbClr val="BFBFBF"/>
                </a:solidFill>
              </a:rPr>
              <a:t>bezeichnet wird, das – ähnlich dem hämolytischen Glaukom und dem Geisterzellglaukom – einem Ereignis des Augenhinterabschnitts folgt, allerdings keiner Blutung. Welchem Ereignis folgt es?</a:t>
            </a:r>
            <a:endParaRPr>
              <a:solidFill>
                <a:srgbClr val="BFBFBF"/>
              </a:solidFill>
            </a:endParaRPr>
          </a:p>
          <a:p>
            <a:pPr marL="0" lvl="0" indent="0" algn="l" rtl="0">
              <a:spcBef>
                <a:spcPts val="0"/>
              </a:spcBef>
              <a:spcAft>
                <a:spcPts val="0"/>
              </a:spcAft>
              <a:buNone/>
            </a:pPr>
            <a:r>
              <a:rPr lang="en-US" sz="1200" b="1">
                <a:solidFill>
                  <a:srgbClr val="0000FF"/>
                </a:solidFill>
              </a:rPr>
              <a:t>Rhegmatogene Netzhautablösung (RRD, rhegmatogenous retinal detachment)</a:t>
            </a:r>
            <a:endParaRPr b="1">
              <a:solidFill>
                <a:schemeClr val="dk1"/>
              </a:solidFill>
            </a:endParaRPr>
          </a:p>
          <a:p>
            <a:pPr marL="0" lvl="0" indent="0" algn="l" rtl="0">
              <a:spcBef>
                <a:spcPts val="0"/>
              </a:spcBef>
              <a:spcAft>
                <a:spcPts val="0"/>
              </a:spcAft>
              <a:buClr>
                <a:schemeClr val="dk1"/>
              </a:buClr>
              <a:buFont typeface="Arial"/>
              <a:buNone/>
            </a:pPr>
            <a:endParaRPr sz="1200" i="1">
              <a:solidFill>
                <a:srgbClr val="BFBFBF"/>
              </a:solidFill>
            </a:endParaRPr>
          </a:p>
          <a:p>
            <a:pPr marL="0" marR="0" lvl="0" indent="0" algn="l" rtl="0">
              <a:spcBef>
                <a:spcPts val="0"/>
              </a:spcBef>
              <a:spcAft>
                <a:spcPts val="0"/>
              </a:spcAft>
              <a:buNone/>
            </a:pPr>
            <a:endParaRPr sz="1200" i="1">
              <a:solidFill>
                <a:srgbClr val="BFBFBF"/>
              </a:solidFill>
            </a:endParaRPr>
          </a:p>
        </p:txBody>
      </p:sp>
      <p:sp>
        <p:nvSpPr>
          <p:cNvPr id="1555" name="Google Shape;1555;p67"/>
          <p:cNvSpPr txBox="1"/>
          <p:nvPr/>
        </p:nvSpPr>
        <p:spPr>
          <a:xfrm>
            <a:off x="600950" y="5337647"/>
            <a:ext cx="6113400" cy="949200"/>
          </a:xfrm>
          <a:prstGeom prst="rect">
            <a:avLst/>
          </a:prstGeom>
          <a:solidFill>
            <a:srgbClr val="C8C86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7F7F7F"/>
                </a:solidFill>
              </a:rPr>
              <a:t>Wie bitte? Ich dachte, eine RRD geht mit einem </a:t>
            </a:r>
            <a:r>
              <a:rPr lang="en-US" sz="1200" b="1">
                <a:solidFill>
                  <a:srgbClr val="7F7F7F"/>
                </a:solidFill>
              </a:rPr>
              <a:t>niedrigen</a:t>
            </a:r>
            <a:r>
              <a:rPr lang="en-US" sz="1200" i="1">
                <a:solidFill>
                  <a:srgbClr val="7F7F7F"/>
                </a:solidFill>
              </a:rPr>
              <a:t> Augeninnendruck einher. Wie lässt sich das erklären?</a:t>
            </a:r>
            <a:endParaRPr>
              <a:solidFill>
                <a:srgbClr val="7F7F7F"/>
              </a:solidFill>
            </a:endParaRPr>
          </a:p>
          <a:p>
            <a:pPr marL="0" lvl="0" indent="0" algn="l" rtl="0">
              <a:spcBef>
                <a:spcPts val="0"/>
              </a:spcBef>
              <a:spcAft>
                <a:spcPts val="0"/>
              </a:spcAft>
              <a:buClr>
                <a:schemeClr val="dk1"/>
              </a:buClr>
              <a:buFont typeface="Arial"/>
              <a:buNone/>
            </a:pPr>
            <a:r>
              <a:rPr lang="en-US" sz="1200" b="1">
                <a:solidFill>
                  <a:srgbClr val="0000FF"/>
                </a:solidFill>
              </a:rPr>
              <a:t>Eine akute RRD ist tatsächlich mit einem verminderten Augeninnendruck verbunden. </a:t>
            </a:r>
            <a:r>
              <a:rPr lang="en-US" sz="1200">
                <a:solidFill>
                  <a:srgbClr val="7F7F7F"/>
                </a:solidFill>
              </a:rPr>
              <a:t>Das Schwartz-Syndrom tritt hingegen im Zusammenhang mit einer chronischen rhegmatogenen Netzhautablösung auf.</a:t>
            </a:r>
            <a:endParaRPr sz="1200" i="1">
              <a:solidFill>
                <a:srgbClr val="7F7F7F"/>
              </a:solidFill>
            </a:endParaRPr>
          </a:p>
        </p:txBody>
      </p:sp>
      <p:sp>
        <p:nvSpPr>
          <p:cNvPr id="1556" name="Google Shape;1556;p67"/>
          <p:cNvSpPr txBox="1"/>
          <p:nvPr/>
        </p:nvSpPr>
        <p:spPr>
          <a:xfrm>
            <a:off x="76200" y="4061236"/>
            <a:ext cx="5943600" cy="1318500"/>
          </a:xfrm>
          <a:prstGeom prst="rect">
            <a:avLst/>
          </a:prstGeom>
          <a:solidFill>
            <a:srgbClr val="0070C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chemeClr val="lt1"/>
                </a:solidFill>
              </a:rPr>
              <a:t>Welcher pathophysiologische Mechanismus führt bei der akuten RRD zur Reduktion des Augeninnendrucks?</a:t>
            </a:r>
            <a:endParaRPr/>
          </a:p>
          <a:p>
            <a:pPr marL="0" marR="0" lvl="0" indent="0" algn="l" rtl="0">
              <a:spcBef>
                <a:spcPts val="0"/>
              </a:spcBef>
              <a:spcAft>
                <a:spcPts val="0"/>
              </a:spcAft>
              <a:buNone/>
            </a:pPr>
            <a:r>
              <a:rPr lang="en-US" sz="1200">
                <a:solidFill>
                  <a:schemeClr val="lt1"/>
                </a:solidFill>
                <a:latin typeface="Arial"/>
                <a:ea typeface="Arial"/>
                <a:cs typeface="Arial"/>
                <a:sym typeface="Arial"/>
              </a:rPr>
              <a:t>E</a:t>
            </a:r>
            <a:r>
              <a:rPr lang="en-US" sz="1200">
                <a:solidFill>
                  <a:schemeClr val="lt1"/>
                </a:solidFill>
              </a:rPr>
              <a:t>rinnern Sie sich daran, dass eine Funktion des retinalen Pigmentepithels (RPE) darin besteht, den subretinalen Raum durch aktives Herauspumpen von Flüssigkeit zu entquellen. Bei einer RRD kann intraokulare Flüssigkeit in den subretinalen Raum gelangen, wo das RPE versucht, diese wieder zu entfernen.</a:t>
            </a:r>
            <a:r>
              <a:rPr lang="en-US" sz="1200">
                <a:solidFill>
                  <a:srgbClr val="0070C0"/>
                </a:solidFill>
                <a:latin typeface="Arial"/>
                <a:ea typeface="Arial"/>
                <a:cs typeface="Arial"/>
                <a:sym typeface="Arial"/>
              </a:rPr>
              <a:t>Wenn ein ausreichend großer Teil dieser Flüssigkeit entfernt wird, spiegelt sich dies in einem</a:t>
            </a:r>
            <a:endParaRPr/>
          </a:p>
        </p:txBody>
      </p:sp>
      <p:sp>
        <p:nvSpPr>
          <p:cNvPr id="1557" name="Google Shape;1557;p67"/>
          <p:cNvSpPr/>
          <p:nvPr/>
        </p:nvSpPr>
        <p:spPr>
          <a:xfrm>
            <a:off x="477078" y="5326220"/>
            <a:ext cx="4648201" cy="738664"/>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558" name="Google Shape;1558;p67"/>
          <p:cNvSpPr/>
          <p:nvPr/>
        </p:nvSpPr>
        <p:spPr>
          <a:xfrm>
            <a:off x="3505200" y="1219200"/>
            <a:ext cx="76200" cy="2178050"/>
          </a:xfrm>
          <a:prstGeom prst="rect">
            <a:avLst/>
          </a:prstGeom>
          <a:solidFill>
            <a:srgbClr val="BFBFBF"/>
          </a:solidFill>
          <a:ln w="25400" cap="flat" cmpd="sng">
            <a:solidFill>
              <a:srgbClr val="A5A5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1562"/>
        <p:cNvGrpSpPr/>
        <p:nvPr/>
      </p:nvGrpSpPr>
      <p:grpSpPr>
        <a:xfrm>
          <a:off x="0" y="0"/>
          <a:ext cx="0" cy="0"/>
          <a:chOff x="0" y="0"/>
          <a:chExt cx="0" cy="0"/>
        </a:xfrm>
      </p:grpSpPr>
      <p:sp>
        <p:nvSpPr>
          <p:cNvPr id="1563" name="Google Shape;1563;p68"/>
          <p:cNvSpPr txBox="1"/>
          <p:nvPr/>
        </p:nvSpPr>
        <p:spPr>
          <a:xfrm>
            <a:off x="4996237" y="2667000"/>
            <a:ext cx="2352000" cy="3951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a:solidFill>
                  <a:srgbClr val="BFBFBF"/>
                </a:solidFill>
              </a:rPr>
              <a:t>Folgen auf</a:t>
            </a:r>
            <a:r>
              <a:rPr lang="en-US" sz="1200">
                <a:solidFill>
                  <a:srgbClr val="BFBFBF"/>
                </a:solidFill>
                <a:latin typeface="Arial"/>
                <a:ea typeface="Arial"/>
                <a:cs typeface="Arial"/>
                <a:sym typeface="Arial"/>
              </a:rPr>
              <a:t> </a:t>
            </a:r>
            <a:r>
              <a:rPr lang="en-US" sz="1200">
                <a:solidFill>
                  <a:srgbClr val="BFBFBF"/>
                </a:solidFill>
              </a:rPr>
              <a:t>eine</a:t>
            </a:r>
            <a:r>
              <a:rPr lang="en-US" sz="1200">
                <a:solidFill>
                  <a:srgbClr val="BFBFBF"/>
                </a:solidFill>
                <a:latin typeface="Arial"/>
                <a:ea typeface="Arial"/>
                <a:cs typeface="Arial"/>
                <a:sym typeface="Arial"/>
              </a:rPr>
              <a:t> Glaskörperblutung</a:t>
            </a:r>
            <a:endParaRPr/>
          </a:p>
        </p:txBody>
      </p:sp>
      <p:sp>
        <p:nvSpPr>
          <p:cNvPr id="1564" name="Google Shape;1564;p68"/>
          <p:cNvSpPr txBox="1"/>
          <p:nvPr/>
        </p:nvSpPr>
        <p:spPr>
          <a:xfrm>
            <a:off x="6322794" y="1981200"/>
            <a:ext cx="2287806"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u="sng">
                <a:solidFill>
                  <a:srgbClr val="BFBFBF"/>
                </a:solidFill>
                <a:latin typeface="Arial"/>
                <a:ea typeface="Arial"/>
                <a:cs typeface="Arial"/>
                <a:sym typeface="Arial"/>
              </a:rPr>
              <a:t>Geisterzellglaukom</a:t>
            </a:r>
            <a:endParaRPr/>
          </a:p>
        </p:txBody>
      </p:sp>
      <p:sp>
        <p:nvSpPr>
          <p:cNvPr id="1565" name="Google Shape;1565;p68"/>
          <p:cNvSpPr txBox="1"/>
          <p:nvPr/>
        </p:nvSpPr>
        <p:spPr>
          <a:xfrm>
            <a:off x="2361390" y="395288"/>
            <a:ext cx="4389471" cy="400110"/>
          </a:xfrm>
          <a:prstGeom prst="rect">
            <a:avLst/>
          </a:prstGeom>
          <a:solidFill>
            <a:srgbClr val="CCFFFF"/>
          </a:solid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FF0000"/>
              </a:buClr>
              <a:buSzPts val="1200"/>
              <a:buFont typeface="Noto Sans Symbols"/>
              <a:buNone/>
            </a:pPr>
            <a:r>
              <a:rPr lang="en-US" sz="1200" b="1">
                <a:solidFill>
                  <a:srgbClr val="FF0000"/>
                </a:solidFill>
                <a:latin typeface="Arial"/>
                <a:ea typeface="Arial"/>
                <a:cs typeface="Arial"/>
                <a:sym typeface="Arial"/>
              </a:rPr>
              <a:t>Glaukom nach intraokularer Blutung</a:t>
            </a:r>
            <a:endParaRPr/>
          </a:p>
        </p:txBody>
      </p:sp>
      <p:sp>
        <p:nvSpPr>
          <p:cNvPr id="1566" name="Google Shape;1566;p68"/>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68</a:t>
            </a:fld>
            <a:endParaRPr sz="1000">
              <a:solidFill>
                <a:schemeClr val="dk1"/>
              </a:solidFill>
              <a:latin typeface="Arial"/>
              <a:ea typeface="Arial"/>
              <a:cs typeface="Arial"/>
              <a:sym typeface="Arial"/>
            </a:endParaRPr>
          </a:p>
        </p:txBody>
      </p:sp>
      <p:sp>
        <p:nvSpPr>
          <p:cNvPr id="1567" name="Google Shape;1567;p68"/>
          <p:cNvSpPr txBox="1"/>
          <p:nvPr/>
        </p:nvSpPr>
        <p:spPr>
          <a:xfrm>
            <a:off x="3757642" y="1981200"/>
            <a:ext cx="2262158"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u="sng">
                <a:solidFill>
                  <a:srgbClr val="BFBFBF"/>
                </a:solidFill>
                <a:latin typeface="Arial"/>
                <a:ea typeface="Arial"/>
                <a:cs typeface="Arial"/>
                <a:sym typeface="Arial"/>
              </a:rPr>
              <a:t>Hämolytisches Glaukom</a:t>
            </a:r>
            <a:endParaRPr/>
          </a:p>
        </p:txBody>
      </p:sp>
      <p:sp>
        <p:nvSpPr>
          <p:cNvPr id="1568" name="Google Shape;1568;p68"/>
          <p:cNvSpPr txBox="1"/>
          <p:nvPr/>
        </p:nvSpPr>
        <p:spPr>
          <a:xfrm>
            <a:off x="772877" y="1981200"/>
            <a:ext cx="2210862"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u="sng">
                <a:solidFill>
                  <a:srgbClr val="BFBFBF"/>
                </a:solidFill>
                <a:latin typeface="Arial"/>
                <a:ea typeface="Arial"/>
                <a:cs typeface="Arial"/>
                <a:sym typeface="Arial"/>
              </a:rPr>
              <a:t>Schwartz-Syndrom</a:t>
            </a:r>
            <a:endParaRPr/>
          </a:p>
        </p:txBody>
      </p:sp>
      <p:cxnSp>
        <p:nvCxnSpPr>
          <p:cNvPr id="1569" name="Google Shape;1569;p68"/>
          <p:cNvCxnSpPr/>
          <p:nvPr/>
        </p:nvCxnSpPr>
        <p:spPr>
          <a:xfrm rot="10800000">
            <a:off x="1892300" y="2286000"/>
            <a:ext cx="0" cy="381000"/>
          </a:xfrm>
          <a:prstGeom prst="straightConnector1">
            <a:avLst/>
          </a:prstGeom>
          <a:noFill/>
          <a:ln w="9525" cap="flat" cmpd="sng">
            <a:solidFill>
              <a:srgbClr val="BFBFBF"/>
            </a:solidFill>
            <a:prstDash val="solid"/>
            <a:round/>
            <a:headEnd type="triangle" w="med" len="med"/>
            <a:tailEnd type="none" w="sm" len="sm"/>
          </a:ln>
        </p:spPr>
      </p:cxnSp>
      <p:cxnSp>
        <p:nvCxnSpPr>
          <p:cNvPr id="1570" name="Google Shape;1570;p68"/>
          <p:cNvCxnSpPr/>
          <p:nvPr/>
        </p:nvCxnSpPr>
        <p:spPr>
          <a:xfrm rot="10800000" flipH="1">
            <a:off x="6172200" y="2362200"/>
            <a:ext cx="1219200" cy="304800"/>
          </a:xfrm>
          <a:prstGeom prst="straightConnector1">
            <a:avLst/>
          </a:prstGeom>
          <a:noFill/>
          <a:ln w="9525" cap="flat" cmpd="sng">
            <a:solidFill>
              <a:srgbClr val="BFBFBF"/>
            </a:solidFill>
            <a:prstDash val="solid"/>
            <a:round/>
            <a:headEnd type="none" w="med" len="med"/>
            <a:tailEnd type="triangle" w="med" len="med"/>
          </a:ln>
        </p:spPr>
      </p:cxnSp>
      <p:cxnSp>
        <p:nvCxnSpPr>
          <p:cNvPr id="1571" name="Google Shape;1571;p68"/>
          <p:cNvCxnSpPr/>
          <p:nvPr/>
        </p:nvCxnSpPr>
        <p:spPr>
          <a:xfrm rot="10800000">
            <a:off x="5029200" y="2362200"/>
            <a:ext cx="1143000" cy="304800"/>
          </a:xfrm>
          <a:prstGeom prst="straightConnector1">
            <a:avLst/>
          </a:prstGeom>
          <a:noFill/>
          <a:ln w="9525" cap="flat" cmpd="sng">
            <a:solidFill>
              <a:srgbClr val="BFBFBF"/>
            </a:solidFill>
            <a:prstDash val="solid"/>
            <a:round/>
            <a:headEnd type="none" w="med" len="med"/>
            <a:tailEnd type="triangle" w="med" len="med"/>
          </a:ln>
        </p:spPr>
      </p:cxnSp>
      <p:sp>
        <p:nvSpPr>
          <p:cNvPr id="1572" name="Google Shape;1572;p68"/>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1573" name="Google Shape;1573;p68"/>
          <p:cNvSpPr txBox="1"/>
          <p:nvPr/>
        </p:nvSpPr>
        <p:spPr>
          <a:xfrm>
            <a:off x="1057378" y="2681288"/>
            <a:ext cx="1761900" cy="2103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b="1" i="1">
                <a:solidFill>
                  <a:srgbClr val="BFBFBF"/>
                </a:solidFill>
                <a:latin typeface="Arial"/>
                <a:ea typeface="Arial"/>
                <a:cs typeface="Arial"/>
                <a:sym typeface="Arial"/>
              </a:rPr>
              <a:t>Folgt auf … eine RRD</a:t>
            </a:r>
            <a:endParaRPr sz="1800">
              <a:solidFill>
                <a:srgbClr val="BFBFBF"/>
              </a:solidFill>
              <a:latin typeface="Arial"/>
              <a:ea typeface="Arial"/>
              <a:cs typeface="Arial"/>
              <a:sym typeface="Arial"/>
            </a:endParaRPr>
          </a:p>
        </p:txBody>
      </p:sp>
      <p:sp>
        <p:nvSpPr>
          <p:cNvPr id="1574" name="Google Shape;1574;p68"/>
          <p:cNvSpPr txBox="1"/>
          <p:nvPr/>
        </p:nvSpPr>
        <p:spPr>
          <a:xfrm>
            <a:off x="761999" y="4028182"/>
            <a:ext cx="6934200" cy="13185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None/>
            </a:pPr>
            <a:r>
              <a:rPr lang="en-US" sz="1200" i="1">
                <a:solidFill>
                  <a:srgbClr val="BFBFBF"/>
                </a:solidFill>
              </a:rPr>
              <a:t>Etwas anderes: Es existiert eine weitere Form des sekundären Offenwinkelglaukoms, das als </a:t>
            </a:r>
            <a:r>
              <a:rPr lang="en-US" sz="1200" u="sng">
                <a:solidFill>
                  <a:srgbClr val="BFBFBF"/>
                </a:solidFill>
              </a:rPr>
              <a:t>Schwartz-Syndrom </a:t>
            </a:r>
            <a:r>
              <a:rPr lang="en-US" sz="1200" i="1">
                <a:solidFill>
                  <a:srgbClr val="BFBFBF"/>
                </a:solidFill>
              </a:rPr>
              <a:t>bezeichnet wird, das – ähnlich dem hämolytischen Glaukom und dem Geisterzellglaukom – einem Ereignis des Augenhinterabschnitts folgt, allerdings keiner Blutung. Welchem Ereignis folgt es?</a:t>
            </a:r>
            <a:endParaRPr>
              <a:solidFill>
                <a:srgbClr val="BFBFBF"/>
              </a:solidFill>
            </a:endParaRPr>
          </a:p>
          <a:p>
            <a:pPr marL="0" lvl="0" indent="0" algn="l" rtl="0">
              <a:spcBef>
                <a:spcPts val="0"/>
              </a:spcBef>
              <a:spcAft>
                <a:spcPts val="0"/>
              </a:spcAft>
              <a:buNone/>
            </a:pPr>
            <a:r>
              <a:rPr lang="en-US" sz="1200" b="1">
                <a:solidFill>
                  <a:srgbClr val="0000FF"/>
                </a:solidFill>
              </a:rPr>
              <a:t>Rhegmatogene Netzhautablösung (RRD, rhegmatogenous retinal detachment)</a:t>
            </a:r>
            <a:endParaRPr b="1">
              <a:solidFill>
                <a:schemeClr val="dk1"/>
              </a:solidFill>
            </a:endParaRPr>
          </a:p>
          <a:p>
            <a:pPr marL="0" lvl="0" indent="0" algn="l" rtl="0">
              <a:spcBef>
                <a:spcPts val="0"/>
              </a:spcBef>
              <a:spcAft>
                <a:spcPts val="0"/>
              </a:spcAft>
              <a:buClr>
                <a:schemeClr val="dk1"/>
              </a:buClr>
              <a:buFont typeface="Arial"/>
              <a:buNone/>
            </a:pPr>
            <a:endParaRPr sz="1200" i="1">
              <a:solidFill>
                <a:srgbClr val="BFBFBF"/>
              </a:solidFill>
            </a:endParaRPr>
          </a:p>
          <a:p>
            <a:pPr marL="0" marR="0" lvl="0" indent="0" algn="l" rtl="0">
              <a:spcBef>
                <a:spcPts val="0"/>
              </a:spcBef>
              <a:spcAft>
                <a:spcPts val="0"/>
              </a:spcAft>
              <a:buNone/>
            </a:pPr>
            <a:endParaRPr sz="1200" i="1">
              <a:solidFill>
                <a:srgbClr val="BFBFBF"/>
              </a:solidFill>
            </a:endParaRPr>
          </a:p>
        </p:txBody>
      </p:sp>
      <p:sp>
        <p:nvSpPr>
          <p:cNvPr id="1575" name="Google Shape;1575;p68"/>
          <p:cNvSpPr txBox="1"/>
          <p:nvPr/>
        </p:nvSpPr>
        <p:spPr>
          <a:xfrm>
            <a:off x="600950" y="5337647"/>
            <a:ext cx="6113400" cy="949200"/>
          </a:xfrm>
          <a:prstGeom prst="rect">
            <a:avLst/>
          </a:prstGeom>
          <a:solidFill>
            <a:srgbClr val="C8C86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7F7F7F"/>
                </a:solidFill>
              </a:rPr>
              <a:t>Wie bitte? Ich dachte, eine RRD geht mit einem </a:t>
            </a:r>
            <a:r>
              <a:rPr lang="en-US" sz="1200" b="1">
                <a:solidFill>
                  <a:srgbClr val="7F7F7F"/>
                </a:solidFill>
              </a:rPr>
              <a:t>niedrigen</a:t>
            </a:r>
            <a:r>
              <a:rPr lang="en-US" sz="1200" i="1">
                <a:solidFill>
                  <a:srgbClr val="7F7F7F"/>
                </a:solidFill>
              </a:rPr>
              <a:t> Augeninnendruck einher. Wie lässt sich das erklären?</a:t>
            </a:r>
            <a:endParaRPr>
              <a:solidFill>
                <a:srgbClr val="7F7F7F"/>
              </a:solidFill>
            </a:endParaRPr>
          </a:p>
          <a:p>
            <a:pPr marL="0" lvl="0" indent="0" algn="l" rtl="0">
              <a:spcBef>
                <a:spcPts val="0"/>
              </a:spcBef>
              <a:spcAft>
                <a:spcPts val="0"/>
              </a:spcAft>
              <a:buClr>
                <a:schemeClr val="dk1"/>
              </a:buClr>
              <a:buFont typeface="Arial"/>
              <a:buNone/>
            </a:pPr>
            <a:r>
              <a:rPr lang="en-US" sz="1200" b="1">
                <a:solidFill>
                  <a:srgbClr val="0000FF"/>
                </a:solidFill>
              </a:rPr>
              <a:t>Eine akute RRD ist tatsächlich mit einem verminderten Augeninnendruck verbunden. </a:t>
            </a:r>
            <a:r>
              <a:rPr lang="en-US" sz="1200">
                <a:solidFill>
                  <a:srgbClr val="7F7F7F"/>
                </a:solidFill>
              </a:rPr>
              <a:t>Das Schwartz-Syndrom tritt hingegen im Zusammenhang mit einer chronischen rhegmatogenen Netzhautablösung auf.</a:t>
            </a:r>
            <a:endParaRPr sz="1200" i="1">
              <a:solidFill>
                <a:srgbClr val="7F7F7F"/>
              </a:solidFill>
            </a:endParaRPr>
          </a:p>
        </p:txBody>
      </p:sp>
      <p:sp>
        <p:nvSpPr>
          <p:cNvPr id="1576" name="Google Shape;1576;p68"/>
          <p:cNvSpPr txBox="1"/>
          <p:nvPr/>
        </p:nvSpPr>
        <p:spPr>
          <a:xfrm>
            <a:off x="76200" y="4061236"/>
            <a:ext cx="5943600" cy="1318500"/>
          </a:xfrm>
          <a:prstGeom prst="rect">
            <a:avLst/>
          </a:prstGeom>
          <a:solidFill>
            <a:srgbClr val="0070C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lt1"/>
                </a:solidFill>
              </a:rPr>
              <a:t>Welcher pathophysiologische Mechanismus führt bei der akuten RRD zur Reduktion des Augeninnendrucks?</a:t>
            </a:r>
            <a:endParaRPr>
              <a:solidFill>
                <a:schemeClr val="dk1"/>
              </a:solidFill>
            </a:endParaRPr>
          </a:p>
          <a:p>
            <a:pPr marL="0" marR="0" lvl="0" indent="0" algn="l" rtl="0">
              <a:spcBef>
                <a:spcPts val="0"/>
              </a:spcBef>
              <a:spcAft>
                <a:spcPts val="0"/>
              </a:spcAft>
              <a:buNone/>
            </a:pPr>
            <a:r>
              <a:rPr lang="en-US" sz="1200">
                <a:solidFill>
                  <a:schemeClr val="lt1"/>
                </a:solidFill>
              </a:rPr>
              <a:t>EErinnern Sie sich daran, dass eine Funktion des retinalen Pigmentepithels (RPE) darin besteht, den subretinalen Raum durch aktives Herauspumpen von Flüssigkeit zu entquellen. Bei einer RRD kann intraokulare Flüssigkeit in den subretinalen Raum gelangen, wo das RPE versucht, diese wieder zu entfernen. </a:t>
            </a:r>
            <a:r>
              <a:rPr lang="en-US" sz="1200">
                <a:solidFill>
                  <a:schemeClr val="dk1"/>
                </a:solidFill>
                <a:latin typeface="Arial"/>
                <a:ea typeface="Arial"/>
                <a:cs typeface="Arial"/>
                <a:sym typeface="Arial"/>
              </a:rPr>
              <a:t>Wenn ein ausreichend großer Teil dieser Flüssigkeit entfernt wird, sinkt der Augeninnendruck.</a:t>
            </a:r>
            <a:endParaRPr/>
          </a:p>
        </p:txBody>
      </p:sp>
      <p:sp>
        <p:nvSpPr>
          <p:cNvPr id="1577" name="Google Shape;1577;p68"/>
          <p:cNvSpPr/>
          <p:nvPr/>
        </p:nvSpPr>
        <p:spPr>
          <a:xfrm>
            <a:off x="477078" y="5326220"/>
            <a:ext cx="4648201" cy="738664"/>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578" name="Google Shape;1578;p68"/>
          <p:cNvSpPr/>
          <p:nvPr/>
        </p:nvSpPr>
        <p:spPr>
          <a:xfrm>
            <a:off x="3505200" y="1219200"/>
            <a:ext cx="76200" cy="2178050"/>
          </a:xfrm>
          <a:prstGeom prst="rect">
            <a:avLst/>
          </a:prstGeom>
          <a:solidFill>
            <a:srgbClr val="BFBFBF"/>
          </a:solidFill>
          <a:ln w="25400" cap="flat" cmpd="sng">
            <a:solidFill>
              <a:srgbClr val="A5A5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1582"/>
        <p:cNvGrpSpPr/>
        <p:nvPr/>
      </p:nvGrpSpPr>
      <p:grpSpPr>
        <a:xfrm>
          <a:off x="0" y="0"/>
          <a:ext cx="0" cy="0"/>
          <a:chOff x="0" y="0"/>
          <a:chExt cx="0" cy="0"/>
        </a:xfrm>
      </p:grpSpPr>
      <p:sp>
        <p:nvSpPr>
          <p:cNvPr id="1583" name="Google Shape;1583;p69"/>
          <p:cNvSpPr txBox="1"/>
          <p:nvPr/>
        </p:nvSpPr>
        <p:spPr>
          <a:xfrm>
            <a:off x="761999" y="4028182"/>
            <a:ext cx="6934200" cy="11340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BFBFBF"/>
                </a:solidFill>
              </a:rPr>
              <a:t>Etwas anderes: Es existiert eine weitere Form des sekundären Offenwinkelglaukoms, das als </a:t>
            </a:r>
            <a:r>
              <a:rPr lang="en-US" sz="1200" u="sng">
                <a:solidFill>
                  <a:srgbClr val="BFBFBF"/>
                </a:solidFill>
              </a:rPr>
              <a:t>Schwartz-Syndrom </a:t>
            </a:r>
            <a:r>
              <a:rPr lang="en-US" sz="1200" i="1">
                <a:solidFill>
                  <a:srgbClr val="BFBFBF"/>
                </a:solidFill>
              </a:rPr>
              <a:t>bezeichnet wird, das – ähnlich dem hämolytischen Glaukom und dem Geisterzellglaukom – einem Ereignis des Augenhinterabschnitts folgt, allerdings keiner Blutung. Welchem Ereignis folgt es?</a:t>
            </a:r>
            <a:endParaRPr>
              <a:solidFill>
                <a:srgbClr val="BFBFBF"/>
              </a:solidFill>
            </a:endParaRPr>
          </a:p>
          <a:p>
            <a:pPr marL="0" lvl="0" indent="0" algn="l" rtl="0">
              <a:spcBef>
                <a:spcPts val="0"/>
              </a:spcBef>
              <a:spcAft>
                <a:spcPts val="0"/>
              </a:spcAft>
              <a:buClr>
                <a:schemeClr val="dk1"/>
              </a:buClr>
              <a:buFont typeface="Arial"/>
              <a:buNone/>
            </a:pPr>
            <a:r>
              <a:rPr lang="en-US" sz="1200">
                <a:solidFill>
                  <a:srgbClr val="BFBFBF"/>
                </a:solidFill>
              </a:rPr>
              <a:t>Rhegmatogene Netzhautablösung (RRD, rhegmatogenous retinal detachment)</a:t>
            </a:r>
            <a:endParaRPr>
              <a:solidFill>
                <a:srgbClr val="BFBFBF"/>
              </a:solidFill>
            </a:endParaRPr>
          </a:p>
          <a:p>
            <a:pPr marL="0" marR="0" lvl="0" indent="0" algn="l" rtl="0">
              <a:spcBef>
                <a:spcPts val="0"/>
              </a:spcBef>
              <a:spcAft>
                <a:spcPts val="0"/>
              </a:spcAft>
              <a:buNone/>
            </a:pPr>
            <a:endParaRPr sz="1200" i="1">
              <a:solidFill>
                <a:srgbClr val="BFBFBF"/>
              </a:solidFill>
            </a:endParaRPr>
          </a:p>
        </p:txBody>
      </p:sp>
      <p:sp>
        <p:nvSpPr>
          <p:cNvPr id="1584" name="Google Shape;1584;p69"/>
          <p:cNvSpPr txBox="1"/>
          <p:nvPr/>
        </p:nvSpPr>
        <p:spPr>
          <a:xfrm>
            <a:off x="6322794" y="1981200"/>
            <a:ext cx="2287806"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u="sng">
                <a:solidFill>
                  <a:schemeClr val="dk1"/>
                </a:solidFill>
                <a:latin typeface="Arial"/>
                <a:ea typeface="Arial"/>
                <a:cs typeface="Arial"/>
                <a:sym typeface="Arial"/>
              </a:rPr>
              <a:t>Geisterzellglaukom</a:t>
            </a:r>
            <a:endParaRPr/>
          </a:p>
        </p:txBody>
      </p:sp>
      <p:sp>
        <p:nvSpPr>
          <p:cNvPr id="1585" name="Google Shape;1585;p69"/>
          <p:cNvSpPr txBox="1"/>
          <p:nvPr/>
        </p:nvSpPr>
        <p:spPr>
          <a:xfrm>
            <a:off x="2361390" y="395288"/>
            <a:ext cx="4389471" cy="400110"/>
          </a:xfrm>
          <a:prstGeom prst="rect">
            <a:avLst/>
          </a:prstGeom>
          <a:solidFill>
            <a:srgbClr val="CCFFFF"/>
          </a:solid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FF0000"/>
              </a:buClr>
              <a:buSzPts val="1200"/>
              <a:buFont typeface="Noto Sans Symbols"/>
              <a:buNone/>
            </a:pPr>
            <a:r>
              <a:rPr lang="en-US" sz="1200" b="1">
                <a:solidFill>
                  <a:srgbClr val="FF0000"/>
                </a:solidFill>
                <a:latin typeface="Arial"/>
                <a:ea typeface="Arial"/>
                <a:cs typeface="Arial"/>
                <a:sym typeface="Arial"/>
              </a:rPr>
              <a:t>Glaukom nach intraokularer Blutung</a:t>
            </a:r>
            <a:endParaRPr/>
          </a:p>
        </p:txBody>
      </p:sp>
      <p:sp>
        <p:nvSpPr>
          <p:cNvPr id="1586" name="Google Shape;1586;p69"/>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69</a:t>
            </a:fld>
            <a:endParaRPr sz="1000">
              <a:solidFill>
                <a:schemeClr val="dk1"/>
              </a:solidFill>
              <a:latin typeface="Arial"/>
              <a:ea typeface="Arial"/>
              <a:cs typeface="Arial"/>
              <a:sym typeface="Arial"/>
            </a:endParaRPr>
          </a:p>
        </p:txBody>
      </p:sp>
      <p:sp>
        <p:nvSpPr>
          <p:cNvPr id="1587" name="Google Shape;1587;p69"/>
          <p:cNvSpPr txBox="1"/>
          <p:nvPr/>
        </p:nvSpPr>
        <p:spPr>
          <a:xfrm>
            <a:off x="3757642" y="1981200"/>
            <a:ext cx="2262158"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u="sng">
                <a:solidFill>
                  <a:schemeClr val="dk1"/>
                </a:solidFill>
                <a:latin typeface="Arial"/>
                <a:ea typeface="Arial"/>
                <a:cs typeface="Arial"/>
                <a:sym typeface="Arial"/>
              </a:rPr>
              <a:t>Hämolytisches Glaukom</a:t>
            </a:r>
            <a:endParaRPr/>
          </a:p>
        </p:txBody>
      </p:sp>
      <p:sp>
        <p:nvSpPr>
          <p:cNvPr id="1588" name="Google Shape;1588;p69"/>
          <p:cNvSpPr txBox="1"/>
          <p:nvPr/>
        </p:nvSpPr>
        <p:spPr>
          <a:xfrm>
            <a:off x="772877" y="1981200"/>
            <a:ext cx="2210862"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u="sng">
                <a:solidFill>
                  <a:schemeClr val="dk1"/>
                </a:solidFill>
                <a:latin typeface="Arial"/>
                <a:ea typeface="Arial"/>
                <a:cs typeface="Arial"/>
                <a:sym typeface="Arial"/>
              </a:rPr>
              <a:t>Schwartz-Syndrom</a:t>
            </a:r>
            <a:endParaRPr/>
          </a:p>
        </p:txBody>
      </p:sp>
      <p:sp>
        <p:nvSpPr>
          <p:cNvPr id="1589" name="Google Shape;1589;p69"/>
          <p:cNvSpPr/>
          <p:nvPr/>
        </p:nvSpPr>
        <p:spPr>
          <a:xfrm>
            <a:off x="3505200" y="1219200"/>
            <a:ext cx="76200" cy="2178050"/>
          </a:xfrm>
          <a:prstGeom prst="rect">
            <a:avLst/>
          </a:prstGeom>
          <a:solidFill>
            <a:schemeClr val="dk1"/>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590" name="Google Shape;1590;p69"/>
          <p:cNvSpPr txBox="1"/>
          <p:nvPr/>
        </p:nvSpPr>
        <p:spPr>
          <a:xfrm>
            <a:off x="3581400" y="2995613"/>
            <a:ext cx="2564400" cy="2103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1"/>
              </a:buClr>
              <a:buSzPts val="1200"/>
              <a:buFont typeface="Noto Sans Symbols"/>
              <a:buNone/>
            </a:pPr>
            <a:r>
              <a:rPr lang="en-US" sz="1200">
                <a:solidFill>
                  <a:schemeClr val="dk1"/>
                </a:solidFill>
              </a:rPr>
              <a:t>TM verstopft</a:t>
            </a:r>
            <a:endParaRPr/>
          </a:p>
        </p:txBody>
      </p:sp>
      <p:sp>
        <p:nvSpPr>
          <p:cNvPr id="1591" name="Google Shape;1591;p69"/>
          <p:cNvSpPr txBox="1"/>
          <p:nvPr/>
        </p:nvSpPr>
        <p:spPr>
          <a:xfrm>
            <a:off x="6425127" y="2995613"/>
            <a:ext cx="2109300" cy="2103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1"/>
              </a:buClr>
              <a:buSzPts val="1200"/>
              <a:buFont typeface="Noto Sans Symbols"/>
              <a:buNone/>
            </a:pPr>
            <a:r>
              <a:rPr lang="en-US" sz="1200">
                <a:solidFill>
                  <a:schemeClr val="dk1"/>
                </a:solidFill>
              </a:rPr>
              <a:t>TM verstopft</a:t>
            </a:r>
            <a:endParaRPr/>
          </a:p>
        </p:txBody>
      </p:sp>
      <p:cxnSp>
        <p:nvCxnSpPr>
          <p:cNvPr id="1592" name="Google Shape;1592;p69"/>
          <p:cNvCxnSpPr/>
          <p:nvPr/>
        </p:nvCxnSpPr>
        <p:spPr>
          <a:xfrm rot="10800000">
            <a:off x="4876800" y="2438400"/>
            <a:ext cx="0" cy="533400"/>
          </a:xfrm>
          <a:prstGeom prst="straightConnector1">
            <a:avLst/>
          </a:prstGeom>
          <a:noFill/>
          <a:ln w="9525" cap="flat" cmpd="sng">
            <a:solidFill>
              <a:schemeClr val="dk1"/>
            </a:solidFill>
            <a:prstDash val="solid"/>
            <a:round/>
            <a:headEnd type="triangle" w="med" len="med"/>
            <a:tailEnd type="none" w="sm" len="sm"/>
          </a:ln>
        </p:spPr>
      </p:cxnSp>
      <p:cxnSp>
        <p:nvCxnSpPr>
          <p:cNvPr id="1593" name="Google Shape;1593;p69"/>
          <p:cNvCxnSpPr/>
          <p:nvPr/>
        </p:nvCxnSpPr>
        <p:spPr>
          <a:xfrm rot="10800000">
            <a:off x="7467600" y="2438400"/>
            <a:ext cx="0" cy="533400"/>
          </a:xfrm>
          <a:prstGeom prst="straightConnector1">
            <a:avLst/>
          </a:prstGeom>
          <a:noFill/>
          <a:ln w="9525" cap="flat" cmpd="sng">
            <a:solidFill>
              <a:schemeClr val="dk1"/>
            </a:solidFill>
            <a:prstDash val="solid"/>
            <a:round/>
            <a:headEnd type="triangle" w="med" len="med"/>
            <a:tailEnd type="none" w="sm" len="sm"/>
          </a:ln>
        </p:spPr>
      </p:cxnSp>
      <p:sp>
        <p:nvSpPr>
          <p:cNvPr id="1594" name="Google Shape;1594;p69"/>
          <p:cNvSpPr txBox="1"/>
          <p:nvPr/>
        </p:nvSpPr>
        <p:spPr>
          <a:xfrm>
            <a:off x="4199282" y="3429000"/>
            <a:ext cx="4186500" cy="764400"/>
          </a:xfrm>
          <a:prstGeom prst="rect">
            <a:avLst/>
          </a:prstGeom>
          <a:solidFill>
            <a:srgbClr val="D5ADFF"/>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a:solidFill>
                  <a:srgbClr val="0000FF"/>
                </a:solidFill>
              </a:rPr>
              <a:t>Sowohl beim hämolytischen Glaukom als auch beim Geisterzellglaukom entsteht der erhöhte Augeninnendruck durch eine Verlegung des TM, wodurch der Abfluss des Kammerwassers behindert wird.</a:t>
            </a:r>
            <a:endParaRPr sz="1600">
              <a:solidFill>
                <a:srgbClr val="CCFFCC"/>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p7"/>
          <p:cNvSpPr txBox="1"/>
          <p:nvPr/>
        </p:nvSpPr>
        <p:spPr>
          <a:xfrm>
            <a:off x="4962525" y="2667000"/>
            <a:ext cx="2419500" cy="3951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1"/>
              </a:buClr>
              <a:buSzPts val="1200"/>
              <a:buFont typeface="Noto Sans Symbols"/>
              <a:buNone/>
            </a:pPr>
            <a:r>
              <a:rPr lang="en-US" sz="1200">
                <a:solidFill>
                  <a:schemeClr val="dk1"/>
                </a:solidFill>
              </a:rPr>
              <a:t>Folgen auf eine </a:t>
            </a:r>
            <a:r>
              <a:rPr lang="en-US" sz="1200" b="1" i="1">
                <a:solidFill>
                  <a:schemeClr val="dk1"/>
                </a:solidFill>
              </a:rPr>
              <a:t>Glaskörperblutung</a:t>
            </a:r>
            <a:endParaRPr b="1" i="1"/>
          </a:p>
        </p:txBody>
      </p:sp>
      <p:sp>
        <p:nvSpPr>
          <p:cNvPr id="254" name="Google Shape;254;p7"/>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255" name="Google Shape;255;p7"/>
          <p:cNvSpPr txBox="1"/>
          <p:nvPr/>
        </p:nvSpPr>
        <p:spPr>
          <a:xfrm>
            <a:off x="6239438" y="1981200"/>
            <a:ext cx="2454519"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chemeClr val="dk1"/>
                </a:solidFill>
                <a:latin typeface="Arial"/>
                <a:ea typeface="Arial"/>
                <a:cs typeface="Arial"/>
                <a:sym typeface="Arial"/>
              </a:rPr>
              <a:t>Geisterzellglaukom</a:t>
            </a:r>
            <a:endParaRPr/>
          </a:p>
        </p:txBody>
      </p:sp>
      <p:sp>
        <p:nvSpPr>
          <p:cNvPr id="256" name="Google Shape;256;p7"/>
          <p:cNvSpPr txBox="1"/>
          <p:nvPr/>
        </p:nvSpPr>
        <p:spPr>
          <a:xfrm>
            <a:off x="2361390" y="395288"/>
            <a:ext cx="4389471" cy="400110"/>
          </a:xfrm>
          <a:prstGeom prst="rect">
            <a:avLst/>
          </a:prstGeom>
          <a:solidFill>
            <a:srgbClr val="CCFFFF"/>
          </a:solid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FF0000"/>
              </a:buClr>
              <a:buSzPts val="1200"/>
              <a:buFont typeface="Noto Sans Symbols"/>
              <a:buNone/>
            </a:pPr>
            <a:r>
              <a:rPr lang="en-US" sz="1200" b="1">
                <a:solidFill>
                  <a:srgbClr val="FF0000"/>
                </a:solidFill>
                <a:latin typeface="Arial"/>
                <a:ea typeface="Arial"/>
                <a:cs typeface="Arial"/>
                <a:sym typeface="Arial"/>
              </a:rPr>
              <a:t>Glaukom nach intraokularer Blutung</a:t>
            </a:r>
            <a:endParaRPr/>
          </a:p>
        </p:txBody>
      </p:sp>
      <p:sp>
        <p:nvSpPr>
          <p:cNvPr id="257" name="Google Shape;257;p7"/>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7</a:t>
            </a:fld>
            <a:endParaRPr sz="1000">
              <a:solidFill>
                <a:schemeClr val="dk1"/>
              </a:solidFill>
              <a:latin typeface="Arial"/>
              <a:ea typeface="Arial"/>
              <a:cs typeface="Arial"/>
              <a:sym typeface="Arial"/>
            </a:endParaRPr>
          </a:p>
        </p:txBody>
      </p:sp>
      <p:sp>
        <p:nvSpPr>
          <p:cNvPr id="258" name="Google Shape;258;p7"/>
          <p:cNvSpPr txBox="1"/>
          <p:nvPr/>
        </p:nvSpPr>
        <p:spPr>
          <a:xfrm>
            <a:off x="3674286" y="1981200"/>
            <a:ext cx="2428871"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chemeClr val="dk1"/>
                </a:solidFill>
                <a:latin typeface="Arial"/>
                <a:ea typeface="Arial"/>
                <a:cs typeface="Arial"/>
                <a:sym typeface="Arial"/>
              </a:rPr>
              <a:t>Hämolytisches Glaukom</a:t>
            </a:r>
            <a:endParaRPr/>
          </a:p>
        </p:txBody>
      </p:sp>
      <p:sp>
        <p:nvSpPr>
          <p:cNvPr id="259" name="Google Shape;259;p7"/>
          <p:cNvSpPr txBox="1"/>
          <p:nvPr/>
        </p:nvSpPr>
        <p:spPr>
          <a:xfrm>
            <a:off x="304800" y="1981200"/>
            <a:ext cx="3147000" cy="2103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2"/>
              </a:buClr>
              <a:buSzPts val="840"/>
              <a:buFont typeface="Noto Sans Symbols"/>
              <a:buNone/>
            </a:pPr>
            <a:r>
              <a:rPr lang="en-US" sz="1200" u="sng">
                <a:solidFill>
                  <a:srgbClr val="BFBFBF"/>
                </a:solidFill>
                <a:latin typeface="Arial"/>
                <a:ea typeface="Arial"/>
                <a:cs typeface="Arial"/>
                <a:sym typeface="Arial"/>
              </a:rPr>
              <a:t>Glaukom als Folge eines Hyph</a:t>
            </a:r>
            <a:r>
              <a:rPr lang="en-US" sz="1200" u="sng">
                <a:solidFill>
                  <a:srgbClr val="BFBFBF"/>
                </a:solidFill>
              </a:rPr>
              <a:t>ä</a:t>
            </a:r>
            <a:r>
              <a:rPr lang="en-US" sz="1200" u="sng">
                <a:solidFill>
                  <a:srgbClr val="BFBFBF"/>
                </a:solidFill>
                <a:latin typeface="Arial"/>
                <a:ea typeface="Arial"/>
                <a:cs typeface="Arial"/>
                <a:sym typeface="Arial"/>
              </a:rPr>
              <a:t>mas</a:t>
            </a:r>
            <a:endParaRPr sz="1800" u="sng">
              <a:solidFill>
                <a:srgbClr val="BFBFBF"/>
              </a:solidFill>
              <a:latin typeface="Arial"/>
              <a:ea typeface="Arial"/>
              <a:cs typeface="Arial"/>
              <a:sym typeface="Arial"/>
            </a:endParaRPr>
          </a:p>
        </p:txBody>
      </p:sp>
      <p:sp>
        <p:nvSpPr>
          <p:cNvPr id="260" name="Google Shape;260;p7"/>
          <p:cNvSpPr txBox="1"/>
          <p:nvPr/>
        </p:nvSpPr>
        <p:spPr>
          <a:xfrm>
            <a:off x="920750" y="2681288"/>
            <a:ext cx="1974900" cy="3951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Folgt </a:t>
            </a:r>
            <a:r>
              <a:rPr lang="en-US" sz="1200">
                <a:solidFill>
                  <a:srgbClr val="BFBFBF"/>
                </a:solidFill>
              </a:rPr>
              <a:t>auf</a:t>
            </a:r>
            <a:r>
              <a:rPr lang="en-US" sz="1200" b="1" i="1">
                <a:solidFill>
                  <a:srgbClr val="BFBFBF"/>
                </a:solidFill>
                <a:latin typeface="Arial"/>
                <a:ea typeface="Arial"/>
                <a:cs typeface="Arial"/>
                <a:sym typeface="Arial"/>
              </a:rPr>
              <a:t> </a:t>
            </a:r>
            <a:r>
              <a:rPr lang="en-US" sz="1200">
                <a:solidFill>
                  <a:srgbClr val="BFBFBF"/>
                </a:solidFill>
                <a:latin typeface="Arial"/>
                <a:ea typeface="Arial"/>
                <a:cs typeface="Arial"/>
                <a:sym typeface="Arial"/>
              </a:rPr>
              <a:t>eine </a:t>
            </a:r>
            <a:r>
              <a:rPr lang="en-US" sz="1200" b="1" i="1">
                <a:solidFill>
                  <a:srgbClr val="BFBFBF"/>
                </a:solidFill>
              </a:rPr>
              <a:t>Vorderkammerblutung</a:t>
            </a:r>
            <a:endParaRPr b="1" i="1"/>
          </a:p>
        </p:txBody>
      </p:sp>
      <p:cxnSp>
        <p:nvCxnSpPr>
          <p:cNvPr id="261" name="Google Shape;261;p7"/>
          <p:cNvCxnSpPr/>
          <p:nvPr/>
        </p:nvCxnSpPr>
        <p:spPr>
          <a:xfrm rot="10800000">
            <a:off x="1892300" y="2286000"/>
            <a:ext cx="0" cy="381000"/>
          </a:xfrm>
          <a:prstGeom prst="straightConnector1">
            <a:avLst/>
          </a:prstGeom>
          <a:noFill/>
          <a:ln w="9525" cap="flat" cmpd="sng">
            <a:solidFill>
              <a:srgbClr val="BFBFBF"/>
            </a:solidFill>
            <a:prstDash val="solid"/>
            <a:round/>
            <a:headEnd type="none" w="med" len="med"/>
            <a:tailEnd type="triangle" w="med" len="med"/>
          </a:ln>
        </p:spPr>
      </p:cxnSp>
      <p:cxnSp>
        <p:nvCxnSpPr>
          <p:cNvPr id="262" name="Google Shape;262;p7"/>
          <p:cNvCxnSpPr/>
          <p:nvPr/>
        </p:nvCxnSpPr>
        <p:spPr>
          <a:xfrm rot="10800000" flipH="1">
            <a:off x="6172200" y="2362200"/>
            <a:ext cx="1219200" cy="304800"/>
          </a:xfrm>
          <a:prstGeom prst="straightConnector1">
            <a:avLst/>
          </a:prstGeom>
          <a:noFill/>
          <a:ln w="9525" cap="flat" cmpd="sng">
            <a:solidFill>
              <a:schemeClr val="dk1"/>
            </a:solidFill>
            <a:prstDash val="solid"/>
            <a:round/>
            <a:headEnd type="none" w="med" len="med"/>
            <a:tailEnd type="triangle" w="med" len="med"/>
          </a:ln>
        </p:spPr>
      </p:cxnSp>
      <p:cxnSp>
        <p:nvCxnSpPr>
          <p:cNvPr id="263" name="Google Shape;263;p7"/>
          <p:cNvCxnSpPr/>
          <p:nvPr/>
        </p:nvCxnSpPr>
        <p:spPr>
          <a:xfrm rot="10800000">
            <a:off x="5029200" y="2362200"/>
            <a:ext cx="1143000" cy="304800"/>
          </a:xfrm>
          <a:prstGeom prst="straightConnector1">
            <a:avLst/>
          </a:prstGeom>
          <a:noFill/>
          <a:ln w="9525" cap="flat" cmpd="sng">
            <a:solidFill>
              <a:schemeClr val="dk1"/>
            </a:solidFill>
            <a:prstDash val="solid"/>
            <a:round/>
            <a:headEnd type="none" w="med" len="med"/>
            <a:tailEnd type="triangle" w="med" len="med"/>
          </a:ln>
        </p:spPr>
      </p:cxnSp>
      <p:sp>
        <p:nvSpPr>
          <p:cNvPr id="264" name="Google Shape;264;p7"/>
          <p:cNvSpPr/>
          <p:nvPr/>
        </p:nvSpPr>
        <p:spPr>
          <a:xfrm>
            <a:off x="3505200" y="1219200"/>
            <a:ext cx="76200" cy="2178050"/>
          </a:xfrm>
          <a:prstGeom prst="rect">
            <a:avLst/>
          </a:prstGeom>
          <a:solidFill>
            <a:schemeClr val="dk1"/>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65" name="Google Shape;265;p7"/>
          <p:cNvSpPr txBox="1"/>
          <p:nvPr/>
        </p:nvSpPr>
        <p:spPr>
          <a:xfrm>
            <a:off x="3451815" y="3552000"/>
            <a:ext cx="5493600" cy="1564800"/>
          </a:xfrm>
          <a:prstGeom prst="rect">
            <a:avLst/>
          </a:prstGeom>
          <a:solidFill>
            <a:srgbClr val="C8C86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rPr>
              <a:t>Welche Ursachen einer Glaskörperblutung kommen als Auslöser infrage?</a:t>
            </a:r>
            <a:endParaRPr/>
          </a:p>
          <a:p>
            <a:pPr marL="0" marR="0" lvl="0" indent="0" algn="l" rtl="0">
              <a:spcBef>
                <a:spcPts val="0"/>
              </a:spcBef>
              <a:spcAft>
                <a:spcPts val="0"/>
              </a:spcAft>
              <a:buNone/>
            </a:pPr>
            <a:r>
              <a:rPr lang="en-US" sz="1200">
                <a:solidFill>
                  <a:srgbClr val="0000FF"/>
                </a:solidFill>
                <a:latin typeface="Arial"/>
                <a:ea typeface="Arial"/>
                <a:cs typeface="Arial"/>
                <a:sym typeface="Arial"/>
              </a:rPr>
              <a:t>Die üblichen Verdächtigen – PDR, </a:t>
            </a:r>
            <a:r>
              <a:rPr lang="en-US" sz="1200">
                <a:solidFill>
                  <a:srgbClr val="0000FF"/>
                </a:solidFill>
              </a:rPr>
              <a:t>ZVV</a:t>
            </a:r>
            <a:r>
              <a:rPr lang="en-US" sz="1200">
                <a:solidFill>
                  <a:srgbClr val="0000FF"/>
                </a:solidFill>
                <a:latin typeface="Arial"/>
                <a:ea typeface="Arial"/>
                <a:cs typeface="Arial"/>
                <a:sym typeface="Arial"/>
              </a:rPr>
              <a:t> usw. sowie Traumata</a:t>
            </a:r>
            <a:endParaRPr/>
          </a:p>
          <a:p>
            <a:pPr marL="0" marR="0" lvl="0" indent="0" algn="l" rtl="0">
              <a:spcBef>
                <a:spcPts val="0"/>
              </a:spcBef>
              <a:spcAft>
                <a:spcPts val="0"/>
              </a:spcAft>
              <a:buNone/>
            </a:pPr>
            <a:endParaRPr sz="1600">
              <a:solidFill>
                <a:srgbClr val="C8C860"/>
              </a:solidFill>
              <a:latin typeface="Arial"/>
              <a:ea typeface="Arial"/>
              <a:cs typeface="Arial"/>
              <a:sym typeface="Arial"/>
            </a:endParaRPr>
          </a:p>
          <a:p>
            <a:pPr marL="0" marR="0" lvl="0" indent="0" algn="l" rtl="0">
              <a:spcBef>
                <a:spcPts val="0"/>
              </a:spcBef>
              <a:spcAft>
                <a:spcPts val="0"/>
              </a:spcAft>
              <a:buNone/>
            </a:pPr>
            <a:r>
              <a:rPr lang="en-US" sz="1200" i="1">
                <a:solidFill>
                  <a:srgbClr val="C8C860"/>
                </a:solidFill>
                <a:latin typeface="Arial"/>
                <a:ea typeface="Arial"/>
                <a:cs typeface="Arial"/>
                <a:sym typeface="Arial"/>
              </a:rPr>
              <a:t>Wie gelangt das Blut aus der Glaskörperhöhle in die Vorderkammer?</a:t>
            </a:r>
            <a:endParaRPr/>
          </a:p>
          <a:p>
            <a:pPr marL="0" marR="0" lvl="0" indent="0" algn="l" rtl="0">
              <a:spcBef>
                <a:spcPts val="0"/>
              </a:spcBef>
              <a:spcAft>
                <a:spcPts val="0"/>
              </a:spcAft>
              <a:buNone/>
            </a:pPr>
            <a:r>
              <a:rPr lang="en-US" sz="1200">
                <a:solidFill>
                  <a:srgbClr val="C8C860"/>
                </a:solidFill>
                <a:latin typeface="Arial"/>
                <a:ea typeface="Arial"/>
                <a:cs typeface="Arial"/>
                <a:sym typeface="Arial"/>
              </a:rPr>
              <a:t>Dies kann spontan geschehen, häufiger liegt jedoch eine Vorgeschichte einer Verletzung der vorderen Glaskörpermembran durch ein Trauma oder einen chirurgischen Eingriff (z. B. Katarakt, PPV) vor, die einen direkten Weg für die roten Blutkörperchen bildet</a:t>
            </a:r>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1598"/>
        <p:cNvGrpSpPr/>
        <p:nvPr/>
      </p:nvGrpSpPr>
      <p:grpSpPr>
        <a:xfrm>
          <a:off x="0" y="0"/>
          <a:ext cx="0" cy="0"/>
          <a:chOff x="0" y="0"/>
          <a:chExt cx="0" cy="0"/>
        </a:xfrm>
      </p:grpSpPr>
      <p:sp>
        <p:nvSpPr>
          <p:cNvPr id="1599" name="Google Shape;1599;p70"/>
          <p:cNvSpPr txBox="1"/>
          <p:nvPr/>
        </p:nvSpPr>
        <p:spPr>
          <a:xfrm>
            <a:off x="761999" y="4028182"/>
            <a:ext cx="6934200" cy="9492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BFBFBF"/>
                </a:solidFill>
              </a:rPr>
              <a:t>Etwas anderes: Es existiert eine weitere Form des sekundären Offenwinkelglaukoms, das als </a:t>
            </a:r>
            <a:r>
              <a:rPr lang="en-US" sz="1200" u="sng">
                <a:solidFill>
                  <a:srgbClr val="BFBFBF"/>
                </a:solidFill>
              </a:rPr>
              <a:t>Schwartz-Syndrom </a:t>
            </a:r>
            <a:r>
              <a:rPr lang="en-US" sz="1200" i="1">
                <a:solidFill>
                  <a:srgbClr val="BFBFBF"/>
                </a:solidFill>
              </a:rPr>
              <a:t>bezeichnet wird, das – ähnlich dem hämolytischen Glaukom und dem Geisterzellglaukom – einem Ereignis des Augenhinterabschnitts folgt, allerdings keiner Blutung. Welchem Ereignis folgt es?</a:t>
            </a:r>
            <a:endParaRPr>
              <a:solidFill>
                <a:srgbClr val="BFBFBF"/>
              </a:solidFill>
            </a:endParaRPr>
          </a:p>
          <a:p>
            <a:pPr marL="0" lvl="0" indent="0" algn="l" rtl="0">
              <a:spcBef>
                <a:spcPts val="0"/>
              </a:spcBef>
              <a:spcAft>
                <a:spcPts val="0"/>
              </a:spcAft>
              <a:buClr>
                <a:schemeClr val="dk1"/>
              </a:buClr>
              <a:buFont typeface="Arial"/>
              <a:buNone/>
            </a:pPr>
            <a:r>
              <a:rPr lang="en-US" sz="1200">
                <a:solidFill>
                  <a:srgbClr val="BFBFBF"/>
                </a:solidFill>
              </a:rPr>
              <a:t>Rhegmatogene Netzhautablösung (RRD, rhegmatogenous retinal detachment)</a:t>
            </a:r>
            <a:endParaRPr sz="1200" i="1">
              <a:solidFill>
                <a:srgbClr val="BFBFBF"/>
              </a:solidFill>
            </a:endParaRPr>
          </a:p>
        </p:txBody>
      </p:sp>
      <p:sp>
        <p:nvSpPr>
          <p:cNvPr id="1600" name="Google Shape;1600;p70"/>
          <p:cNvSpPr txBox="1"/>
          <p:nvPr/>
        </p:nvSpPr>
        <p:spPr>
          <a:xfrm>
            <a:off x="6322794" y="1981200"/>
            <a:ext cx="2287806"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u="sng">
                <a:solidFill>
                  <a:schemeClr val="dk1"/>
                </a:solidFill>
                <a:latin typeface="Arial"/>
                <a:ea typeface="Arial"/>
                <a:cs typeface="Arial"/>
                <a:sym typeface="Arial"/>
              </a:rPr>
              <a:t>Geisterzellglaukom</a:t>
            </a:r>
            <a:endParaRPr/>
          </a:p>
        </p:txBody>
      </p:sp>
      <p:sp>
        <p:nvSpPr>
          <p:cNvPr id="1601" name="Google Shape;1601;p70"/>
          <p:cNvSpPr txBox="1"/>
          <p:nvPr/>
        </p:nvSpPr>
        <p:spPr>
          <a:xfrm>
            <a:off x="2361390" y="395288"/>
            <a:ext cx="4389471" cy="400110"/>
          </a:xfrm>
          <a:prstGeom prst="rect">
            <a:avLst/>
          </a:prstGeom>
          <a:solidFill>
            <a:srgbClr val="CCFFFF"/>
          </a:solid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FF0000"/>
              </a:buClr>
              <a:buSzPts val="1200"/>
              <a:buFont typeface="Noto Sans Symbols"/>
              <a:buNone/>
            </a:pPr>
            <a:r>
              <a:rPr lang="en-US" sz="1200" b="1">
                <a:solidFill>
                  <a:srgbClr val="FF0000"/>
                </a:solidFill>
                <a:latin typeface="Arial"/>
                <a:ea typeface="Arial"/>
                <a:cs typeface="Arial"/>
                <a:sym typeface="Arial"/>
              </a:rPr>
              <a:t>Glaukom nach intraokularer Blutung</a:t>
            </a:r>
            <a:endParaRPr/>
          </a:p>
        </p:txBody>
      </p:sp>
      <p:sp>
        <p:nvSpPr>
          <p:cNvPr id="1602" name="Google Shape;1602;p70"/>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70</a:t>
            </a:fld>
            <a:endParaRPr sz="1000">
              <a:solidFill>
                <a:schemeClr val="dk1"/>
              </a:solidFill>
              <a:latin typeface="Arial"/>
              <a:ea typeface="Arial"/>
              <a:cs typeface="Arial"/>
              <a:sym typeface="Arial"/>
            </a:endParaRPr>
          </a:p>
        </p:txBody>
      </p:sp>
      <p:sp>
        <p:nvSpPr>
          <p:cNvPr id="1603" name="Google Shape;1603;p70"/>
          <p:cNvSpPr txBox="1"/>
          <p:nvPr/>
        </p:nvSpPr>
        <p:spPr>
          <a:xfrm>
            <a:off x="3757642" y="1981200"/>
            <a:ext cx="2262158"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u="sng">
                <a:solidFill>
                  <a:schemeClr val="dk1"/>
                </a:solidFill>
                <a:latin typeface="Arial"/>
                <a:ea typeface="Arial"/>
                <a:cs typeface="Arial"/>
                <a:sym typeface="Arial"/>
              </a:rPr>
              <a:t>Hämolytisches Glaukom</a:t>
            </a:r>
            <a:endParaRPr/>
          </a:p>
        </p:txBody>
      </p:sp>
      <p:sp>
        <p:nvSpPr>
          <p:cNvPr id="1604" name="Google Shape;1604;p70"/>
          <p:cNvSpPr txBox="1"/>
          <p:nvPr/>
        </p:nvSpPr>
        <p:spPr>
          <a:xfrm>
            <a:off x="772877" y="1981200"/>
            <a:ext cx="2210862"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u="sng">
                <a:solidFill>
                  <a:schemeClr val="dk1"/>
                </a:solidFill>
                <a:latin typeface="Arial"/>
                <a:ea typeface="Arial"/>
                <a:cs typeface="Arial"/>
                <a:sym typeface="Arial"/>
              </a:rPr>
              <a:t>Schwartz-Syndrom</a:t>
            </a:r>
            <a:endParaRPr/>
          </a:p>
        </p:txBody>
      </p:sp>
      <p:sp>
        <p:nvSpPr>
          <p:cNvPr id="1605" name="Google Shape;1605;p70"/>
          <p:cNvSpPr/>
          <p:nvPr/>
        </p:nvSpPr>
        <p:spPr>
          <a:xfrm>
            <a:off x="3505200" y="1219200"/>
            <a:ext cx="76200" cy="2178050"/>
          </a:xfrm>
          <a:prstGeom prst="rect">
            <a:avLst/>
          </a:prstGeom>
          <a:solidFill>
            <a:schemeClr val="dk1"/>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606" name="Google Shape;1606;p70"/>
          <p:cNvSpPr txBox="1"/>
          <p:nvPr/>
        </p:nvSpPr>
        <p:spPr>
          <a:xfrm>
            <a:off x="3581400" y="2995613"/>
            <a:ext cx="2564400" cy="2103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1"/>
              </a:buClr>
              <a:buSzPts val="1200"/>
              <a:buFont typeface="Noto Sans Symbols"/>
              <a:buNone/>
            </a:pPr>
            <a:r>
              <a:rPr lang="en-US" sz="1200">
                <a:solidFill>
                  <a:schemeClr val="dk1"/>
                </a:solidFill>
              </a:rPr>
              <a:t>TM verstopft</a:t>
            </a:r>
            <a:endParaRPr/>
          </a:p>
        </p:txBody>
      </p:sp>
      <p:sp>
        <p:nvSpPr>
          <p:cNvPr id="1607" name="Google Shape;1607;p70"/>
          <p:cNvSpPr txBox="1"/>
          <p:nvPr/>
        </p:nvSpPr>
        <p:spPr>
          <a:xfrm>
            <a:off x="6425127" y="2995613"/>
            <a:ext cx="2109300" cy="2103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1"/>
              </a:buClr>
              <a:buSzPts val="1200"/>
              <a:buFont typeface="Noto Sans Symbols"/>
              <a:buNone/>
            </a:pPr>
            <a:r>
              <a:rPr lang="en-US" sz="1200">
                <a:solidFill>
                  <a:schemeClr val="dk1"/>
                </a:solidFill>
              </a:rPr>
              <a:t>TM verstopft</a:t>
            </a:r>
            <a:endParaRPr/>
          </a:p>
        </p:txBody>
      </p:sp>
      <p:cxnSp>
        <p:nvCxnSpPr>
          <p:cNvPr id="1608" name="Google Shape;1608;p70"/>
          <p:cNvCxnSpPr/>
          <p:nvPr/>
        </p:nvCxnSpPr>
        <p:spPr>
          <a:xfrm rot="10800000">
            <a:off x="4876800" y="2438400"/>
            <a:ext cx="0" cy="533400"/>
          </a:xfrm>
          <a:prstGeom prst="straightConnector1">
            <a:avLst/>
          </a:prstGeom>
          <a:noFill/>
          <a:ln w="9525" cap="flat" cmpd="sng">
            <a:solidFill>
              <a:schemeClr val="dk1"/>
            </a:solidFill>
            <a:prstDash val="solid"/>
            <a:round/>
            <a:headEnd type="triangle" w="med" len="med"/>
            <a:tailEnd type="none" w="sm" len="sm"/>
          </a:ln>
        </p:spPr>
      </p:cxnSp>
      <p:cxnSp>
        <p:nvCxnSpPr>
          <p:cNvPr id="1609" name="Google Shape;1609;p70"/>
          <p:cNvCxnSpPr/>
          <p:nvPr/>
        </p:nvCxnSpPr>
        <p:spPr>
          <a:xfrm rot="10800000">
            <a:off x="7467600" y="2438400"/>
            <a:ext cx="0" cy="533400"/>
          </a:xfrm>
          <a:prstGeom prst="straightConnector1">
            <a:avLst/>
          </a:prstGeom>
          <a:noFill/>
          <a:ln w="9525" cap="flat" cmpd="sng">
            <a:solidFill>
              <a:schemeClr val="dk1"/>
            </a:solidFill>
            <a:prstDash val="solid"/>
            <a:round/>
            <a:headEnd type="triangle" w="med" len="med"/>
            <a:tailEnd type="none" w="sm" len="sm"/>
          </a:ln>
        </p:spPr>
      </p:cxnSp>
      <p:sp>
        <p:nvSpPr>
          <p:cNvPr id="1610" name="Google Shape;1610;p70"/>
          <p:cNvSpPr txBox="1"/>
          <p:nvPr/>
        </p:nvSpPr>
        <p:spPr>
          <a:xfrm>
            <a:off x="609600" y="2995613"/>
            <a:ext cx="2564533" cy="338554"/>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1"/>
              </a:buClr>
              <a:buSzPts val="1200"/>
              <a:buFont typeface="Noto Sans Symbols"/>
              <a:buNone/>
            </a:pPr>
            <a:r>
              <a:rPr lang="en-US" sz="1200" b="1" i="1">
                <a:solidFill>
                  <a:schemeClr val="dk1"/>
                </a:solidFill>
                <a:latin typeface="Arial"/>
                <a:ea typeface="Arial"/>
                <a:cs typeface="Arial"/>
                <a:sym typeface="Arial"/>
              </a:rPr>
              <a:t>?</a:t>
            </a:r>
            <a:endParaRPr/>
          </a:p>
        </p:txBody>
      </p:sp>
      <p:cxnSp>
        <p:nvCxnSpPr>
          <p:cNvPr id="1611" name="Google Shape;1611;p70"/>
          <p:cNvCxnSpPr/>
          <p:nvPr/>
        </p:nvCxnSpPr>
        <p:spPr>
          <a:xfrm rot="10800000">
            <a:off x="1905000" y="2438400"/>
            <a:ext cx="0" cy="533400"/>
          </a:xfrm>
          <a:prstGeom prst="straightConnector1">
            <a:avLst/>
          </a:prstGeom>
          <a:noFill/>
          <a:ln w="9525" cap="flat" cmpd="sng">
            <a:solidFill>
              <a:schemeClr val="dk1"/>
            </a:solidFill>
            <a:prstDash val="solid"/>
            <a:round/>
            <a:headEnd type="triangle" w="med" len="med"/>
            <a:tailEnd type="none" w="sm" len="sm"/>
          </a:ln>
        </p:spPr>
      </p:cxnSp>
      <p:sp>
        <p:nvSpPr>
          <p:cNvPr id="1612" name="Google Shape;1612;p70"/>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1613" name="Google Shape;1613;p70"/>
          <p:cNvSpPr txBox="1"/>
          <p:nvPr/>
        </p:nvSpPr>
        <p:spPr>
          <a:xfrm>
            <a:off x="4199282" y="3429000"/>
            <a:ext cx="4186500" cy="764400"/>
          </a:xfrm>
          <a:prstGeom prst="rect">
            <a:avLst/>
          </a:prstGeom>
          <a:solidFill>
            <a:srgbClr val="D5ADFF"/>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a:solidFill>
                  <a:srgbClr val="0000FF"/>
                </a:solidFill>
              </a:rPr>
              <a:t>Sowohl beim hämolytischen Glaukom als auch beim Geisterzellglaukom entsteht der erhöhte Augeninnendruck durch eine Verlegung des TM, wodurch der Abfluss des Kammerwassers behindert wird.</a:t>
            </a:r>
            <a:endParaRPr sz="1600">
              <a:solidFill>
                <a:srgbClr val="CCFFCC"/>
              </a:solidFill>
              <a:latin typeface="Arial"/>
              <a:ea typeface="Arial"/>
              <a:cs typeface="Arial"/>
              <a:sym typeface="Arial"/>
            </a:endParaRPr>
          </a:p>
        </p:txBody>
      </p:sp>
      <p:sp>
        <p:nvSpPr>
          <p:cNvPr id="1614" name="Google Shape;1614;p70"/>
          <p:cNvSpPr txBox="1"/>
          <p:nvPr/>
        </p:nvSpPr>
        <p:spPr>
          <a:xfrm>
            <a:off x="298173" y="3425687"/>
            <a:ext cx="3207000" cy="764400"/>
          </a:xfrm>
          <a:prstGeom prst="rect">
            <a:avLst/>
          </a:prstGeom>
          <a:solidFill>
            <a:srgbClr val="CCFFCC"/>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rPr>
              <a:t>Welcher pathophysiologische Mechanismus führt beim Schwartz-Syndrom zur Erhöhung des Augeninnendrucks?</a:t>
            </a:r>
            <a:endParaRPr/>
          </a:p>
          <a:p>
            <a:pPr marL="0" marR="0" lvl="0" indent="0" algn="l" rtl="0">
              <a:spcBef>
                <a:spcPts val="0"/>
              </a:spcBef>
              <a:spcAft>
                <a:spcPts val="0"/>
              </a:spcAft>
              <a:buNone/>
            </a:pPr>
            <a:r>
              <a:rPr lang="en-US" sz="1200">
                <a:solidFill>
                  <a:srgbClr val="CCFFCC"/>
                </a:solidFill>
                <a:latin typeface="Arial"/>
                <a:ea typeface="Arial"/>
                <a:cs typeface="Arial"/>
                <a:sym typeface="Arial"/>
              </a:rPr>
              <a:t>Das Gleiche – eine Verstopfung der </a:t>
            </a:r>
            <a:r>
              <a:rPr lang="en-US" sz="1200">
                <a:solidFill>
                  <a:srgbClr val="CCFFCC"/>
                </a:solidFill>
              </a:rPr>
              <a:t>TM</a:t>
            </a:r>
            <a:endParaRPr sz="1600">
              <a:solidFill>
                <a:srgbClr val="CCFFCC"/>
              </a:solidFill>
              <a:latin typeface="Arial"/>
              <a:ea typeface="Arial"/>
              <a:cs typeface="Arial"/>
              <a:sym typeface="Arial"/>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1618"/>
        <p:cNvGrpSpPr/>
        <p:nvPr/>
      </p:nvGrpSpPr>
      <p:grpSpPr>
        <a:xfrm>
          <a:off x="0" y="0"/>
          <a:ext cx="0" cy="0"/>
          <a:chOff x="0" y="0"/>
          <a:chExt cx="0" cy="0"/>
        </a:xfrm>
      </p:grpSpPr>
      <p:sp>
        <p:nvSpPr>
          <p:cNvPr id="1619" name="Google Shape;1619;p71"/>
          <p:cNvSpPr txBox="1"/>
          <p:nvPr/>
        </p:nvSpPr>
        <p:spPr>
          <a:xfrm>
            <a:off x="761999" y="4028182"/>
            <a:ext cx="6934200" cy="9492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BFBFBF"/>
                </a:solidFill>
              </a:rPr>
              <a:t>Etwas anderes: Es existiert eine weitere Form des sekundären Offenwinkelglaukoms, das als </a:t>
            </a:r>
            <a:r>
              <a:rPr lang="en-US" sz="1200" u="sng">
                <a:solidFill>
                  <a:srgbClr val="BFBFBF"/>
                </a:solidFill>
              </a:rPr>
              <a:t>Schwartz-Syndrom </a:t>
            </a:r>
            <a:r>
              <a:rPr lang="en-US" sz="1200" i="1">
                <a:solidFill>
                  <a:srgbClr val="BFBFBF"/>
                </a:solidFill>
              </a:rPr>
              <a:t>bezeichnet wird, das – ähnlich dem hämolytischen Glaukom und dem Geisterzellglaukom – einem Ereignis des Augenhinterabschnitts folgt, allerdings keiner Blutung. Welchem Ereignis folgt es?</a:t>
            </a:r>
            <a:endParaRPr>
              <a:solidFill>
                <a:srgbClr val="BFBFBF"/>
              </a:solidFill>
            </a:endParaRPr>
          </a:p>
          <a:p>
            <a:pPr marL="0" lvl="0" indent="0" algn="l" rtl="0">
              <a:spcBef>
                <a:spcPts val="0"/>
              </a:spcBef>
              <a:spcAft>
                <a:spcPts val="0"/>
              </a:spcAft>
              <a:buClr>
                <a:schemeClr val="dk1"/>
              </a:buClr>
              <a:buFont typeface="Arial"/>
              <a:buNone/>
            </a:pPr>
            <a:r>
              <a:rPr lang="en-US" sz="1200">
                <a:solidFill>
                  <a:srgbClr val="BFBFBF"/>
                </a:solidFill>
              </a:rPr>
              <a:t>Rhegmatogene Netzhautablösung (RRD, rhegmatogenous retinal detachment)</a:t>
            </a:r>
            <a:endParaRPr sz="1200" i="1">
              <a:solidFill>
                <a:srgbClr val="BFBFBF"/>
              </a:solidFill>
            </a:endParaRPr>
          </a:p>
        </p:txBody>
      </p:sp>
      <p:sp>
        <p:nvSpPr>
          <p:cNvPr id="1620" name="Google Shape;1620;p71"/>
          <p:cNvSpPr txBox="1"/>
          <p:nvPr/>
        </p:nvSpPr>
        <p:spPr>
          <a:xfrm>
            <a:off x="6322794" y="1981200"/>
            <a:ext cx="2287806"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u="sng">
                <a:solidFill>
                  <a:schemeClr val="dk1"/>
                </a:solidFill>
                <a:latin typeface="Arial"/>
                <a:ea typeface="Arial"/>
                <a:cs typeface="Arial"/>
                <a:sym typeface="Arial"/>
              </a:rPr>
              <a:t>Geisterzellglaukom</a:t>
            </a:r>
            <a:endParaRPr/>
          </a:p>
        </p:txBody>
      </p:sp>
      <p:sp>
        <p:nvSpPr>
          <p:cNvPr id="1621" name="Google Shape;1621;p71"/>
          <p:cNvSpPr txBox="1"/>
          <p:nvPr/>
        </p:nvSpPr>
        <p:spPr>
          <a:xfrm>
            <a:off x="2361390" y="395288"/>
            <a:ext cx="4389471" cy="400110"/>
          </a:xfrm>
          <a:prstGeom prst="rect">
            <a:avLst/>
          </a:prstGeom>
          <a:solidFill>
            <a:srgbClr val="CCFFFF"/>
          </a:solid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FF0000"/>
              </a:buClr>
              <a:buSzPts val="1200"/>
              <a:buFont typeface="Noto Sans Symbols"/>
              <a:buNone/>
            </a:pPr>
            <a:r>
              <a:rPr lang="en-US" sz="1200" b="1">
                <a:solidFill>
                  <a:srgbClr val="FF0000"/>
                </a:solidFill>
                <a:latin typeface="Arial"/>
                <a:ea typeface="Arial"/>
                <a:cs typeface="Arial"/>
                <a:sym typeface="Arial"/>
              </a:rPr>
              <a:t>Glaukom nach intraokularer Blutung</a:t>
            </a:r>
            <a:endParaRPr/>
          </a:p>
        </p:txBody>
      </p:sp>
      <p:sp>
        <p:nvSpPr>
          <p:cNvPr id="1622" name="Google Shape;1622;p71"/>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71</a:t>
            </a:fld>
            <a:endParaRPr sz="1000">
              <a:solidFill>
                <a:schemeClr val="dk1"/>
              </a:solidFill>
              <a:latin typeface="Arial"/>
              <a:ea typeface="Arial"/>
              <a:cs typeface="Arial"/>
              <a:sym typeface="Arial"/>
            </a:endParaRPr>
          </a:p>
        </p:txBody>
      </p:sp>
      <p:sp>
        <p:nvSpPr>
          <p:cNvPr id="1623" name="Google Shape;1623;p71"/>
          <p:cNvSpPr txBox="1"/>
          <p:nvPr/>
        </p:nvSpPr>
        <p:spPr>
          <a:xfrm>
            <a:off x="3757642" y="1981200"/>
            <a:ext cx="2262158"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u="sng">
                <a:solidFill>
                  <a:schemeClr val="dk1"/>
                </a:solidFill>
                <a:latin typeface="Arial"/>
                <a:ea typeface="Arial"/>
                <a:cs typeface="Arial"/>
                <a:sym typeface="Arial"/>
              </a:rPr>
              <a:t>Hämolytisches Glaukom</a:t>
            </a:r>
            <a:endParaRPr/>
          </a:p>
        </p:txBody>
      </p:sp>
      <p:sp>
        <p:nvSpPr>
          <p:cNvPr id="1624" name="Google Shape;1624;p71"/>
          <p:cNvSpPr txBox="1"/>
          <p:nvPr/>
        </p:nvSpPr>
        <p:spPr>
          <a:xfrm>
            <a:off x="772877" y="1981200"/>
            <a:ext cx="2210862"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u="sng">
                <a:solidFill>
                  <a:schemeClr val="dk1"/>
                </a:solidFill>
                <a:latin typeface="Arial"/>
                <a:ea typeface="Arial"/>
                <a:cs typeface="Arial"/>
                <a:sym typeface="Arial"/>
              </a:rPr>
              <a:t>Schwartz-Syndrom</a:t>
            </a:r>
            <a:endParaRPr/>
          </a:p>
        </p:txBody>
      </p:sp>
      <p:sp>
        <p:nvSpPr>
          <p:cNvPr id="1625" name="Google Shape;1625;p71"/>
          <p:cNvSpPr/>
          <p:nvPr/>
        </p:nvSpPr>
        <p:spPr>
          <a:xfrm>
            <a:off x="3505200" y="1219200"/>
            <a:ext cx="76200" cy="2178050"/>
          </a:xfrm>
          <a:prstGeom prst="rect">
            <a:avLst/>
          </a:prstGeom>
          <a:solidFill>
            <a:schemeClr val="dk1"/>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626" name="Google Shape;1626;p71"/>
          <p:cNvSpPr txBox="1"/>
          <p:nvPr/>
        </p:nvSpPr>
        <p:spPr>
          <a:xfrm>
            <a:off x="3581400" y="2995613"/>
            <a:ext cx="2564400" cy="2103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1"/>
              </a:buClr>
              <a:buSzPts val="1200"/>
              <a:buFont typeface="Noto Sans Symbols"/>
              <a:buNone/>
            </a:pPr>
            <a:r>
              <a:rPr lang="en-US" sz="1200">
                <a:solidFill>
                  <a:schemeClr val="dk1"/>
                </a:solidFill>
              </a:rPr>
              <a:t>TM verstopft</a:t>
            </a:r>
            <a:endParaRPr/>
          </a:p>
        </p:txBody>
      </p:sp>
      <p:sp>
        <p:nvSpPr>
          <p:cNvPr id="1627" name="Google Shape;1627;p71"/>
          <p:cNvSpPr txBox="1"/>
          <p:nvPr/>
        </p:nvSpPr>
        <p:spPr>
          <a:xfrm>
            <a:off x="6425127" y="2995613"/>
            <a:ext cx="2109273" cy="338554"/>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TM verstopft</a:t>
            </a:r>
            <a:endParaRPr/>
          </a:p>
        </p:txBody>
      </p:sp>
      <p:cxnSp>
        <p:nvCxnSpPr>
          <p:cNvPr id="1628" name="Google Shape;1628;p71"/>
          <p:cNvCxnSpPr/>
          <p:nvPr/>
        </p:nvCxnSpPr>
        <p:spPr>
          <a:xfrm rot="10800000">
            <a:off x="4876800" y="2438400"/>
            <a:ext cx="0" cy="533400"/>
          </a:xfrm>
          <a:prstGeom prst="straightConnector1">
            <a:avLst/>
          </a:prstGeom>
          <a:noFill/>
          <a:ln w="9525" cap="flat" cmpd="sng">
            <a:solidFill>
              <a:schemeClr val="dk1"/>
            </a:solidFill>
            <a:prstDash val="solid"/>
            <a:round/>
            <a:headEnd type="triangle" w="med" len="med"/>
            <a:tailEnd type="none" w="sm" len="sm"/>
          </a:ln>
        </p:spPr>
      </p:cxnSp>
      <p:cxnSp>
        <p:nvCxnSpPr>
          <p:cNvPr id="1629" name="Google Shape;1629;p71"/>
          <p:cNvCxnSpPr/>
          <p:nvPr/>
        </p:nvCxnSpPr>
        <p:spPr>
          <a:xfrm rot="10800000">
            <a:off x="7467600" y="2438400"/>
            <a:ext cx="0" cy="533400"/>
          </a:xfrm>
          <a:prstGeom prst="straightConnector1">
            <a:avLst/>
          </a:prstGeom>
          <a:noFill/>
          <a:ln w="9525" cap="flat" cmpd="sng">
            <a:solidFill>
              <a:schemeClr val="dk1"/>
            </a:solidFill>
            <a:prstDash val="solid"/>
            <a:round/>
            <a:headEnd type="triangle" w="med" len="med"/>
            <a:tailEnd type="none" w="sm" len="sm"/>
          </a:ln>
        </p:spPr>
      </p:cxnSp>
      <p:sp>
        <p:nvSpPr>
          <p:cNvPr id="1630" name="Google Shape;1630;p71"/>
          <p:cNvSpPr txBox="1"/>
          <p:nvPr/>
        </p:nvSpPr>
        <p:spPr>
          <a:xfrm>
            <a:off x="609600" y="2995613"/>
            <a:ext cx="2564400" cy="2103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1"/>
              </a:buClr>
              <a:buSzPts val="1200"/>
              <a:buFont typeface="Noto Sans Symbols"/>
              <a:buNone/>
            </a:pPr>
            <a:r>
              <a:rPr lang="en-US" sz="1200" b="1">
                <a:solidFill>
                  <a:schemeClr val="dk1"/>
                </a:solidFill>
              </a:rPr>
              <a:t>TM verstopft</a:t>
            </a:r>
            <a:endParaRPr/>
          </a:p>
        </p:txBody>
      </p:sp>
      <p:cxnSp>
        <p:nvCxnSpPr>
          <p:cNvPr id="1631" name="Google Shape;1631;p71"/>
          <p:cNvCxnSpPr/>
          <p:nvPr/>
        </p:nvCxnSpPr>
        <p:spPr>
          <a:xfrm rot="10800000">
            <a:off x="1905000" y="2438400"/>
            <a:ext cx="0" cy="533400"/>
          </a:xfrm>
          <a:prstGeom prst="straightConnector1">
            <a:avLst/>
          </a:prstGeom>
          <a:noFill/>
          <a:ln w="9525" cap="flat" cmpd="sng">
            <a:solidFill>
              <a:schemeClr val="dk1"/>
            </a:solidFill>
            <a:prstDash val="solid"/>
            <a:round/>
            <a:headEnd type="triangle" w="med" len="med"/>
            <a:tailEnd type="none" w="sm" len="sm"/>
          </a:ln>
        </p:spPr>
      </p:cxnSp>
      <p:sp>
        <p:nvSpPr>
          <p:cNvPr id="1632" name="Google Shape;1632;p71"/>
          <p:cNvSpPr txBox="1"/>
          <p:nvPr/>
        </p:nvSpPr>
        <p:spPr>
          <a:xfrm>
            <a:off x="298173" y="3425687"/>
            <a:ext cx="3207000" cy="764400"/>
          </a:xfrm>
          <a:prstGeom prst="rect">
            <a:avLst/>
          </a:prstGeom>
          <a:solidFill>
            <a:srgbClr val="CCFFCC"/>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0000FF"/>
                </a:solidFill>
              </a:rPr>
              <a:t>Welcher pathophysiologische Mechanismus führt beim Schwartz-Syndrom zur Erhöhung des Augeninnendrucks?</a:t>
            </a:r>
            <a:endParaRPr/>
          </a:p>
          <a:p>
            <a:pPr marL="0" marR="0" lvl="0" indent="0" algn="l" rtl="0">
              <a:spcBef>
                <a:spcPts val="0"/>
              </a:spcBef>
              <a:spcAft>
                <a:spcPts val="0"/>
              </a:spcAft>
              <a:buNone/>
            </a:pPr>
            <a:r>
              <a:rPr lang="en-US" sz="1200">
                <a:solidFill>
                  <a:srgbClr val="0000FF"/>
                </a:solidFill>
                <a:latin typeface="Arial"/>
                <a:ea typeface="Arial"/>
                <a:cs typeface="Arial"/>
                <a:sym typeface="Arial"/>
              </a:rPr>
              <a:t>Das</a:t>
            </a:r>
            <a:r>
              <a:rPr lang="en-US" sz="1200">
                <a:solidFill>
                  <a:srgbClr val="0000FF"/>
                </a:solidFill>
              </a:rPr>
              <a:t>selbe </a:t>
            </a:r>
            <a:r>
              <a:rPr lang="en-US" sz="1200">
                <a:solidFill>
                  <a:srgbClr val="0000FF"/>
                </a:solidFill>
                <a:latin typeface="Arial"/>
                <a:ea typeface="Arial"/>
                <a:cs typeface="Arial"/>
                <a:sym typeface="Arial"/>
              </a:rPr>
              <a:t>– Verstopfung des TM</a:t>
            </a:r>
            <a:endParaRPr sz="1600">
              <a:solidFill>
                <a:srgbClr val="0000FF"/>
              </a:solidFill>
              <a:latin typeface="Arial"/>
              <a:ea typeface="Arial"/>
              <a:cs typeface="Arial"/>
              <a:sym typeface="Arial"/>
            </a:endParaRPr>
          </a:p>
        </p:txBody>
      </p:sp>
      <p:sp>
        <p:nvSpPr>
          <p:cNvPr id="1633" name="Google Shape;1633;p71"/>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1634" name="Google Shape;1634;p71"/>
          <p:cNvSpPr txBox="1"/>
          <p:nvPr/>
        </p:nvSpPr>
        <p:spPr>
          <a:xfrm>
            <a:off x="4199282" y="3429000"/>
            <a:ext cx="4186500" cy="764400"/>
          </a:xfrm>
          <a:prstGeom prst="rect">
            <a:avLst/>
          </a:prstGeom>
          <a:solidFill>
            <a:srgbClr val="D5ADFF"/>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a:solidFill>
                  <a:srgbClr val="0000FF"/>
                </a:solidFill>
              </a:rPr>
              <a:t>Sowohl beim hämolytischen Glaukom als auch beim Geisterzellglaukom entsteht der erhöhte Augeninnendruck durch eine Verlegung des TM, wodurch der Abfluss des Kammerwassers behindert wird.</a:t>
            </a:r>
            <a:endParaRPr sz="1600">
              <a:solidFill>
                <a:srgbClr val="CCFFCC"/>
              </a:solidFill>
              <a:latin typeface="Arial"/>
              <a:ea typeface="Arial"/>
              <a:cs typeface="Arial"/>
              <a:sym typeface="Arial"/>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1638"/>
        <p:cNvGrpSpPr/>
        <p:nvPr/>
      </p:nvGrpSpPr>
      <p:grpSpPr>
        <a:xfrm>
          <a:off x="0" y="0"/>
          <a:ext cx="0" cy="0"/>
          <a:chOff x="0" y="0"/>
          <a:chExt cx="0" cy="0"/>
        </a:xfrm>
      </p:grpSpPr>
      <p:sp>
        <p:nvSpPr>
          <p:cNvPr id="1639" name="Google Shape;1639;p72"/>
          <p:cNvSpPr txBox="1"/>
          <p:nvPr/>
        </p:nvSpPr>
        <p:spPr>
          <a:xfrm>
            <a:off x="761999" y="4028182"/>
            <a:ext cx="6934200" cy="9492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BFBFBF"/>
                </a:solidFill>
              </a:rPr>
              <a:t>Etwas anderes: Es existiert eine weitere Form des sekundären Offenwinkelglaukoms, das als </a:t>
            </a:r>
            <a:r>
              <a:rPr lang="en-US" sz="1200" u="sng">
                <a:solidFill>
                  <a:srgbClr val="BFBFBF"/>
                </a:solidFill>
              </a:rPr>
              <a:t>Schwartz-Syndrom </a:t>
            </a:r>
            <a:r>
              <a:rPr lang="en-US" sz="1200" i="1">
                <a:solidFill>
                  <a:srgbClr val="BFBFBF"/>
                </a:solidFill>
              </a:rPr>
              <a:t>bezeichnet wird, das – ähnlich dem hämolytischen Glaukom und dem Geisterzellglaukom – einem Ereignis des Augenhinterabschnitts folgt, allerdings keiner Blutung. Welchem Ereignis folgt es?</a:t>
            </a:r>
            <a:endParaRPr>
              <a:solidFill>
                <a:srgbClr val="BFBFBF"/>
              </a:solidFill>
            </a:endParaRPr>
          </a:p>
          <a:p>
            <a:pPr marL="0" lvl="0" indent="0" algn="l" rtl="0">
              <a:spcBef>
                <a:spcPts val="0"/>
              </a:spcBef>
              <a:spcAft>
                <a:spcPts val="0"/>
              </a:spcAft>
              <a:buClr>
                <a:schemeClr val="dk1"/>
              </a:buClr>
              <a:buFont typeface="Arial"/>
              <a:buNone/>
            </a:pPr>
            <a:r>
              <a:rPr lang="en-US" sz="1200">
                <a:solidFill>
                  <a:srgbClr val="BFBFBF"/>
                </a:solidFill>
              </a:rPr>
              <a:t>Rhegmatogene Netzhautablösung (RRD, rhegmatogenous retinal detachment)</a:t>
            </a:r>
            <a:endParaRPr sz="1200" i="1">
              <a:solidFill>
                <a:srgbClr val="BFBFBF"/>
              </a:solidFill>
            </a:endParaRPr>
          </a:p>
        </p:txBody>
      </p:sp>
      <p:sp>
        <p:nvSpPr>
          <p:cNvPr id="1640" name="Google Shape;1640;p72"/>
          <p:cNvSpPr txBox="1"/>
          <p:nvPr/>
        </p:nvSpPr>
        <p:spPr>
          <a:xfrm>
            <a:off x="6322794" y="1981200"/>
            <a:ext cx="2287806"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u="sng">
                <a:solidFill>
                  <a:schemeClr val="dk1"/>
                </a:solidFill>
                <a:latin typeface="Arial"/>
                <a:ea typeface="Arial"/>
                <a:cs typeface="Arial"/>
                <a:sym typeface="Arial"/>
              </a:rPr>
              <a:t>Geisterzellglaukom</a:t>
            </a:r>
            <a:endParaRPr/>
          </a:p>
        </p:txBody>
      </p:sp>
      <p:sp>
        <p:nvSpPr>
          <p:cNvPr id="1641" name="Google Shape;1641;p72"/>
          <p:cNvSpPr txBox="1"/>
          <p:nvPr/>
        </p:nvSpPr>
        <p:spPr>
          <a:xfrm>
            <a:off x="2361390" y="395288"/>
            <a:ext cx="4389471" cy="400110"/>
          </a:xfrm>
          <a:prstGeom prst="rect">
            <a:avLst/>
          </a:prstGeom>
          <a:solidFill>
            <a:srgbClr val="CCFFFF"/>
          </a:solid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FF0000"/>
              </a:buClr>
              <a:buSzPts val="1200"/>
              <a:buFont typeface="Noto Sans Symbols"/>
              <a:buNone/>
            </a:pPr>
            <a:r>
              <a:rPr lang="en-US" sz="1200" b="1">
                <a:solidFill>
                  <a:srgbClr val="FF0000"/>
                </a:solidFill>
                <a:latin typeface="Arial"/>
                <a:ea typeface="Arial"/>
                <a:cs typeface="Arial"/>
                <a:sym typeface="Arial"/>
              </a:rPr>
              <a:t>Glaukom nach intraokularer Blutung</a:t>
            </a:r>
            <a:endParaRPr/>
          </a:p>
        </p:txBody>
      </p:sp>
      <p:sp>
        <p:nvSpPr>
          <p:cNvPr id="1642" name="Google Shape;1642;p72"/>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72</a:t>
            </a:fld>
            <a:endParaRPr sz="1000">
              <a:solidFill>
                <a:schemeClr val="dk1"/>
              </a:solidFill>
              <a:latin typeface="Arial"/>
              <a:ea typeface="Arial"/>
              <a:cs typeface="Arial"/>
              <a:sym typeface="Arial"/>
            </a:endParaRPr>
          </a:p>
        </p:txBody>
      </p:sp>
      <p:sp>
        <p:nvSpPr>
          <p:cNvPr id="1643" name="Google Shape;1643;p72"/>
          <p:cNvSpPr txBox="1"/>
          <p:nvPr/>
        </p:nvSpPr>
        <p:spPr>
          <a:xfrm>
            <a:off x="3757642" y="1981200"/>
            <a:ext cx="2262158"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u="sng">
                <a:solidFill>
                  <a:schemeClr val="dk1"/>
                </a:solidFill>
                <a:latin typeface="Arial"/>
                <a:ea typeface="Arial"/>
                <a:cs typeface="Arial"/>
                <a:sym typeface="Arial"/>
              </a:rPr>
              <a:t>Hämolytisches Glaukom</a:t>
            </a:r>
            <a:endParaRPr/>
          </a:p>
        </p:txBody>
      </p:sp>
      <p:sp>
        <p:nvSpPr>
          <p:cNvPr id="1644" name="Google Shape;1644;p72"/>
          <p:cNvSpPr txBox="1"/>
          <p:nvPr/>
        </p:nvSpPr>
        <p:spPr>
          <a:xfrm>
            <a:off x="772877" y="1981200"/>
            <a:ext cx="2210862"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u="sng">
                <a:solidFill>
                  <a:schemeClr val="dk1"/>
                </a:solidFill>
                <a:latin typeface="Arial"/>
                <a:ea typeface="Arial"/>
                <a:cs typeface="Arial"/>
                <a:sym typeface="Arial"/>
              </a:rPr>
              <a:t>Schwartz-Syndrom</a:t>
            </a:r>
            <a:endParaRPr/>
          </a:p>
        </p:txBody>
      </p:sp>
      <p:sp>
        <p:nvSpPr>
          <p:cNvPr id="1645" name="Google Shape;1645;p72"/>
          <p:cNvSpPr/>
          <p:nvPr/>
        </p:nvSpPr>
        <p:spPr>
          <a:xfrm>
            <a:off x="3505200" y="1219200"/>
            <a:ext cx="76200" cy="2178050"/>
          </a:xfrm>
          <a:prstGeom prst="rect">
            <a:avLst/>
          </a:prstGeom>
          <a:solidFill>
            <a:schemeClr val="dk1"/>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646" name="Google Shape;1646;p72"/>
          <p:cNvSpPr txBox="1"/>
          <p:nvPr/>
        </p:nvSpPr>
        <p:spPr>
          <a:xfrm>
            <a:off x="3581400" y="2995613"/>
            <a:ext cx="2564400" cy="5799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TM verstopft</a:t>
            </a:r>
            <a:endParaRPr/>
          </a:p>
          <a:p>
            <a:pPr marL="0" marR="0" lvl="0" indent="0" algn="ctr"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    mit…              </a:t>
            </a:r>
            <a:endParaRPr/>
          </a:p>
          <a:p>
            <a:pPr marL="0" marR="0" lvl="0" indent="0" algn="ctr" rtl="0">
              <a:spcBef>
                <a:spcPts val="0"/>
              </a:spcBef>
              <a:spcAft>
                <a:spcPts val="0"/>
              </a:spcAft>
              <a:buClr>
                <a:srgbClr val="0000FF"/>
              </a:buClr>
              <a:buSzPts val="1200"/>
              <a:buFont typeface="Noto Sans Symbols"/>
              <a:buNone/>
            </a:pPr>
            <a:r>
              <a:rPr lang="en-US" sz="1200">
                <a:solidFill>
                  <a:srgbClr val="0000FF"/>
                </a:solidFill>
              </a:rPr>
              <a:t>h</a:t>
            </a:r>
            <a:r>
              <a:rPr lang="en-US" sz="1200">
                <a:solidFill>
                  <a:srgbClr val="0000FF"/>
                </a:solidFill>
                <a:latin typeface="Arial"/>
                <a:ea typeface="Arial"/>
                <a:cs typeface="Arial"/>
                <a:sym typeface="Arial"/>
              </a:rPr>
              <a:t>ämoglobinbeladenen Makrophagen</a:t>
            </a:r>
            <a:endParaRPr/>
          </a:p>
        </p:txBody>
      </p:sp>
      <p:sp>
        <p:nvSpPr>
          <p:cNvPr id="1647" name="Google Shape;1647;p72"/>
          <p:cNvSpPr txBox="1"/>
          <p:nvPr/>
        </p:nvSpPr>
        <p:spPr>
          <a:xfrm>
            <a:off x="6425127" y="2995613"/>
            <a:ext cx="2109300" cy="5799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TM verstopft</a:t>
            </a:r>
            <a:endParaRPr/>
          </a:p>
          <a:p>
            <a:pPr marL="0" marR="0" lvl="0" indent="0" algn="ctr"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    mit…</a:t>
            </a:r>
            <a:endParaRPr/>
          </a:p>
          <a:p>
            <a:pPr marL="0" marR="0" lvl="0" indent="0" algn="ctr" rtl="0">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degenerierten </a:t>
            </a:r>
            <a:r>
              <a:rPr lang="en-US" sz="1200">
                <a:solidFill>
                  <a:srgbClr val="0000FF"/>
                </a:solidFill>
              </a:rPr>
              <a:t>Erythrozyten</a:t>
            </a:r>
            <a:endParaRPr/>
          </a:p>
        </p:txBody>
      </p:sp>
      <p:cxnSp>
        <p:nvCxnSpPr>
          <p:cNvPr id="1648" name="Google Shape;1648;p72"/>
          <p:cNvCxnSpPr/>
          <p:nvPr/>
        </p:nvCxnSpPr>
        <p:spPr>
          <a:xfrm rot="10800000">
            <a:off x="4876800" y="2438400"/>
            <a:ext cx="0" cy="533400"/>
          </a:xfrm>
          <a:prstGeom prst="straightConnector1">
            <a:avLst/>
          </a:prstGeom>
          <a:noFill/>
          <a:ln w="9525" cap="flat" cmpd="sng">
            <a:solidFill>
              <a:schemeClr val="dk1"/>
            </a:solidFill>
            <a:prstDash val="solid"/>
            <a:round/>
            <a:headEnd type="triangle" w="med" len="med"/>
            <a:tailEnd type="none" w="sm" len="sm"/>
          </a:ln>
        </p:spPr>
      </p:cxnSp>
      <p:cxnSp>
        <p:nvCxnSpPr>
          <p:cNvPr id="1649" name="Google Shape;1649;p72"/>
          <p:cNvCxnSpPr/>
          <p:nvPr/>
        </p:nvCxnSpPr>
        <p:spPr>
          <a:xfrm rot="10800000">
            <a:off x="7467600" y="2438400"/>
            <a:ext cx="0" cy="533400"/>
          </a:xfrm>
          <a:prstGeom prst="straightConnector1">
            <a:avLst/>
          </a:prstGeom>
          <a:noFill/>
          <a:ln w="9525" cap="flat" cmpd="sng">
            <a:solidFill>
              <a:schemeClr val="dk1"/>
            </a:solidFill>
            <a:prstDash val="solid"/>
            <a:round/>
            <a:headEnd type="triangle" w="med" len="med"/>
            <a:tailEnd type="none" w="sm" len="sm"/>
          </a:ln>
        </p:spPr>
      </p:cxnSp>
      <p:sp>
        <p:nvSpPr>
          <p:cNvPr id="1650" name="Google Shape;1650;p72"/>
          <p:cNvSpPr txBox="1"/>
          <p:nvPr/>
        </p:nvSpPr>
        <p:spPr>
          <a:xfrm>
            <a:off x="609600" y="2995613"/>
            <a:ext cx="2564533" cy="584775"/>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TM verstopft</a:t>
            </a:r>
            <a:endParaRPr/>
          </a:p>
          <a:p>
            <a:pPr marL="0" marR="0" lvl="0" indent="0" algn="ctr"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    </a:t>
            </a:r>
            <a:endParaRPr sz="1600" b="1" i="1">
              <a:solidFill>
                <a:srgbClr val="0000FF"/>
              </a:solidFill>
              <a:latin typeface="Arial"/>
              <a:ea typeface="Arial"/>
              <a:cs typeface="Arial"/>
              <a:sym typeface="Arial"/>
            </a:endParaRPr>
          </a:p>
        </p:txBody>
      </p:sp>
      <p:cxnSp>
        <p:nvCxnSpPr>
          <p:cNvPr id="1651" name="Google Shape;1651;p72"/>
          <p:cNvCxnSpPr/>
          <p:nvPr/>
        </p:nvCxnSpPr>
        <p:spPr>
          <a:xfrm rot="10800000">
            <a:off x="1905000" y="2438400"/>
            <a:ext cx="0" cy="533400"/>
          </a:xfrm>
          <a:prstGeom prst="straightConnector1">
            <a:avLst/>
          </a:prstGeom>
          <a:noFill/>
          <a:ln w="9525" cap="flat" cmpd="sng">
            <a:solidFill>
              <a:schemeClr val="dk1"/>
            </a:solidFill>
            <a:prstDash val="solid"/>
            <a:round/>
            <a:headEnd type="triangle" w="med" len="med"/>
            <a:tailEnd type="none" w="sm" len="sm"/>
          </a:ln>
        </p:spPr>
      </p:cxnSp>
      <p:sp>
        <p:nvSpPr>
          <p:cNvPr id="1652" name="Google Shape;1652;p72"/>
          <p:cNvSpPr txBox="1"/>
          <p:nvPr/>
        </p:nvSpPr>
        <p:spPr>
          <a:xfrm>
            <a:off x="4120739" y="3917216"/>
            <a:ext cx="4050300" cy="579900"/>
          </a:xfrm>
          <a:prstGeom prst="rect">
            <a:avLst/>
          </a:prstGeom>
          <a:solidFill>
            <a:srgbClr val="FF99FF"/>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a:solidFill>
                  <a:srgbClr val="0000FF"/>
                </a:solidFill>
              </a:rPr>
              <a:t>Beim hämolytischen Glaukom ist das TM durch Makrophagen verlegt; beim Geisterzellglaukom hingegen durch degenerierte Erythrozyten.</a:t>
            </a:r>
            <a:r>
              <a:rPr lang="en-US" sz="1200">
                <a:solidFill>
                  <a:srgbClr val="0000FF"/>
                </a:solidFill>
                <a:latin typeface="Arial"/>
                <a:ea typeface="Arial"/>
                <a:cs typeface="Arial"/>
                <a:sym typeface="Arial"/>
              </a:rPr>
              <a:t> </a:t>
            </a:r>
            <a:endParaRPr sz="1600">
              <a:solidFill>
                <a:srgbClr val="FF99FF"/>
              </a:solidFill>
              <a:latin typeface="Arial"/>
              <a:ea typeface="Arial"/>
              <a:cs typeface="Arial"/>
              <a:sym typeface="Arial"/>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1656"/>
        <p:cNvGrpSpPr/>
        <p:nvPr/>
      </p:nvGrpSpPr>
      <p:grpSpPr>
        <a:xfrm>
          <a:off x="0" y="0"/>
          <a:ext cx="0" cy="0"/>
          <a:chOff x="0" y="0"/>
          <a:chExt cx="0" cy="0"/>
        </a:xfrm>
      </p:grpSpPr>
      <p:sp>
        <p:nvSpPr>
          <p:cNvPr id="1657" name="Google Shape;1657;p73"/>
          <p:cNvSpPr txBox="1"/>
          <p:nvPr/>
        </p:nvSpPr>
        <p:spPr>
          <a:xfrm>
            <a:off x="761999" y="4028182"/>
            <a:ext cx="6934200" cy="9492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BFBFBF"/>
                </a:solidFill>
              </a:rPr>
              <a:t>Etwas anderes: Es existiert eine weitere Form des sekundären Offenwinkelglaukoms, das als </a:t>
            </a:r>
            <a:r>
              <a:rPr lang="en-US" sz="1200" u="sng">
                <a:solidFill>
                  <a:srgbClr val="BFBFBF"/>
                </a:solidFill>
              </a:rPr>
              <a:t>Schwartz-Syndrom </a:t>
            </a:r>
            <a:r>
              <a:rPr lang="en-US" sz="1200" i="1">
                <a:solidFill>
                  <a:srgbClr val="BFBFBF"/>
                </a:solidFill>
              </a:rPr>
              <a:t>bezeichnet wird, das – ähnlich dem hämolytischen Glaukom und dem Geisterzellglaukom – einem Ereignis des Augenhinterabschnitts folgt, allerdings keiner Blutung. Welchem Ereignis folgt es?</a:t>
            </a:r>
            <a:endParaRPr>
              <a:solidFill>
                <a:srgbClr val="BFBFBF"/>
              </a:solidFill>
            </a:endParaRPr>
          </a:p>
          <a:p>
            <a:pPr marL="0" lvl="0" indent="0" algn="l" rtl="0">
              <a:spcBef>
                <a:spcPts val="0"/>
              </a:spcBef>
              <a:spcAft>
                <a:spcPts val="0"/>
              </a:spcAft>
              <a:buClr>
                <a:schemeClr val="dk1"/>
              </a:buClr>
              <a:buFont typeface="Arial"/>
              <a:buNone/>
            </a:pPr>
            <a:r>
              <a:rPr lang="en-US" sz="1200">
                <a:solidFill>
                  <a:srgbClr val="BFBFBF"/>
                </a:solidFill>
              </a:rPr>
              <a:t>Rhegmatogene Netzhautablösung (RRD, rhegmatogenous retinal detachment)</a:t>
            </a:r>
            <a:endParaRPr sz="1200" i="1">
              <a:solidFill>
                <a:srgbClr val="BFBFBF"/>
              </a:solidFill>
            </a:endParaRPr>
          </a:p>
        </p:txBody>
      </p:sp>
      <p:sp>
        <p:nvSpPr>
          <p:cNvPr id="1658" name="Google Shape;1658;p73"/>
          <p:cNvSpPr txBox="1"/>
          <p:nvPr/>
        </p:nvSpPr>
        <p:spPr>
          <a:xfrm>
            <a:off x="6322794" y="1981200"/>
            <a:ext cx="2287806"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u="sng">
                <a:solidFill>
                  <a:schemeClr val="dk1"/>
                </a:solidFill>
                <a:latin typeface="Arial"/>
                <a:ea typeface="Arial"/>
                <a:cs typeface="Arial"/>
                <a:sym typeface="Arial"/>
              </a:rPr>
              <a:t>Geisterzellglaukom</a:t>
            </a:r>
            <a:endParaRPr/>
          </a:p>
        </p:txBody>
      </p:sp>
      <p:sp>
        <p:nvSpPr>
          <p:cNvPr id="1659" name="Google Shape;1659;p73"/>
          <p:cNvSpPr txBox="1"/>
          <p:nvPr/>
        </p:nvSpPr>
        <p:spPr>
          <a:xfrm>
            <a:off x="2361390" y="395288"/>
            <a:ext cx="4389471" cy="400110"/>
          </a:xfrm>
          <a:prstGeom prst="rect">
            <a:avLst/>
          </a:prstGeom>
          <a:solidFill>
            <a:srgbClr val="CCFFFF"/>
          </a:solid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FF0000"/>
              </a:buClr>
              <a:buSzPts val="1200"/>
              <a:buFont typeface="Noto Sans Symbols"/>
              <a:buNone/>
            </a:pPr>
            <a:r>
              <a:rPr lang="en-US" sz="1200" b="1">
                <a:solidFill>
                  <a:srgbClr val="FF0000"/>
                </a:solidFill>
                <a:latin typeface="Arial"/>
                <a:ea typeface="Arial"/>
                <a:cs typeface="Arial"/>
                <a:sym typeface="Arial"/>
              </a:rPr>
              <a:t>Glaukom nach intraokularer Blutung</a:t>
            </a:r>
            <a:endParaRPr/>
          </a:p>
        </p:txBody>
      </p:sp>
      <p:sp>
        <p:nvSpPr>
          <p:cNvPr id="1660" name="Google Shape;1660;p73"/>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73</a:t>
            </a:fld>
            <a:endParaRPr sz="1000">
              <a:solidFill>
                <a:schemeClr val="dk1"/>
              </a:solidFill>
              <a:latin typeface="Arial"/>
              <a:ea typeface="Arial"/>
              <a:cs typeface="Arial"/>
              <a:sym typeface="Arial"/>
            </a:endParaRPr>
          </a:p>
        </p:txBody>
      </p:sp>
      <p:sp>
        <p:nvSpPr>
          <p:cNvPr id="1661" name="Google Shape;1661;p73"/>
          <p:cNvSpPr txBox="1"/>
          <p:nvPr/>
        </p:nvSpPr>
        <p:spPr>
          <a:xfrm>
            <a:off x="3757642" y="1981200"/>
            <a:ext cx="2262158"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u="sng">
                <a:solidFill>
                  <a:schemeClr val="dk1"/>
                </a:solidFill>
                <a:latin typeface="Arial"/>
                <a:ea typeface="Arial"/>
                <a:cs typeface="Arial"/>
                <a:sym typeface="Arial"/>
              </a:rPr>
              <a:t>Hämolytisches Glaukom</a:t>
            </a:r>
            <a:endParaRPr/>
          </a:p>
        </p:txBody>
      </p:sp>
      <p:sp>
        <p:nvSpPr>
          <p:cNvPr id="1662" name="Google Shape;1662;p73"/>
          <p:cNvSpPr txBox="1"/>
          <p:nvPr/>
        </p:nvSpPr>
        <p:spPr>
          <a:xfrm>
            <a:off x="772877" y="1981200"/>
            <a:ext cx="2210862"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u="sng">
                <a:solidFill>
                  <a:schemeClr val="dk1"/>
                </a:solidFill>
                <a:latin typeface="Arial"/>
                <a:ea typeface="Arial"/>
                <a:cs typeface="Arial"/>
                <a:sym typeface="Arial"/>
              </a:rPr>
              <a:t>Schwartz-Syndrom</a:t>
            </a:r>
            <a:endParaRPr/>
          </a:p>
        </p:txBody>
      </p:sp>
      <p:sp>
        <p:nvSpPr>
          <p:cNvPr id="1663" name="Google Shape;1663;p73"/>
          <p:cNvSpPr/>
          <p:nvPr/>
        </p:nvSpPr>
        <p:spPr>
          <a:xfrm>
            <a:off x="3505200" y="1219200"/>
            <a:ext cx="76200" cy="2178050"/>
          </a:xfrm>
          <a:prstGeom prst="rect">
            <a:avLst/>
          </a:prstGeom>
          <a:solidFill>
            <a:schemeClr val="dk1"/>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664" name="Google Shape;1664;p73"/>
          <p:cNvSpPr txBox="1"/>
          <p:nvPr/>
        </p:nvSpPr>
        <p:spPr>
          <a:xfrm>
            <a:off x="3581400" y="2995613"/>
            <a:ext cx="2564400" cy="5799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TM verstopft</a:t>
            </a:r>
            <a:endParaRPr/>
          </a:p>
          <a:p>
            <a:pPr marL="0" marR="0" lvl="0" indent="0" algn="ctr"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    mit…              </a:t>
            </a:r>
            <a:endParaRPr/>
          </a:p>
          <a:p>
            <a:pPr marL="0" marR="0" lvl="0" indent="0" algn="ctr" rtl="0">
              <a:spcBef>
                <a:spcPts val="0"/>
              </a:spcBef>
              <a:spcAft>
                <a:spcPts val="0"/>
              </a:spcAft>
              <a:buClr>
                <a:srgbClr val="0000FF"/>
              </a:buClr>
              <a:buSzPts val="1200"/>
              <a:buFont typeface="Noto Sans Symbols"/>
              <a:buNone/>
            </a:pPr>
            <a:r>
              <a:rPr lang="en-US" sz="1200">
                <a:solidFill>
                  <a:srgbClr val="0000FF"/>
                </a:solidFill>
              </a:rPr>
              <a:t>h</a:t>
            </a:r>
            <a:r>
              <a:rPr lang="en-US" sz="1200">
                <a:solidFill>
                  <a:srgbClr val="0000FF"/>
                </a:solidFill>
                <a:latin typeface="Arial"/>
                <a:ea typeface="Arial"/>
                <a:cs typeface="Arial"/>
                <a:sym typeface="Arial"/>
              </a:rPr>
              <a:t>ämoglobinbeladenen Makrophagen</a:t>
            </a:r>
            <a:endParaRPr/>
          </a:p>
        </p:txBody>
      </p:sp>
      <p:sp>
        <p:nvSpPr>
          <p:cNvPr id="1665" name="Google Shape;1665;p73"/>
          <p:cNvSpPr txBox="1"/>
          <p:nvPr/>
        </p:nvSpPr>
        <p:spPr>
          <a:xfrm>
            <a:off x="6425127" y="2995613"/>
            <a:ext cx="2109300" cy="5799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TM verstopft</a:t>
            </a:r>
            <a:endParaRPr/>
          </a:p>
          <a:p>
            <a:pPr marL="0" marR="0" lvl="0" indent="0" algn="ctr"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    mit…</a:t>
            </a:r>
            <a:endParaRPr/>
          </a:p>
          <a:p>
            <a:pPr marL="0" marR="0" lvl="0" indent="0" algn="ctr" rtl="0">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degenerierten </a:t>
            </a:r>
            <a:r>
              <a:rPr lang="en-US" sz="1200">
                <a:solidFill>
                  <a:srgbClr val="0000FF"/>
                </a:solidFill>
              </a:rPr>
              <a:t>Erythrozyten</a:t>
            </a:r>
            <a:endParaRPr/>
          </a:p>
        </p:txBody>
      </p:sp>
      <p:cxnSp>
        <p:nvCxnSpPr>
          <p:cNvPr id="1666" name="Google Shape;1666;p73"/>
          <p:cNvCxnSpPr/>
          <p:nvPr/>
        </p:nvCxnSpPr>
        <p:spPr>
          <a:xfrm rot="10800000">
            <a:off x="4876800" y="2438400"/>
            <a:ext cx="0" cy="533400"/>
          </a:xfrm>
          <a:prstGeom prst="straightConnector1">
            <a:avLst/>
          </a:prstGeom>
          <a:noFill/>
          <a:ln w="9525" cap="flat" cmpd="sng">
            <a:solidFill>
              <a:schemeClr val="dk1"/>
            </a:solidFill>
            <a:prstDash val="solid"/>
            <a:round/>
            <a:headEnd type="triangle" w="med" len="med"/>
            <a:tailEnd type="none" w="sm" len="sm"/>
          </a:ln>
        </p:spPr>
      </p:cxnSp>
      <p:cxnSp>
        <p:nvCxnSpPr>
          <p:cNvPr id="1667" name="Google Shape;1667;p73"/>
          <p:cNvCxnSpPr/>
          <p:nvPr/>
        </p:nvCxnSpPr>
        <p:spPr>
          <a:xfrm rot="10800000">
            <a:off x="7467600" y="2438400"/>
            <a:ext cx="0" cy="533400"/>
          </a:xfrm>
          <a:prstGeom prst="straightConnector1">
            <a:avLst/>
          </a:prstGeom>
          <a:noFill/>
          <a:ln w="9525" cap="flat" cmpd="sng">
            <a:solidFill>
              <a:schemeClr val="dk1"/>
            </a:solidFill>
            <a:prstDash val="solid"/>
            <a:round/>
            <a:headEnd type="triangle" w="med" len="med"/>
            <a:tailEnd type="none" w="sm" len="sm"/>
          </a:ln>
        </p:spPr>
      </p:cxnSp>
      <p:sp>
        <p:nvSpPr>
          <p:cNvPr id="1668" name="Google Shape;1668;p73"/>
          <p:cNvSpPr txBox="1"/>
          <p:nvPr/>
        </p:nvSpPr>
        <p:spPr>
          <a:xfrm>
            <a:off x="609600" y="2995613"/>
            <a:ext cx="2564533" cy="830997"/>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TM verstopft</a:t>
            </a:r>
            <a:endParaRPr/>
          </a:p>
          <a:p>
            <a:pPr marL="0" marR="0" lvl="0" indent="0" algn="ctr"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    mit…              </a:t>
            </a:r>
            <a:endParaRPr/>
          </a:p>
          <a:p>
            <a:pPr marL="0" marR="0" lvl="0" indent="0" algn="ctr" rtl="0">
              <a:spcBef>
                <a:spcPts val="0"/>
              </a:spcBef>
              <a:spcAft>
                <a:spcPts val="0"/>
              </a:spcAft>
              <a:buClr>
                <a:srgbClr val="0000FF"/>
              </a:buClr>
              <a:buSzPts val="1200"/>
              <a:buFont typeface="Noto Sans Symbols"/>
              <a:buNone/>
            </a:pPr>
            <a:r>
              <a:rPr lang="en-US" sz="1200" b="1" i="1">
                <a:solidFill>
                  <a:srgbClr val="0000FF"/>
                </a:solidFill>
                <a:latin typeface="Arial"/>
                <a:ea typeface="Arial"/>
                <a:cs typeface="Arial"/>
                <a:sym typeface="Arial"/>
              </a:rPr>
              <a:t>?</a:t>
            </a:r>
            <a:endParaRPr/>
          </a:p>
        </p:txBody>
      </p:sp>
      <p:cxnSp>
        <p:nvCxnSpPr>
          <p:cNvPr id="1669" name="Google Shape;1669;p73"/>
          <p:cNvCxnSpPr/>
          <p:nvPr/>
        </p:nvCxnSpPr>
        <p:spPr>
          <a:xfrm rot="10800000">
            <a:off x="1905000" y="2438400"/>
            <a:ext cx="0" cy="533400"/>
          </a:xfrm>
          <a:prstGeom prst="straightConnector1">
            <a:avLst/>
          </a:prstGeom>
          <a:noFill/>
          <a:ln w="9525" cap="flat" cmpd="sng">
            <a:solidFill>
              <a:schemeClr val="dk1"/>
            </a:solidFill>
            <a:prstDash val="solid"/>
            <a:round/>
            <a:headEnd type="triangle" w="med" len="med"/>
            <a:tailEnd type="none" w="sm" len="sm"/>
          </a:ln>
        </p:spPr>
      </p:cxnSp>
      <p:sp>
        <p:nvSpPr>
          <p:cNvPr id="1670" name="Google Shape;1670;p73"/>
          <p:cNvSpPr txBox="1"/>
          <p:nvPr/>
        </p:nvSpPr>
        <p:spPr>
          <a:xfrm>
            <a:off x="4120739" y="3917216"/>
            <a:ext cx="4050300" cy="579900"/>
          </a:xfrm>
          <a:prstGeom prst="rect">
            <a:avLst/>
          </a:prstGeom>
          <a:solidFill>
            <a:srgbClr val="FF99FF"/>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a:solidFill>
                  <a:srgbClr val="0000FF"/>
                </a:solidFill>
              </a:rPr>
              <a:t>Beim hämolytischen Glaukom ist das TM durch Makrophagen verlegt; beim Geisterzellglaukom hingegen durch degenerierte Erythrozyten. </a:t>
            </a:r>
            <a:endParaRPr sz="1600">
              <a:solidFill>
                <a:srgbClr val="FF99FF"/>
              </a:solidFill>
              <a:latin typeface="Arial"/>
              <a:ea typeface="Arial"/>
              <a:cs typeface="Arial"/>
              <a:sym typeface="Arial"/>
            </a:endParaRPr>
          </a:p>
        </p:txBody>
      </p:sp>
      <p:sp>
        <p:nvSpPr>
          <p:cNvPr id="1671" name="Google Shape;1671;p73"/>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1672" name="Google Shape;1672;p73"/>
          <p:cNvSpPr txBox="1"/>
          <p:nvPr/>
        </p:nvSpPr>
        <p:spPr>
          <a:xfrm>
            <a:off x="426339" y="3917601"/>
            <a:ext cx="2957400" cy="579900"/>
          </a:xfrm>
          <a:prstGeom prst="rect">
            <a:avLst/>
          </a:prstGeom>
          <a:solidFill>
            <a:srgbClr val="CCFFCC"/>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latin typeface="Arial"/>
                <a:ea typeface="Arial"/>
                <a:cs typeface="Arial"/>
                <a:sym typeface="Arial"/>
              </a:rPr>
              <a:t>Was verstopft </a:t>
            </a:r>
            <a:r>
              <a:rPr lang="en-US" sz="1200" i="1">
                <a:solidFill>
                  <a:srgbClr val="0000FF"/>
                </a:solidFill>
              </a:rPr>
              <a:t>das</a:t>
            </a:r>
            <a:r>
              <a:rPr lang="en-US" sz="1200" i="1">
                <a:solidFill>
                  <a:srgbClr val="0000FF"/>
                </a:solidFill>
                <a:latin typeface="Arial"/>
                <a:ea typeface="Arial"/>
                <a:cs typeface="Arial"/>
                <a:sym typeface="Arial"/>
              </a:rPr>
              <a:t> TM beim Schwartz-Syndrom?</a:t>
            </a:r>
            <a:endParaRPr sz="1600" i="1">
              <a:solidFill>
                <a:srgbClr val="CCFFCC"/>
              </a:solidFill>
              <a:latin typeface="Arial"/>
              <a:ea typeface="Arial"/>
              <a:cs typeface="Arial"/>
              <a:sym typeface="Arial"/>
            </a:endParaRPr>
          </a:p>
          <a:p>
            <a:pPr marL="0" marR="0" lvl="0" indent="0" algn="l" rtl="0">
              <a:spcBef>
                <a:spcPts val="0"/>
              </a:spcBef>
              <a:spcAft>
                <a:spcPts val="0"/>
              </a:spcAft>
              <a:buNone/>
            </a:pPr>
            <a:r>
              <a:rPr lang="en-US" sz="1200">
                <a:solidFill>
                  <a:srgbClr val="CCFFCC"/>
                </a:solidFill>
                <a:latin typeface="Arial"/>
                <a:ea typeface="Arial"/>
                <a:cs typeface="Arial"/>
                <a:sym typeface="Arial"/>
              </a:rPr>
              <a:t>Äußere Segmente der Photorezeptoren</a:t>
            </a:r>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1676"/>
        <p:cNvGrpSpPr/>
        <p:nvPr/>
      </p:nvGrpSpPr>
      <p:grpSpPr>
        <a:xfrm>
          <a:off x="0" y="0"/>
          <a:ext cx="0" cy="0"/>
          <a:chOff x="0" y="0"/>
          <a:chExt cx="0" cy="0"/>
        </a:xfrm>
      </p:grpSpPr>
      <p:sp>
        <p:nvSpPr>
          <p:cNvPr id="1677" name="Google Shape;1677;p74"/>
          <p:cNvSpPr txBox="1"/>
          <p:nvPr/>
        </p:nvSpPr>
        <p:spPr>
          <a:xfrm>
            <a:off x="761999" y="4028182"/>
            <a:ext cx="6934200" cy="9492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BFBFBF"/>
                </a:solidFill>
              </a:rPr>
              <a:t>Etwas anderes: Es existiert eine weitere Form des sekundären Offenwinkelglaukoms, das als </a:t>
            </a:r>
            <a:r>
              <a:rPr lang="en-US" sz="1200" u="sng">
                <a:solidFill>
                  <a:srgbClr val="BFBFBF"/>
                </a:solidFill>
              </a:rPr>
              <a:t>Schwartz-Syndrom </a:t>
            </a:r>
            <a:r>
              <a:rPr lang="en-US" sz="1200" i="1">
                <a:solidFill>
                  <a:srgbClr val="BFBFBF"/>
                </a:solidFill>
              </a:rPr>
              <a:t>bezeichnet wird, das – ähnlich dem hämolytischen Glaukom und dem Geisterzellglaukom – einem Ereignis des Augenhinterabschnitts folgt, allerdings keiner Blutung. Welchem Ereignis folgt es?</a:t>
            </a:r>
            <a:endParaRPr>
              <a:solidFill>
                <a:srgbClr val="BFBFBF"/>
              </a:solidFill>
            </a:endParaRPr>
          </a:p>
          <a:p>
            <a:pPr marL="0" lvl="0" indent="0" algn="l" rtl="0">
              <a:spcBef>
                <a:spcPts val="0"/>
              </a:spcBef>
              <a:spcAft>
                <a:spcPts val="0"/>
              </a:spcAft>
              <a:buClr>
                <a:schemeClr val="dk1"/>
              </a:buClr>
              <a:buFont typeface="Arial"/>
              <a:buNone/>
            </a:pPr>
            <a:r>
              <a:rPr lang="en-US" sz="1200">
                <a:solidFill>
                  <a:srgbClr val="BFBFBF"/>
                </a:solidFill>
              </a:rPr>
              <a:t>Rhegmatogene Netzhautablösung (RRD, rhegmatogenous retinal detachment)</a:t>
            </a:r>
            <a:endParaRPr sz="1200" i="1">
              <a:solidFill>
                <a:srgbClr val="BFBFBF"/>
              </a:solidFill>
            </a:endParaRPr>
          </a:p>
        </p:txBody>
      </p:sp>
      <p:sp>
        <p:nvSpPr>
          <p:cNvPr id="1678" name="Google Shape;1678;p74"/>
          <p:cNvSpPr txBox="1"/>
          <p:nvPr/>
        </p:nvSpPr>
        <p:spPr>
          <a:xfrm>
            <a:off x="6322794" y="1981200"/>
            <a:ext cx="2287806"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u="sng">
                <a:solidFill>
                  <a:schemeClr val="dk1"/>
                </a:solidFill>
                <a:latin typeface="Arial"/>
                <a:ea typeface="Arial"/>
                <a:cs typeface="Arial"/>
                <a:sym typeface="Arial"/>
              </a:rPr>
              <a:t>Geisterzellglaukom</a:t>
            </a:r>
            <a:endParaRPr/>
          </a:p>
        </p:txBody>
      </p:sp>
      <p:sp>
        <p:nvSpPr>
          <p:cNvPr id="1679" name="Google Shape;1679;p74"/>
          <p:cNvSpPr txBox="1"/>
          <p:nvPr/>
        </p:nvSpPr>
        <p:spPr>
          <a:xfrm>
            <a:off x="2361390" y="395288"/>
            <a:ext cx="4389471" cy="400110"/>
          </a:xfrm>
          <a:prstGeom prst="rect">
            <a:avLst/>
          </a:prstGeom>
          <a:solidFill>
            <a:srgbClr val="CCFFFF"/>
          </a:solid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FF0000"/>
              </a:buClr>
              <a:buSzPts val="1200"/>
              <a:buFont typeface="Noto Sans Symbols"/>
              <a:buNone/>
            </a:pPr>
            <a:r>
              <a:rPr lang="en-US" sz="1200" b="1">
                <a:solidFill>
                  <a:srgbClr val="FF0000"/>
                </a:solidFill>
                <a:latin typeface="Arial"/>
                <a:ea typeface="Arial"/>
                <a:cs typeface="Arial"/>
                <a:sym typeface="Arial"/>
              </a:rPr>
              <a:t>Glaukom nach intraokularer Blutung</a:t>
            </a:r>
            <a:endParaRPr/>
          </a:p>
        </p:txBody>
      </p:sp>
      <p:sp>
        <p:nvSpPr>
          <p:cNvPr id="1680" name="Google Shape;1680;p74"/>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74</a:t>
            </a:fld>
            <a:endParaRPr sz="1000">
              <a:solidFill>
                <a:schemeClr val="dk1"/>
              </a:solidFill>
              <a:latin typeface="Arial"/>
              <a:ea typeface="Arial"/>
              <a:cs typeface="Arial"/>
              <a:sym typeface="Arial"/>
            </a:endParaRPr>
          </a:p>
        </p:txBody>
      </p:sp>
      <p:sp>
        <p:nvSpPr>
          <p:cNvPr id="1681" name="Google Shape;1681;p74"/>
          <p:cNvSpPr txBox="1"/>
          <p:nvPr/>
        </p:nvSpPr>
        <p:spPr>
          <a:xfrm>
            <a:off x="3757642" y="1981200"/>
            <a:ext cx="2262158"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u="sng">
                <a:solidFill>
                  <a:schemeClr val="dk1"/>
                </a:solidFill>
                <a:latin typeface="Arial"/>
                <a:ea typeface="Arial"/>
                <a:cs typeface="Arial"/>
                <a:sym typeface="Arial"/>
              </a:rPr>
              <a:t>Hämolytisches Glaukom</a:t>
            </a:r>
            <a:endParaRPr/>
          </a:p>
        </p:txBody>
      </p:sp>
      <p:sp>
        <p:nvSpPr>
          <p:cNvPr id="1682" name="Google Shape;1682;p74"/>
          <p:cNvSpPr txBox="1"/>
          <p:nvPr/>
        </p:nvSpPr>
        <p:spPr>
          <a:xfrm>
            <a:off x="772877" y="1981200"/>
            <a:ext cx="2210862"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u="sng">
                <a:solidFill>
                  <a:schemeClr val="dk1"/>
                </a:solidFill>
                <a:latin typeface="Arial"/>
                <a:ea typeface="Arial"/>
                <a:cs typeface="Arial"/>
                <a:sym typeface="Arial"/>
              </a:rPr>
              <a:t>Schwartz-Syndrom</a:t>
            </a:r>
            <a:endParaRPr/>
          </a:p>
        </p:txBody>
      </p:sp>
      <p:sp>
        <p:nvSpPr>
          <p:cNvPr id="1683" name="Google Shape;1683;p74"/>
          <p:cNvSpPr/>
          <p:nvPr/>
        </p:nvSpPr>
        <p:spPr>
          <a:xfrm>
            <a:off x="3505200" y="1219200"/>
            <a:ext cx="76200" cy="2178050"/>
          </a:xfrm>
          <a:prstGeom prst="rect">
            <a:avLst/>
          </a:prstGeom>
          <a:solidFill>
            <a:schemeClr val="dk1"/>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684" name="Google Shape;1684;p74"/>
          <p:cNvSpPr txBox="1"/>
          <p:nvPr/>
        </p:nvSpPr>
        <p:spPr>
          <a:xfrm>
            <a:off x="3581400" y="2995613"/>
            <a:ext cx="2564400" cy="5799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TM verstopft</a:t>
            </a:r>
            <a:endParaRPr/>
          </a:p>
          <a:p>
            <a:pPr marL="0" marR="0" lvl="0" indent="0" algn="ctr"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    mit…              </a:t>
            </a:r>
            <a:endParaRPr/>
          </a:p>
          <a:p>
            <a:pPr marL="0" marR="0" lvl="0" indent="0" algn="ctr" rtl="0">
              <a:spcBef>
                <a:spcPts val="0"/>
              </a:spcBef>
              <a:spcAft>
                <a:spcPts val="0"/>
              </a:spcAft>
              <a:buClr>
                <a:srgbClr val="0000FF"/>
              </a:buClr>
              <a:buSzPts val="1200"/>
              <a:buFont typeface="Noto Sans Symbols"/>
              <a:buNone/>
            </a:pPr>
            <a:r>
              <a:rPr lang="en-US" sz="1200">
                <a:solidFill>
                  <a:srgbClr val="0000FF"/>
                </a:solidFill>
              </a:rPr>
              <a:t>h</a:t>
            </a:r>
            <a:r>
              <a:rPr lang="en-US" sz="1200">
                <a:solidFill>
                  <a:srgbClr val="0000FF"/>
                </a:solidFill>
                <a:latin typeface="Arial"/>
                <a:ea typeface="Arial"/>
                <a:cs typeface="Arial"/>
                <a:sym typeface="Arial"/>
              </a:rPr>
              <a:t>ämoglobinbeladenen Makrophagen</a:t>
            </a:r>
            <a:endParaRPr/>
          </a:p>
        </p:txBody>
      </p:sp>
      <p:sp>
        <p:nvSpPr>
          <p:cNvPr id="1685" name="Google Shape;1685;p74"/>
          <p:cNvSpPr txBox="1"/>
          <p:nvPr/>
        </p:nvSpPr>
        <p:spPr>
          <a:xfrm>
            <a:off x="6425127" y="2995613"/>
            <a:ext cx="2109300" cy="5799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TM verstopft</a:t>
            </a:r>
            <a:endParaRPr/>
          </a:p>
          <a:p>
            <a:pPr marL="0" marR="0" lvl="0" indent="0" algn="ctr"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    mit…</a:t>
            </a:r>
            <a:endParaRPr/>
          </a:p>
          <a:p>
            <a:pPr marL="0" marR="0" lvl="0" indent="0" algn="ctr" rtl="0">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degenerierten </a:t>
            </a:r>
            <a:r>
              <a:rPr lang="en-US" sz="1200">
                <a:solidFill>
                  <a:srgbClr val="0000FF"/>
                </a:solidFill>
              </a:rPr>
              <a:t>Erythrozyten</a:t>
            </a:r>
            <a:endParaRPr/>
          </a:p>
        </p:txBody>
      </p:sp>
      <p:cxnSp>
        <p:nvCxnSpPr>
          <p:cNvPr id="1686" name="Google Shape;1686;p74"/>
          <p:cNvCxnSpPr/>
          <p:nvPr/>
        </p:nvCxnSpPr>
        <p:spPr>
          <a:xfrm rot="10800000">
            <a:off x="4876800" y="2438400"/>
            <a:ext cx="0" cy="533400"/>
          </a:xfrm>
          <a:prstGeom prst="straightConnector1">
            <a:avLst/>
          </a:prstGeom>
          <a:noFill/>
          <a:ln w="9525" cap="flat" cmpd="sng">
            <a:solidFill>
              <a:schemeClr val="dk1"/>
            </a:solidFill>
            <a:prstDash val="solid"/>
            <a:round/>
            <a:headEnd type="triangle" w="med" len="med"/>
            <a:tailEnd type="none" w="sm" len="sm"/>
          </a:ln>
        </p:spPr>
      </p:cxnSp>
      <p:cxnSp>
        <p:nvCxnSpPr>
          <p:cNvPr id="1687" name="Google Shape;1687;p74"/>
          <p:cNvCxnSpPr/>
          <p:nvPr/>
        </p:nvCxnSpPr>
        <p:spPr>
          <a:xfrm rot="10800000">
            <a:off x="7467600" y="2438400"/>
            <a:ext cx="0" cy="533400"/>
          </a:xfrm>
          <a:prstGeom prst="straightConnector1">
            <a:avLst/>
          </a:prstGeom>
          <a:noFill/>
          <a:ln w="9525" cap="flat" cmpd="sng">
            <a:solidFill>
              <a:schemeClr val="dk1"/>
            </a:solidFill>
            <a:prstDash val="solid"/>
            <a:round/>
            <a:headEnd type="triangle" w="med" len="med"/>
            <a:tailEnd type="none" w="sm" len="sm"/>
          </a:ln>
        </p:spPr>
      </p:cxnSp>
      <p:sp>
        <p:nvSpPr>
          <p:cNvPr id="1688" name="Google Shape;1688;p74"/>
          <p:cNvSpPr txBox="1"/>
          <p:nvPr/>
        </p:nvSpPr>
        <p:spPr>
          <a:xfrm>
            <a:off x="609600" y="2995613"/>
            <a:ext cx="2564533" cy="830997"/>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TM verstopft</a:t>
            </a:r>
            <a:endParaRPr/>
          </a:p>
          <a:p>
            <a:pPr marL="0" marR="0" lvl="0" indent="0" algn="ctr"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    mit…              </a:t>
            </a:r>
            <a:endParaRPr/>
          </a:p>
          <a:p>
            <a:pPr marL="0" marR="0" lvl="0" indent="0" algn="ctr" rtl="0">
              <a:spcBef>
                <a:spcPts val="0"/>
              </a:spcBef>
              <a:spcAft>
                <a:spcPts val="0"/>
              </a:spcAft>
              <a:buClr>
                <a:srgbClr val="0000FF"/>
              </a:buClr>
              <a:buSzPts val="1200"/>
              <a:buFont typeface="Noto Sans Symbols"/>
              <a:buNone/>
            </a:pPr>
            <a:r>
              <a:rPr lang="en-US" sz="1200" b="1">
                <a:solidFill>
                  <a:srgbClr val="0000FF"/>
                </a:solidFill>
                <a:latin typeface="Arial"/>
                <a:ea typeface="Arial"/>
                <a:cs typeface="Arial"/>
                <a:sym typeface="Arial"/>
              </a:rPr>
              <a:t>PR-Außensegmenten</a:t>
            </a:r>
            <a:endParaRPr/>
          </a:p>
        </p:txBody>
      </p:sp>
      <p:cxnSp>
        <p:nvCxnSpPr>
          <p:cNvPr id="1689" name="Google Shape;1689;p74"/>
          <p:cNvCxnSpPr/>
          <p:nvPr/>
        </p:nvCxnSpPr>
        <p:spPr>
          <a:xfrm rot="10800000">
            <a:off x="1905000" y="2438400"/>
            <a:ext cx="0" cy="533400"/>
          </a:xfrm>
          <a:prstGeom prst="straightConnector1">
            <a:avLst/>
          </a:prstGeom>
          <a:noFill/>
          <a:ln w="9525" cap="flat" cmpd="sng">
            <a:solidFill>
              <a:schemeClr val="dk1"/>
            </a:solidFill>
            <a:prstDash val="solid"/>
            <a:round/>
            <a:headEnd type="triangle" w="med" len="med"/>
            <a:tailEnd type="none" w="sm" len="sm"/>
          </a:ln>
        </p:spPr>
      </p:cxnSp>
      <p:sp>
        <p:nvSpPr>
          <p:cNvPr id="1690" name="Google Shape;1690;p74"/>
          <p:cNvSpPr txBox="1"/>
          <p:nvPr/>
        </p:nvSpPr>
        <p:spPr>
          <a:xfrm>
            <a:off x="426339" y="3917601"/>
            <a:ext cx="2957400" cy="579900"/>
          </a:xfrm>
          <a:prstGeom prst="rect">
            <a:avLst/>
          </a:prstGeom>
          <a:solidFill>
            <a:srgbClr val="CCFFCC"/>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latin typeface="Arial"/>
                <a:ea typeface="Arial"/>
                <a:cs typeface="Arial"/>
                <a:sym typeface="Arial"/>
              </a:rPr>
              <a:t>Was verstopft d</a:t>
            </a:r>
            <a:r>
              <a:rPr lang="en-US" sz="1200" i="1">
                <a:solidFill>
                  <a:srgbClr val="0000FF"/>
                </a:solidFill>
              </a:rPr>
              <a:t>as</a:t>
            </a:r>
            <a:r>
              <a:rPr lang="en-US" sz="1200" i="1">
                <a:solidFill>
                  <a:srgbClr val="0000FF"/>
                </a:solidFill>
                <a:latin typeface="Arial"/>
                <a:ea typeface="Arial"/>
                <a:cs typeface="Arial"/>
                <a:sym typeface="Arial"/>
              </a:rPr>
              <a:t> TM beim Schwartz-Syndrom?</a:t>
            </a:r>
            <a:endParaRPr/>
          </a:p>
          <a:p>
            <a:pPr marL="0" marR="0" lvl="0" indent="0" algn="l" rtl="0">
              <a:spcBef>
                <a:spcPts val="0"/>
              </a:spcBef>
              <a:spcAft>
                <a:spcPts val="0"/>
              </a:spcAft>
              <a:buNone/>
            </a:pPr>
            <a:r>
              <a:rPr lang="en-US" sz="1200">
                <a:solidFill>
                  <a:srgbClr val="0000FF"/>
                </a:solidFill>
              </a:rPr>
              <a:t>Außensegmente</a:t>
            </a:r>
            <a:r>
              <a:rPr lang="en-US" sz="1200">
                <a:solidFill>
                  <a:srgbClr val="0000FF"/>
                </a:solidFill>
                <a:latin typeface="Arial"/>
                <a:ea typeface="Arial"/>
                <a:cs typeface="Arial"/>
                <a:sym typeface="Arial"/>
              </a:rPr>
              <a:t> der Photorezeptoren</a:t>
            </a:r>
            <a:endParaRPr/>
          </a:p>
        </p:txBody>
      </p:sp>
      <p:sp>
        <p:nvSpPr>
          <p:cNvPr id="1691" name="Google Shape;1691;p74"/>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1692" name="Google Shape;1692;p74"/>
          <p:cNvSpPr txBox="1"/>
          <p:nvPr/>
        </p:nvSpPr>
        <p:spPr>
          <a:xfrm>
            <a:off x="4120739" y="3917216"/>
            <a:ext cx="4050300" cy="579900"/>
          </a:xfrm>
          <a:prstGeom prst="rect">
            <a:avLst/>
          </a:prstGeom>
          <a:solidFill>
            <a:srgbClr val="FF99FF"/>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a:solidFill>
                  <a:srgbClr val="0000FF"/>
                </a:solidFill>
              </a:rPr>
              <a:t>Beim hämolytischen Glaukom ist das TM durch Makrophagen verlegt; beim Geisterzellglaukom hingegen durch degenerierte Erythrozyten. </a:t>
            </a:r>
            <a:endParaRPr sz="1600">
              <a:solidFill>
                <a:srgbClr val="FF99FF"/>
              </a:solidFill>
              <a:latin typeface="Arial"/>
              <a:ea typeface="Arial"/>
              <a:cs typeface="Arial"/>
              <a:sym typeface="Arial"/>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1696"/>
        <p:cNvGrpSpPr/>
        <p:nvPr/>
      </p:nvGrpSpPr>
      <p:grpSpPr>
        <a:xfrm>
          <a:off x="0" y="0"/>
          <a:ext cx="0" cy="0"/>
          <a:chOff x="0" y="0"/>
          <a:chExt cx="0" cy="0"/>
        </a:xfrm>
      </p:grpSpPr>
      <p:sp>
        <p:nvSpPr>
          <p:cNvPr id="1697" name="Google Shape;1697;p75"/>
          <p:cNvSpPr txBox="1"/>
          <p:nvPr/>
        </p:nvSpPr>
        <p:spPr>
          <a:xfrm>
            <a:off x="761999" y="4028182"/>
            <a:ext cx="6934200" cy="9492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BFBFBF"/>
                </a:solidFill>
              </a:rPr>
              <a:t>Etwas anderes: Es existiert eine weitere Form des sekundären Offenwinkelglaukoms, das als </a:t>
            </a:r>
            <a:r>
              <a:rPr lang="en-US" sz="1200" u="sng">
                <a:solidFill>
                  <a:srgbClr val="BFBFBF"/>
                </a:solidFill>
              </a:rPr>
              <a:t>Schwartz-Syndrom </a:t>
            </a:r>
            <a:r>
              <a:rPr lang="en-US" sz="1200" i="1">
                <a:solidFill>
                  <a:srgbClr val="BFBFBF"/>
                </a:solidFill>
              </a:rPr>
              <a:t>bezeichnet wird, das – ähnlich dem hämolytischen Glaukom und dem Geisterzellglaukom – einem Ereignis des Augenhinterabschnitts folgt, allerdings keiner Blutung. Welchem Ereignis folgt es?</a:t>
            </a:r>
            <a:endParaRPr>
              <a:solidFill>
                <a:srgbClr val="BFBFBF"/>
              </a:solidFill>
            </a:endParaRPr>
          </a:p>
          <a:p>
            <a:pPr marL="0" lvl="0" indent="0" algn="l" rtl="0">
              <a:spcBef>
                <a:spcPts val="0"/>
              </a:spcBef>
              <a:spcAft>
                <a:spcPts val="0"/>
              </a:spcAft>
              <a:buClr>
                <a:schemeClr val="dk1"/>
              </a:buClr>
              <a:buFont typeface="Arial"/>
              <a:buNone/>
            </a:pPr>
            <a:r>
              <a:rPr lang="en-US" sz="1200">
                <a:solidFill>
                  <a:srgbClr val="BFBFBF"/>
                </a:solidFill>
              </a:rPr>
              <a:t>Rhegmatogene Netzhautablösung (RRD, rhegmatogenous retinal detachment)</a:t>
            </a:r>
            <a:endParaRPr sz="1200" i="1">
              <a:solidFill>
                <a:srgbClr val="BFBFBF"/>
              </a:solidFill>
            </a:endParaRPr>
          </a:p>
        </p:txBody>
      </p:sp>
      <p:sp>
        <p:nvSpPr>
          <p:cNvPr id="1698" name="Google Shape;1698;p75"/>
          <p:cNvSpPr txBox="1"/>
          <p:nvPr/>
        </p:nvSpPr>
        <p:spPr>
          <a:xfrm>
            <a:off x="6322794" y="1981200"/>
            <a:ext cx="2287806"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u="sng">
                <a:solidFill>
                  <a:srgbClr val="BFBFBF"/>
                </a:solidFill>
                <a:latin typeface="Arial"/>
                <a:ea typeface="Arial"/>
                <a:cs typeface="Arial"/>
                <a:sym typeface="Arial"/>
              </a:rPr>
              <a:t>Geisterzellglaukom</a:t>
            </a:r>
            <a:endParaRPr/>
          </a:p>
        </p:txBody>
      </p:sp>
      <p:sp>
        <p:nvSpPr>
          <p:cNvPr id="1699" name="Google Shape;1699;p75"/>
          <p:cNvSpPr txBox="1"/>
          <p:nvPr/>
        </p:nvSpPr>
        <p:spPr>
          <a:xfrm>
            <a:off x="2361390" y="395288"/>
            <a:ext cx="4389471" cy="400110"/>
          </a:xfrm>
          <a:prstGeom prst="rect">
            <a:avLst/>
          </a:prstGeom>
          <a:solidFill>
            <a:srgbClr val="CCFFFF"/>
          </a:solid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FF0000"/>
              </a:buClr>
              <a:buSzPts val="1200"/>
              <a:buFont typeface="Noto Sans Symbols"/>
              <a:buNone/>
            </a:pPr>
            <a:r>
              <a:rPr lang="en-US" sz="1200" b="1">
                <a:solidFill>
                  <a:srgbClr val="FF0000"/>
                </a:solidFill>
                <a:latin typeface="Arial"/>
                <a:ea typeface="Arial"/>
                <a:cs typeface="Arial"/>
                <a:sym typeface="Arial"/>
              </a:rPr>
              <a:t>Glaukom nach intraokularer Blutung</a:t>
            </a:r>
            <a:endParaRPr/>
          </a:p>
        </p:txBody>
      </p:sp>
      <p:sp>
        <p:nvSpPr>
          <p:cNvPr id="1700" name="Google Shape;1700;p75"/>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75</a:t>
            </a:fld>
            <a:endParaRPr sz="1000">
              <a:solidFill>
                <a:schemeClr val="dk1"/>
              </a:solidFill>
              <a:latin typeface="Arial"/>
              <a:ea typeface="Arial"/>
              <a:cs typeface="Arial"/>
              <a:sym typeface="Arial"/>
            </a:endParaRPr>
          </a:p>
        </p:txBody>
      </p:sp>
      <p:sp>
        <p:nvSpPr>
          <p:cNvPr id="1701" name="Google Shape;1701;p75"/>
          <p:cNvSpPr txBox="1"/>
          <p:nvPr/>
        </p:nvSpPr>
        <p:spPr>
          <a:xfrm>
            <a:off x="3757642" y="1981200"/>
            <a:ext cx="2262158"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u="sng">
                <a:solidFill>
                  <a:srgbClr val="BFBFBF"/>
                </a:solidFill>
                <a:latin typeface="Arial"/>
                <a:ea typeface="Arial"/>
                <a:cs typeface="Arial"/>
                <a:sym typeface="Arial"/>
              </a:rPr>
              <a:t>Hämolytisches Glaukom</a:t>
            </a:r>
            <a:endParaRPr/>
          </a:p>
        </p:txBody>
      </p:sp>
      <p:sp>
        <p:nvSpPr>
          <p:cNvPr id="1702" name="Google Shape;1702;p75"/>
          <p:cNvSpPr txBox="1"/>
          <p:nvPr/>
        </p:nvSpPr>
        <p:spPr>
          <a:xfrm>
            <a:off x="772877" y="1981200"/>
            <a:ext cx="2210862"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u="sng">
                <a:solidFill>
                  <a:schemeClr val="dk1"/>
                </a:solidFill>
                <a:latin typeface="Arial"/>
                <a:ea typeface="Arial"/>
                <a:cs typeface="Arial"/>
                <a:sym typeface="Arial"/>
              </a:rPr>
              <a:t>Schwartz-Syndrom</a:t>
            </a:r>
            <a:endParaRPr/>
          </a:p>
        </p:txBody>
      </p:sp>
      <p:sp>
        <p:nvSpPr>
          <p:cNvPr id="1703" name="Google Shape;1703;p75"/>
          <p:cNvSpPr/>
          <p:nvPr/>
        </p:nvSpPr>
        <p:spPr>
          <a:xfrm>
            <a:off x="3505200" y="1219200"/>
            <a:ext cx="76200" cy="2178050"/>
          </a:xfrm>
          <a:prstGeom prst="rect">
            <a:avLst/>
          </a:prstGeom>
          <a:solidFill>
            <a:srgbClr val="BFBFBF"/>
          </a:solidFill>
          <a:ln w="25400" cap="flat" cmpd="sng">
            <a:solidFill>
              <a:srgbClr val="A5A5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704" name="Google Shape;1704;p75"/>
          <p:cNvSpPr txBox="1"/>
          <p:nvPr/>
        </p:nvSpPr>
        <p:spPr>
          <a:xfrm>
            <a:off x="3581400" y="2995613"/>
            <a:ext cx="2564400" cy="5799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TM </a:t>
            </a:r>
            <a:r>
              <a:rPr lang="en-US" sz="1200">
                <a:solidFill>
                  <a:srgbClr val="BFBFBF"/>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72"/>
                  </a:ext>
                </a:extLst>
              </a:rPr>
              <a:t>verstopft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    mit…              </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rPr>
              <a:t>h</a:t>
            </a:r>
            <a:r>
              <a:rPr lang="en-US" sz="1200">
                <a:solidFill>
                  <a:srgbClr val="BFBFBF"/>
                </a:solidFill>
                <a:latin typeface="Arial"/>
                <a:ea typeface="Arial"/>
                <a:cs typeface="Arial"/>
                <a:sym typeface="Arial"/>
              </a:rPr>
              <a:t>ämoglobinbeladenen Makrophagen</a:t>
            </a:r>
            <a:endParaRPr/>
          </a:p>
        </p:txBody>
      </p:sp>
      <p:sp>
        <p:nvSpPr>
          <p:cNvPr id="1705" name="Google Shape;1705;p75"/>
          <p:cNvSpPr txBox="1"/>
          <p:nvPr/>
        </p:nvSpPr>
        <p:spPr>
          <a:xfrm>
            <a:off x="6425127" y="2995613"/>
            <a:ext cx="2109273" cy="830997"/>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TM verstopft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    mit…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degenerierten Erythrozyten</a:t>
            </a:r>
            <a:endParaRPr/>
          </a:p>
        </p:txBody>
      </p:sp>
      <p:cxnSp>
        <p:nvCxnSpPr>
          <p:cNvPr id="1706" name="Google Shape;1706;p75"/>
          <p:cNvCxnSpPr/>
          <p:nvPr/>
        </p:nvCxnSpPr>
        <p:spPr>
          <a:xfrm rot="10800000">
            <a:off x="4876800" y="2438400"/>
            <a:ext cx="0" cy="533400"/>
          </a:xfrm>
          <a:prstGeom prst="straightConnector1">
            <a:avLst/>
          </a:prstGeom>
          <a:noFill/>
          <a:ln w="9525" cap="flat" cmpd="sng">
            <a:solidFill>
              <a:srgbClr val="BFBFBF"/>
            </a:solidFill>
            <a:prstDash val="solid"/>
            <a:round/>
            <a:headEnd type="triangle" w="med" len="med"/>
            <a:tailEnd type="none" w="sm" len="sm"/>
          </a:ln>
        </p:spPr>
      </p:cxnSp>
      <p:cxnSp>
        <p:nvCxnSpPr>
          <p:cNvPr id="1707" name="Google Shape;1707;p75"/>
          <p:cNvCxnSpPr/>
          <p:nvPr/>
        </p:nvCxnSpPr>
        <p:spPr>
          <a:xfrm rot="10800000">
            <a:off x="7467600" y="2438400"/>
            <a:ext cx="0" cy="533400"/>
          </a:xfrm>
          <a:prstGeom prst="straightConnector1">
            <a:avLst/>
          </a:prstGeom>
          <a:noFill/>
          <a:ln w="9525" cap="flat" cmpd="sng">
            <a:solidFill>
              <a:srgbClr val="BFBFBF"/>
            </a:solidFill>
            <a:prstDash val="solid"/>
            <a:round/>
            <a:headEnd type="triangle" w="med" len="med"/>
            <a:tailEnd type="none" w="sm" len="sm"/>
          </a:ln>
        </p:spPr>
      </p:cxnSp>
      <p:sp>
        <p:nvSpPr>
          <p:cNvPr id="1708" name="Google Shape;1708;p75"/>
          <p:cNvSpPr txBox="1"/>
          <p:nvPr/>
        </p:nvSpPr>
        <p:spPr>
          <a:xfrm>
            <a:off x="609600" y="2995613"/>
            <a:ext cx="2564533" cy="830997"/>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1"/>
              </a:buClr>
              <a:buSzPts val="1200"/>
              <a:buFont typeface="Noto Sans Symbols"/>
              <a:buNone/>
            </a:pPr>
            <a:r>
              <a:rPr lang="en-US" sz="1200" b="1">
                <a:solidFill>
                  <a:schemeClr val="dk1"/>
                </a:solidFill>
                <a:latin typeface="Arial"/>
                <a:ea typeface="Arial"/>
                <a:cs typeface="Arial"/>
                <a:sym typeface="Arial"/>
              </a:rPr>
              <a:t>TM verstopft</a:t>
            </a:r>
            <a:endParaRPr/>
          </a:p>
          <a:p>
            <a:pPr marL="0" marR="0" lvl="0" indent="0" algn="ctr" rtl="0">
              <a:spcBef>
                <a:spcPts val="0"/>
              </a:spcBef>
              <a:spcAft>
                <a:spcPts val="0"/>
              </a:spcAft>
              <a:buClr>
                <a:schemeClr val="dk1"/>
              </a:buClr>
              <a:buSzPts val="1200"/>
              <a:buFont typeface="Noto Sans Symbols"/>
              <a:buNone/>
            </a:pPr>
            <a:r>
              <a:rPr lang="en-US" sz="1200" b="1">
                <a:solidFill>
                  <a:schemeClr val="dk1"/>
                </a:solidFill>
                <a:latin typeface="Arial"/>
                <a:ea typeface="Arial"/>
                <a:cs typeface="Arial"/>
                <a:sym typeface="Arial"/>
              </a:rPr>
              <a:t>    mit…              </a:t>
            </a:r>
            <a:endParaRPr/>
          </a:p>
          <a:p>
            <a:pPr marL="0" marR="0" lvl="0" indent="0" algn="ctr" rtl="0">
              <a:spcBef>
                <a:spcPts val="0"/>
              </a:spcBef>
              <a:spcAft>
                <a:spcPts val="0"/>
              </a:spcAft>
              <a:buClr>
                <a:srgbClr val="0000FF"/>
              </a:buClr>
              <a:buSzPts val="1200"/>
              <a:buFont typeface="Noto Sans Symbols"/>
              <a:buNone/>
            </a:pPr>
            <a:r>
              <a:rPr lang="en-US" sz="1200" b="1">
                <a:solidFill>
                  <a:srgbClr val="0000FF"/>
                </a:solidFill>
                <a:latin typeface="Arial"/>
                <a:ea typeface="Arial"/>
                <a:cs typeface="Arial"/>
                <a:sym typeface="Arial"/>
              </a:rPr>
              <a:t>PR-Außensegmenten</a:t>
            </a:r>
            <a:endParaRPr/>
          </a:p>
        </p:txBody>
      </p:sp>
      <p:cxnSp>
        <p:nvCxnSpPr>
          <p:cNvPr id="1709" name="Google Shape;1709;p75"/>
          <p:cNvCxnSpPr/>
          <p:nvPr/>
        </p:nvCxnSpPr>
        <p:spPr>
          <a:xfrm rot="10800000">
            <a:off x="1905000" y="2438400"/>
            <a:ext cx="0" cy="533400"/>
          </a:xfrm>
          <a:prstGeom prst="straightConnector1">
            <a:avLst/>
          </a:prstGeom>
          <a:noFill/>
          <a:ln w="9525" cap="flat" cmpd="sng">
            <a:solidFill>
              <a:schemeClr val="dk1"/>
            </a:solidFill>
            <a:prstDash val="solid"/>
            <a:round/>
            <a:headEnd type="triangle" w="med" len="med"/>
            <a:tailEnd type="none" w="sm" len="sm"/>
          </a:ln>
        </p:spPr>
      </p:cxnSp>
      <p:sp>
        <p:nvSpPr>
          <p:cNvPr id="1710" name="Google Shape;1710;p75"/>
          <p:cNvSpPr txBox="1"/>
          <p:nvPr/>
        </p:nvSpPr>
        <p:spPr>
          <a:xfrm>
            <a:off x="426339" y="3917601"/>
            <a:ext cx="3155100" cy="579900"/>
          </a:xfrm>
          <a:prstGeom prst="rect">
            <a:avLst/>
          </a:prstGeom>
          <a:solidFill>
            <a:srgbClr val="CCFFCC"/>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A5A5A5"/>
                </a:solidFill>
              </a:rPr>
              <a:t>Was verstopft das TM beim Schwartz-Syndrom?</a:t>
            </a:r>
            <a:endParaRPr>
              <a:solidFill>
                <a:srgbClr val="A5A5A5"/>
              </a:solidFill>
            </a:endParaRPr>
          </a:p>
          <a:p>
            <a:pPr marL="0" lvl="0" indent="0" algn="l" rtl="0">
              <a:spcBef>
                <a:spcPts val="0"/>
              </a:spcBef>
              <a:spcAft>
                <a:spcPts val="0"/>
              </a:spcAft>
              <a:buClr>
                <a:schemeClr val="dk1"/>
              </a:buClr>
              <a:buFont typeface="Arial"/>
              <a:buNone/>
            </a:pPr>
            <a:r>
              <a:rPr lang="en-US" sz="1200" b="1">
                <a:solidFill>
                  <a:srgbClr val="0000FF"/>
                </a:solidFill>
              </a:rPr>
              <a:t>Außensegmente der Photorezeptoren</a:t>
            </a:r>
            <a:endParaRPr sz="1200" b="1" i="1">
              <a:solidFill>
                <a:srgbClr val="A5A5A5"/>
              </a:solidFill>
            </a:endParaRPr>
          </a:p>
        </p:txBody>
      </p:sp>
      <p:sp>
        <p:nvSpPr>
          <p:cNvPr id="1711" name="Google Shape;1711;p75"/>
          <p:cNvSpPr txBox="1"/>
          <p:nvPr/>
        </p:nvSpPr>
        <p:spPr>
          <a:xfrm>
            <a:off x="4120739" y="3917216"/>
            <a:ext cx="4050300" cy="579900"/>
          </a:xfrm>
          <a:prstGeom prst="rect">
            <a:avLst/>
          </a:prstGeom>
          <a:solidFill>
            <a:srgbClr val="FF99FF"/>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a:solidFill>
                  <a:srgbClr val="A5A5A5"/>
                </a:solidFill>
              </a:rPr>
              <a:t>Beim hämolytischen Glaukom ist das TM durch Makrophagen verlegt; beim Geisterzellglaukom hingegen durch degenerierte Erythrozyten. </a:t>
            </a:r>
            <a:endParaRPr>
              <a:solidFill>
                <a:srgbClr val="A5A5A5"/>
              </a:solidFill>
            </a:endParaRPr>
          </a:p>
        </p:txBody>
      </p:sp>
      <p:sp>
        <p:nvSpPr>
          <p:cNvPr id="1712" name="Google Shape;1712;p75"/>
          <p:cNvSpPr/>
          <p:nvPr/>
        </p:nvSpPr>
        <p:spPr>
          <a:xfrm>
            <a:off x="287072" y="1828801"/>
            <a:ext cx="3382449" cy="3052556"/>
          </a:xfrm>
          <a:prstGeom prst="frame">
            <a:avLst>
              <a:gd name="adj1" fmla="val 3772"/>
            </a:avLst>
          </a:prstGeom>
          <a:solidFill>
            <a:srgbClr val="FFFF00"/>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1713" name="Google Shape;1713;p75"/>
          <p:cNvSpPr txBox="1"/>
          <p:nvPr/>
        </p:nvSpPr>
        <p:spPr>
          <a:xfrm>
            <a:off x="896572" y="5096470"/>
            <a:ext cx="7255200" cy="764400"/>
          </a:xfrm>
          <a:prstGeom prst="rect">
            <a:avLst/>
          </a:prstGeom>
          <a:solidFill>
            <a:srgbClr val="FEFF83"/>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rPr>
              <a:t>Zusammenfassend lässt sich sagen: Beim Schwartz-Syndrom ermöglicht die chronische RRD ausreichend Zeit dafür, dass freigesetzte PR-Außensegmente in die Vorderkammer wandern können. Dort führt ihre Ansammlung im Kammerwinkel schließlich zu einer Verlegung des TM und dadurch zu einer Erhöhung des Augeninnendrucks.</a:t>
            </a:r>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1717"/>
        <p:cNvGrpSpPr/>
        <p:nvPr/>
      </p:nvGrpSpPr>
      <p:grpSpPr>
        <a:xfrm>
          <a:off x="0" y="0"/>
          <a:ext cx="0" cy="0"/>
          <a:chOff x="0" y="0"/>
          <a:chExt cx="0" cy="0"/>
        </a:xfrm>
      </p:grpSpPr>
      <p:sp>
        <p:nvSpPr>
          <p:cNvPr id="1718" name="Google Shape;1718;p76"/>
          <p:cNvSpPr txBox="1"/>
          <p:nvPr/>
        </p:nvSpPr>
        <p:spPr>
          <a:xfrm>
            <a:off x="761999" y="4028182"/>
            <a:ext cx="6934200" cy="9492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BFBFBF"/>
                </a:solidFill>
              </a:rPr>
              <a:t>Etwas anderes: Es existiert eine weitere Form des sekundären Offenwinkelglaukoms, das als </a:t>
            </a:r>
            <a:r>
              <a:rPr lang="en-US" sz="1200" u="sng">
                <a:solidFill>
                  <a:srgbClr val="BFBFBF"/>
                </a:solidFill>
              </a:rPr>
              <a:t>Schwartz-Syndrom </a:t>
            </a:r>
            <a:r>
              <a:rPr lang="en-US" sz="1200" i="1">
                <a:solidFill>
                  <a:srgbClr val="BFBFBF"/>
                </a:solidFill>
              </a:rPr>
              <a:t>bezeichnet wird, das – ähnlich dem hämolytischen Glaukom und dem Geisterzellglaukom – einem Ereignis des Augenhinterabschnitts folgt, allerdings keiner Blutung. Welchem Ereignis folgt es?</a:t>
            </a:r>
            <a:endParaRPr>
              <a:solidFill>
                <a:srgbClr val="BFBFBF"/>
              </a:solidFill>
            </a:endParaRPr>
          </a:p>
          <a:p>
            <a:pPr marL="0" lvl="0" indent="0" algn="l" rtl="0">
              <a:spcBef>
                <a:spcPts val="0"/>
              </a:spcBef>
              <a:spcAft>
                <a:spcPts val="0"/>
              </a:spcAft>
              <a:buClr>
                <a:schemeClr val="dk1"/>
              </a:buClr>
              <a:buFont typeface="Arial"/>
              <a:buNone/>
            </a:pPr>
            <a:r>
              <a:rPr lang="en-US" sz="1200">
                <a:solidFill>
                  <a:srgbClr val="BFBFBF"/>
                </a:solidFill>
              </a:rPr>
              <a:t>Rhegmatogene Netzhautablösung (RRD, rhegmatogenous retinal detachment)</a:t>
            </a:r>
            <a:endParaRPr sz="1200" i="1">
              <a:solidFill>
                <a:srgbClr val="BFBFBF"/>
              </a:solidFill>
            </a:endParaRPr>
          </a:p>
        </p:txBody>
      </p:sp>
      <p:sp>
        <p:nvSpPr>
          <p:cNvPr id="1719" name="Google Shape;1719;p76"/>
          <p:cNvSpPr txBox="1"/>
          <p:nvPr/>
        </p:nvSpPr>
        <p:spPr>
          <a:xfrm>
            <a:off x="6322794" y="1981200"/>
            <a:ext cx="2287806"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u="sng">
                <a:solidFill>
                  <a:srgbClr val="BFBFBF"/>
                </a:solidFill>
                <a:latin typeface="Arial"/>
                <a:ea typeface="Arial"/>
                <a:cs typeface="Arial"/>
                <a:sym typeface="Arial"/>
              </a:rPr>
              <a:t>Geisterzellglaukom</a:t>
            </a:r>
            <a:endParaRPr/>
          </a:p>
        </p:txBody>
      </p:sp>
      <p:sp>
        <p:nvSpPr>
          <p:cNvPr id="1720" name="Google Shape;1720;p76"/>
          <p:cNvSpPr txBox="1"/>
          <p:nvPr/>
        </p:nvSpPr>
        <p:spPr>
          <a:xfrm>
            <a:off x="2361390" y="395288"/>
            <a:ext cx="4389471" cy="400110"/>
          </a:xfrm>
          <a:prstGeom prst="rect">
            <a:avLst/>
          </a:prstGeom>
          <a:solidFill>
            <a:srgbClr val="CCFFFF"/>
          </a:solid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FF0000"/>
              </a:buClr>
              <a:buSzPts val="1200"/>
              <a:buFont typeface="Noto Sans Symbols"/>
              <a:buNone/>
            </a:pPr>
            <a:r>
              <a:rPr lang="en-US" sz="1200" b="1">
                <a:solidFill>
                  <a:srgbClr val="FF0000"/>
                </a:solidFill>
                <a:latin typeface="Arial"/>
                <a:ea typeface="Arial"/>
                <a:cs typeface="Arial"/>
                <a:sym typeface="Arial"/>
              </a:rPr>
              <a:t>Glaukom nach intraokularer Blutung</a:t>
            </a:r>
            <a:endParaRPr/>
          </a:p>
        </p:txBody>
      </p:sp>
      <p:sp>
        <p:nvSpPr>
          <p:cNvPr id="1721" name="Google Shape;1721;p76"/>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76</a:t>
            </a:fld>
            <a:endParaRPr sz="1000">
              <a:solidFill>
                <a:schemeClr val="dk1"/>
              </a:solidFill>
              <a:latin typeface="Arial"/>
              <a:ea typeface="Arial"/>
              <a:cs typeface="Arial"/>
              <a:sym typeface="Arial"/>
            </a:endParaRPr>
          </a:p>
        </p:txBody>
      </p:sp>
      <p:sp>
        <p:nvSpPr>
          <p:cNvPr id="1722" name="Google Shape;1722;p76"/>
          <p:cNvSpPr txBox="1"/>
          <p:nvPr/>
        </p:nvSpPr>
        <p:spPr>
          <a:xfrm>
            <a:off x="3757642" y="1981200"/>
            <a:ext cx="2262158"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u="sng">
                <a:solidFill>
                  <a:srgbClr val="BFBFBF"/>
                </a:solidFill>
                <a:latin typeface="Arial"/>
                <a:ea typeface="Arial"/>
                <a:cs typeface="Arial"/>
                <a:sym typeface="Arial"/>
              </a:rPr>
              <a:t>Hämolytisches Glaukom</a:t>
            </a:r>
            <a:endParaRPr/>
          </a:p>
        </p:txBody>
      </p:sp>
      <p:sp>
        <p:nvSpPr>
          <p:cNvPr id="1723" name="Google Shape;1723;p76"/>
          <p:cNvSpPr txBox="1"/>
          <p:nvPr/>
        </p:nvSpPr>
        <p:spPr>
          <a:xfrm>
            <a:off x="772877" y="1981200"/>
            <a:ext cx="2210862"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u="sng">
                <a:solidFill>
                  <a:schemeClr val="dk1"/>
                </a:solidFill>
                <a:latin typeface="Arial"/>
                <a:ea typeface="Arial"/>
                <a:cs typeface="Arial"/>
                <a:sym typeface="Arial"/>
              </a:rPr>
              <a:t>Schwartz-Syndrom</a:t>
            </a:r>
            <a:endParaRPr/>
          </a:p>
        </p:txBody>
      </p:sp>
      <p:sp>
        <p:nvSpPr>
          <p:cNvPr id="1724" name="Google Shape;1724;p76"/>
          <p:cNvSpPr/>
          <p:nvPr/>
        </p:nvSpPr>
        <p:spPr>
          <a:xfrm>
            <a:off x="3505200" y="1219200"/>
            <a:ext cx="76200" cy="2178050"/>
          </a:xfrm>
          <a:prstGeom prst="rect">
            <a:avLst/>
          </a:prstGeom>
          <a:solidFill>
            <a:srgbClr val="BFBFBF"/>
          </a:solidFill>
          <a:ln w="25400" cap="flat" cmpd="sng">
            <a:solidFill>
              <a:srgbClr val="A5A5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725" name="Google Shape;1725;p76"/>
          <p:cNvSpPr txBox="1"/>
          <p:nvPr/>
        </p:nvSpPr>
        <p:spPr>
          <a:xfrm>
            <a:off x="3581400" y="2995613"/>
            <a:ext cx="2564400" cy="5799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TM verstopft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    mit…              </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rPr>
              <a:t>h</a:t>
            </a:r>
            <a:r>
              <a:rPr lang="en-US" sz="1200">
                <a:solidFill>
                  <a:srgbClr val="BFBFBF"/>
                </a:solidFill>
                <a:latin typeface="Arial"/>
                <a:ea typeface="Arial"/>
                <a:cs typeface="Arial"/>
                <a:sym typeface="Arial"/>
              </a:rPr>
              <a:t>ämoglobinbeladenen Makrophagen</a:t>
            </a:r>
            <a:endParaRPr/>
          </a:p>
        </p:txBody>
      </p:sp>
      <p:sp>
        <p:nvSpPr>
          <p:cNvPr id="1726" name="Google Shape;1726;p76"/>
          <p:cNvSpPr txBox="1"/>
          <p:nvPr/>
        </p:nvSpPr>
        <p:spPr>
          <a:xfrm>
            <a:off x="6425127" y="2995613"/>
            <a:ext cx="2109273" cy="830997"/>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TM verstopft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    mit…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degenerierten Erythrozyten</a:t>
            </a:r>
            <a:endParaRPr/>
          </a:p>
        </p:txBody>
      </p:sp>
      <p:cxnSp>
        <p:nvCxnSpPr>
          <p:cNvPr id="1727" name="Google Shape;1727;p76"/>
          <p:cNvCxnSpPr/>
          <p:nvPr/>
        </p:nvCxnSpPr>
        <p:spPr>
          <a:xfrm rot="10800000">
            <a:off x="4876800" y="2438400"/>
            <a:ext cx="0" cy="533400"/>
          </a:xfrm>
          <a:prstGeom prst="straightConnector1">
            <a:avLst/>
          </a:prstGeom>
          <a:noFill/>
          <a:ln w="9525" cap="flat" cmpd="sng">
            <a:solidFill>
              <a:srgbClr val="BFBFBF"/>
            </a:solidFill>
            <a:prstDash val="solid"/>
            <a:round/>
            <a:headEnd type="triangle" w="med" len="med"/>
            <a:tailEnd type="none" w="sm" len="sm"/>
          </a:ln>
        </p:spPr>
      </p:cxnSp>
      <p:cxnSp>
        <p:nvCxnSpPr>
          <p:cNvPr id="1728" name="Google Shape;1728;p76"/>
          <p:cNvCxnSpPr/>
          <p:nvPr/>
        </p:nvCxnSpPr>
        <p:spPr>
          <a:xfrm rot="10800000">
            <a:off x="7467600" y="2438400"/>
            <a:ext cx="0" cy="533400"/>
          </a:xfrm>
          <a:prstGeom prst="straightConnector1">
            <a:avLst/>
          </a:prstGeom>
          <a:noFill/>
          <a:ln w="9525" cap="flat" cmpd="sng">
            <a:solidFill>
              <a:srgbClr val="BFBFBF"/>
            </a:solidFill>
            <a:prstDash val="solid"/>
            <a:round/>
            <a:headEnd type="triangle" w="med" len="med"/>
            <a:tailEnd type="none" w="sm" len="sm"/>
          </a:ln>
        </p:spPr>
      </p:cxnSp>
      <p:sp>
        <p:nvSpPr>
          <p:cNvPr id="1729" name="Google Shape;1729;p76"/>
          <p:cNvSpPr txBox="1"/>
          <p:nvPr/>
        </p:nvSpPr>
        <p:spPr>
          <a:xfrm>
            <a:off x="609600" y="2995613"/>
            <a:ext cx="2564533" cy="830997"/>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1"/>
              </a:buClr>
              <a:buSzPts val="1200"/>
              <a:buFont typeface="Noto Sans Symbols"/>
              <a:buNone/>
            </a:pPr>
            <a:r>
              <a:rPr lang="en-US" sz="1200" b="1">
                <a:solidFill>
                  <a:schemeClr val="dk1"/>
                </a:solidFill>
                <a:latin typeface="Arial"/>
                <a:ea typeface="Arial"/>
                <a:cs typeface="Arial"/>
                <a:sym typeface="Arial"/>
              </a:rPr>
              <a:t>TM verstopft</a:t>
            </a:r>
            <a:endParaRPr/>
          </a:p>
          <a:p>
            <a:pPr marL="0" marR="0" lvl="0" indent="0" algn="ctr" rtl="0">
              <a:spcBef>
                <a:spcPts val="0"/>
              </a:spcBef>
              <a:spcAft>
                <a:spcPts val="0"/>
              </a:spcAft>
              <a:buClr>
                <a:schemeClr val="dk1"/>
              </a:buClr>
              <a:buSzPts val="1200"/>
              <a:buFont typeface="Noto Sans Symbols"/>
              <a:buNone/>
            </a:pPr>
            <a:r>
              <a:rPr lang="en-US" sz="1200" b="1">
                <a:solidFill>
                  <a:schemeClr val="dk1"/>
                </a:solidFill>
                <a:latin typeface="Arial"/>
                <a:ea typeface="Arial"/>
                <a:cs typeface="Arial"/>
                <a:sym typeface="Arial"/>
              </a:rPr>
              <a:t>    mit…              </a:t>
            </a:r>
            <a:endParaRPr/>
          </a:p>
          <a:p>
            <a:pPr marL="0" marR="0" lvl="0" indent="0" algn="ctr" rtl="0">
              <a:spcBef>
                <a:spcPts val="0"/>
              </a:spcBef>
              <a:spcAft>
                <a:spcPts val="0"/>
              </a:spcAft>
              <a:buClr>
                <a:srgbClr val="0000FF"/>
              </a:buClr>
              <a:buSzPts val="1200"/>
              <a:buFont typeface="Noto Sans Symbols"/>
              <a:buNone/>
            </a:pPr>
            <a:r>
              <a:rPr lang="en-US" sz="1200" b="1">
                <a:solidFill>
                  <a:srgbClr val="0000FF"/>
                </a:solidFill>
                <a:latin typeface="Arial"/>
                <a:ea typeface="Arial"/>
                <a:cs typeface="Arial"/>
                <a:sym typeface="Arial"/>
              </a:rPr>
              <a:t>PR-Außensegmenten</a:t>
            </a:r>
            <a:endParaRPr/>
          </a:p>
        </p:txBody>
      </p:sp>
      <p:cxnSp>
        <p:nvCxnSpPr>
          <p:cNvPr id="1730" name="Google Shape;1730;p76"/>
          <p:cNvCxnSpPr/>
          <p:nvPr/>
        </p:nvCxnSpPr>
        <p:spPr>
          <a:xfrm rot="10800000">
            <a:off x="1905000" y="2438400"/>
            <a:ext cx="0" cy="533400"/>
          </a:xfrm>
          <a:prstGeom prst="straightConnector1">
            <a:avLst/>
          </a:prstGeom>
          <a:noFill/>
          <a:ln w="9525" cap="flat" cmpd="sng">
            <a:solidFill>
              <a:schemeClr val="dk1"/>
            </a:solidFill>
            <a:prstDash val="solid"/>
            <a:round/>
            <a:headEnd type="triangle" w="med" len="med"/>
            <a:tailEnd type="none" w="sm" len="sm"/>
          </a:ln>
        </p:spPr>
      </p:cxnSp>
      <p:sp>
        <p:nvSpPr>
          <p:cNvPr id="1731" name="Google Shape;1731;p76"/>
          <p:cNvSpPr txBox="1"/>
          <p:nvPr/>
        </p:nvSpPr>
        <p:spPr>
          <a:xfrm>
            <a:off x="426339" y="3917601"/>
            <a:ext cx="3155100" cy="579900"/>
          </a:xfrm>
          <a:prstGeom prst="rect">
            <a:avLst/>
          </a:prstGeom>
          <a:solidFill>
            <a:srgbClr val="CCFFCC"/>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A5A5A5"/>
                </a:solidFill>
              </a:rPr>
              <a:t>Was verstopft das TM beim Schwartz-Syndrom?</a:t>
            </a:r>
            <a:endParaRPr>
              <a:solidFill>
                <a:srgbClr val="A5A5A5"/>
              </a:solidFill>
            </a:endParaRPr>
          </a:p>
          <a:p>
            <a:pPr marL="0" lvl="0" indent="0" algn="l" rtl="0">
              <a:spcBef>
                <a:spcPts val="0"/>
              </a:spcBef>
              <a:spcAft>
                <a:spcPts val="0"/>
              </a:spcAft>
              <a:buNone/>
            </a:pPr>
            <a:r>
              <a:rPr lang="en-US" sz="1200" b="1">
                <a:solidFill>
                  <a:srgbClr val="0000FF"/>
                </a:solidFill>
              </a:rPr>
              <a:t>Außensegmente der Photorezeptoren</a:t>
            </a:r>
            <a:endParaRPr sz="1200" i="1">
              <a:solidFill>
                <a:srgbClr val="A5A5A5"/>
              </a:solidFill>
            </a:endParaRPr>
          </a:p>
        </p:txBody>
      </p:sp>
      <p:sp>
        <p:nvSpPr>
          <p:cNvPr id="1732" name="Google Shape;1732;p76"/>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1733" name="Google Shape;1733;p76"/>
          <p:cNvSpPr txBox="1"/>
          <p:nvPr/>
        </p:nvSpPr>
        <p:spPr>
          <a:xfrm>
            <a:off x="4120739" y="3917216"/>
            <a:ext cx="4050300" cy="579900"/>
          </a:xfrm>
          <a:prstGeom prst="rect">
            <a:avLst/>
          </a:prstGeom>
          <a:solidFill>
            <a:srgbClr val="FF99FF"/>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a:solidFill>
                  <a:srgbClr val="A5A5A5"/>
                </a:solidFill>
              </a:rPr>
              <a:t>Beim hämolytischen Glaukom ist das TM durch Makrophagen verlegt; beim Geisterzellglaukom hingegen durch degenerierte Erythrozyten. </a:t>
            </a:r>
            <a:endParaRPr/>
          </a:p>
        </p:txBody>
      </p:sp>
      <p:sp>
        <p:nvSpPr>
          <p:cNvPr id="1734" name="Google Shape;1734;p76"/>
          <p:cNvSpPr/>
          <p:nvPr/>
        </p:nvSpPr>
        <p:spPr>
          <a:xfrm>
            <a:off x="287072" y="1828801"/>
            <a:ext cx="3382449" cy="3052556"/>
          </a:xfrm>
          <a:prstGeom prst="frame">
            <a:avLst>
              <a:gd name="adj1" fmla="val 3772"/>
            </a:avLst>
          </a:prstGeom>
          <a:solidFill>
            <a:srgbClr val="FFFF00"/>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1735" name="Google Shape;1735;p76"/>
          <p:cNvSpPr txBox="1"/>
          <p:nvPr/>
        </p:nvSpPr>
        <p:spPr>
          <a:xfrm>
            <a:off x="896572" y="5096470"/>
            <a:ext cx="7255200" cy="764400"/>
          </a:xfrm>
          <a:prstGeom prst="rect">
            <a:avLst/>
          </a:prstGeom>
          <a:solidFill>
            <a:srgbClr val="FEFF83"/>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dirty="0" err="1">
                <a:solidFill>
                  <a:srgbClr val="BFBFBF"/>
                </a:solidFill>
              </a:rPr>
              <a:t>Zusammenfassend</a:t>
            </a:r>
            <a:r>
              <a:rPr lang="en-US" sz="1200" i="1" dirty="0">
                <a:solidFill>
                  <a:srgbClr val="BFBFBF"/>
                </a:solidFill>
              </a:rPr>
              <a:t> </a:t>
            </a:r>
            <a:r>
              <a:rPr lang="en-US" sz="1200" i="1" dirty="0" err="1">
                <a:solidFill>
                  <a:srgbClr val="BFBFBF"/>
                </a:solidFill>
              </a:rPr>
              <a:t>lässt</a:t>
            </a:r>
            <a:r>
              <a:rPr lang="en-US" sz="1200" i="1" dirty="0">
                <a:solidFill>
                  <a:srgbClr val="BFBFBF"/>
                </a:solidFill>
              </a:rPr>
              <a:t> </a:t>
            </a:r>
            <a:r>
              <a:rPr lang="en-US" sz="1200" i="1" dirty="0" err="1">
                <a:solidFill>
                  <a:srgbClr val="BFBFBF"/>
                </a:solidFill>
              </a:rPr>
              <a:t>sich</a:t>
            </a:r>
            <a:r>
              <a:rPr lang="en-US" sz="1200" i="1" dirty="0">
                <a:solidFill>
                  <a:srgbClr val="BFBFBF"/>
                </a:solidFill>
              </a:rPr>
              <a:t> </a:t>
            </a:r>
            <a:r>
              <a:rPr lang="en-US" sz="1200" i="1" dirty="0" err="1">
                <a:solidFill>
                  <a:srgbClr val="BFBFBF"/>
                </a:solidFill>
              </a:rPr>
              <a:t>sagen</a:t>
            </a:r>
            <a:r>
              <a:rPr lang="en-US" sz="1200" i="1" dirty="0">
                <a:solidFill>
                  <a:srgbClr val="BFBFBF"/>
                </a:solidFill>
              </a:rPr>
              <a:t>: Beim Schwartz-</a:t>
            </a:r>
            <a:r>
              <a:rPr lang="en-US" sz="1200" i="1" dirty="0" err="1">
                <a:solidFill>
                  <a:srgbClr val="BFBFBF"/>
                </a:solidFill>
              </a:rPr>
              <a:t>Syndrom</a:t>
            </a:r>
            <a:r>
              <a:rPr lang="en-US" sz="1200" i="1" dirty="0">
                <a:solidFill>
                  <a:srgbClr val="BFBFBF"/>
                </a:solidFill>
              </a:rPr>
              <a:t> </a:t>
            </a:r>
            <a:r>
              <a:rPr lang="en-US" sz="1200" i="1" dirty="0" err="1">
                <a:solidFill>
                  <a:srgbClr val="BFBFBF"/>
                </a:solidFill>
              </a:rPr>
              <a:t>ermöglicht</a:t>
            </a:r>
            <a:r>
              <a:rPr lang="en-US" sz="1200" i="1" dirty="0">
                <a:solidFill>
                  <a:srgbClr val="BFBFBF"/>
                </a:solidFill>
              </a:rPr>
              <a:t> die </a:t>
            </a:r>
            <a:r>
              <a:rPr lang="en-US" sz="1200" i="1" dirty="0" err="1">
                <a:solidFill>
                  <a:srgbClr val="BFBFBF"/>
                </a:solidFill>
              </a:rPr>
              <a:t>chronische</a:t>
            </a:r>
            <a:r>
              <a:rPr lang="en-US" sz="1200" i="1" dirty="0">
                <a:solidFill>
                  <a:srgbClr val="BFBFBF"/>
                </a:solidFill>
              </a:rPr>
              <a:t> RRD </a:t>
            </a:r>
            <a:r>
              <a:rPr lang="en-US" sz="1200" i="1" dirty="0" err="1">
                <a:solidFill>
                  <a:srgbClr val="BFBFBF"/>
                </a:solidFill>
              </a:rPr>
              <a:t>ausreichend</a:t>
            </a:r>
            <a:r>
              <a:rPr lang="en-US" sz="1200" i="1" dirty="0">
                <a:solidFill>
                  <a:srgbClr val="BFBFBF"/>
                </a:solidFill>
              </a:rPr>
              <a:t> Zeit </a:t>
            </a:r>
            <a:r>
              <a:rPr lang="en-US" sz="1200" i="1" dirty="0" err="1">
                <a:solidFill>
                  <a:srgbClr val="BFBFBF"/>
                </a:solidFill>
              </a:rPr>
              <a:t>dafür</a:t>
            </a:r>
            <a:r>
              <a:rPr lang="en-US" sz="1200" i="1" dirty="0">
                <a:solidFill>
                  <a:srgbClr val="BFBFBF"/>
                </a:solidFill>
              </a:rPr>
              <a:t>, </a:t>
            </a:r>
            <a:r>
              <a:rPr lang="en-US" sz="1200" i="1" dirty="0" err="1">
                <a:solidFill>
                  <a:srgbClr val="BFBFBF"/>
                </a:solidFill>
              </a:rPr>
              <a:t>dass</a:t>
            </a:r>
            <a:r>
              <a:rPr lang="en-US" sz="1200" i="1" dirty="0">
                <a:solidFill>
                  <a:srgbClr val="BFBFBF"/>
                </a:solidFill>
              </a:rPr>
              <a:t> </a:t>
            </a:r>
            <a:r>
              <a:rPr lang="en-US" sz="1200" i="1" dirty="0" err="1">
                <a:solidFill>
                  <a:srgbClr val="BFBFBF"/>
                </a:solidFill>
              </a:rPr>
              <a:t>freigesetzte</a:t>
            </a:r>
            <a:r>
              <a:rPr lang="en-US" sz="1200" i="1" dirty="0">
                <a:solidFill>
                  <a:srgbClr val="BFBFBF"/>
                </a:solidFill>
              </a:rPr>
              <a:t> </a:t>
            </a:r>
            <a:r>
              <a:rPr lang="en-US" sz="1200" b="1" dirty="0">
                <a:solidFill>
                  <a:srgbClr val="0000FF"/>
                </a:solidFill>
              </a:rPr>
              <a:t>PR-</a:t>
            </a:r>
            <a:r>
              <a:rPr lang="en-US" sz="1200" b="1" dirty="0" err="1">
                <a:solidFill>
                  <a:srgbClr val="0000FF"/>
                </a:solidFill>
              </a:rPr>
              <a:t>Außensegmente</a:t>
            </a:r>
            <a:r>
              <a:rPr lang="en-US" sz="1200" b="1" dirty="0">
                <a:solidFill>
                  <a:srgbClr val="0000FF"/>
                </a:solidFill>
              </a:rPr>
              <a:t> in die </a:t>
            </a:r>
            <a:r>
              <a:rPr lang="en-US" sz="1200" b="1" dirty="0" err="1">
                <a:solidFill>
                  <a:srgbClr val="0000FF"/>
                </a:solidFill>
              </a:rPr>
              <a:t>Vorderkammer</a:t>
            </a:r>
            <a:r>
              <a:rPr lang="en-US" sz="1200" i="1" dirty="0">
                <a:solidFill>
                  <a:srgbClr val="BFBFBF"/>
                </a:solidFill>
              </a:rPr>
              <a:t> </a:t>
            </a:r>
            <a:r>
              <a:rPr lang="en-US" sz="1200" i="1" dirty="0" err="1">
                <a:solidFill>
                  <a:srgbClr val="BFBFBF"/>
                </a:solidFill>
              </a:rPr>
              <a:t>wandern</a:t>
            </a:r>
            <a:r>
              <a:rPr lang="en-US" sz="1200" i="1" dirty="0">
                <a:solidFill>
                  <a:srgbClr val="BFBFBF"/>
                </a:solidFill>
              </a:rPr>
              <a:t> </a:t>
            </a:r>
            <a:r>
              <a:rPr lang="en-US" sz="1200" i="1" dirty="0" err="1">
                <a:solidFill>
                  <a:srgbClr val="BFBFBF"/>
                </a:solidFill>
              </a:rPr>
              <a:t>können</a:t>
            </a:r>
            <a:r>
              <a:rPr lang="en-US" sz="1200" i="1" dirty="0">
                <a:solidFill>
                  <a:srgbClr val="BFBFBF"/>
                </a:solidFill>
              </a:rPr>
              <a:t>. Dort </a:t>
            </a:r>
            <a:r>
              <a:rPr lang="en-US" sz="1200" i="1" dirty="0" err="1">
                <a:solidFill>
                  <a:srgbClr val="BFBFBF"/>
                </a:solidFill>
              </a:rPr>
              <a:t>führt</a:t>
            </a:r>
            <a:r>
              <a:rPr lang="en-US" sz="1200" i="1" dirty="0">
                <a:solidFill>
                  <a:srgbClr val="BFBFBF"/>
                </a:solidFill>
              </a:rPr>
              <a:t> </a:t>
            </a:r>
            <a:r>
              <a:rPr lang="en-US" sz="1200" i="1" dirty="0" err="1">
                <a:solidFill>
                  <a:srgbClr val="BFBFBF"/>
                </a:solidFill>
              </a:rPr>
              <a:t>ihre</a:t>
            </a:r>
            <a:r>
              <a:rPr lang="en-US" sz="1200" i="1" dirty="0">
                <a:solidFill>
                  <a:srgbClr val="BFBFBF"/>
                </a:solidFill>
              </a:rPr>
              <a:t> </a:t>
            </a:r>
            <a:r>
              <a:rPr lang="en-US" sz="1200" i="1" dirty="0" err="1">
                <a:solidFill>
                  <a:srgbClr val="BFBFBF"/>
                </a:solidFill>
              </a:rPr>
              <a:t>Ansammlung</a:t>
            </a:r>
            <a:r>
              <a:rPr lang="en-US" sz="1200" i="1" dirty="0">
                <a:solidFill>
                  <a:srgbClr val="BFBFBF"/>
                </a:solidFill>
              </a:rPr>
              <a:t> </a:t>
            </a:r>
            <a:r>
              <a:rPr lang="en-US" sz="1200" i="1" dirty="0" err="1">
                <a:solidFill>
                  <a:srgbClr val="BFBFBF"/>
                </a:solidFill>
              </a:rPr>
              <a:t>im</a:t>
            </a:r>
            <a:r>
              <a:rPr lang="en-US" sz="1200" i="1" dirty="0">
                <a:solidFill>
                  <a:srgbClr val="BFBFBF"/>
                </a:solidFill>
              </a:rPr>
              <a:t> </a:t>
            </a:r>
            <a:r>
              <a:rPr lang="en-US" sz="1200" i="1" dirty="0" err="1">
                <a:solidFill>
                  <a:srgbClr val="BFBFBF"/>
                </a:solidFill>
              </a:rPr>
              <a:t>Kammerwinkel</a:t>
            </a:r>
            <a:r>
              <a:rPr lang="en-US" sz="1200" i="1" dirty="0">
                <a:solidFill>
                  <a:srgbClr val="BFBFBF"/>
                </a:solidFill>
              </a:rPr>
              <a:t> </a:t>
            </a:r>
            <a:r>
              <a:rPr lang="en-US" sz="1200" i="1" dirty="0" err="1">
                <a:solidFill>
                  <a:srgbClr val="BFBFBF"/>
                </a:solidFill>
              </a:rPr>
              <a:t>schließlich</a:t>
            </a:r>
            <a:r>
              <a:rPr lang="en-US" sz="1200" i="1" dirty="0">
                <a:solidFill>
                  <a:srgbClr val="BFBFBF"/>
                </a:solidFill>
              </a:rPr>
              <a:t> </a:t>
            </a:r>
            <a:r>
              <a:rPr lang="en-US" sz="1200" i="1" dirty="0" err="1">
                <a:solidFill>
                  <a:srgbClr val="BFBFBF"/>
                </a:solidFill>
              </a:rPr>
              <a:t>zu</a:t>
            </a:r>
            <a:r>
              <a:rPr lang="en-US" sz="1200" i="1" dirty="0">
                <a:solidFill>
                  <a:srgbClr val="BFBFBF"/>
                </a:solidFill>
              </a:rPr>
              <a:t> </a:t>
            </a:r>
            <a:r>
              <a:rPr lang="en-US" sz="1200" i="1" dirty="0" err="1">
                <a:solidFill>
                  <a:srgbClr val="BFBFBF"/>
                </a:solidFill>
              </a:rPr>
              <a:t>einer</a:t>
            </a:r>
            <a:r>
              <a:rPr lang="en-US" sz="1200" i="1" dirty="0">
                <a:solidFill>
                  <a:srgbClr val="BFBFBF"/>
                </a:solidFill>
              </a:rPr>
              <a:t> </a:t>
            </a:r>
            <a:r>
              <a:rPr lang="en-US" sz="1200" i="1" dirty="0" err="1">
                <a:solidFill>
                  <a:srgbClr val="BFBFBF"/>
                </a:solidFill>
              </a:rPr>
              <a:t>Verlegung</a:t>
            </a:r>
            <a:r>
              <a:rPr lang="en-US" sz="1200" i="1" dirty="0">
                <a:solidFill>
                  <a:srgbClr val="BFBFBF"/>
                </a:solidFill>
              </a:rPr>
              <a:t> des TM und </a:t>
            </a:r>
            <a:r>
              <a:rPr lang="en-US" sz="1200" i="1" dirty="0" err="1">
                <a:solidFill>
                  <a:srgbClr val="BFBFBF"/>
                </a:solidFill>
              </a:rPr>
              <a:t>dadurch</a:t>
            </a:r>
            <a:r>
              <a:rPr lang="en-US" sz="1200" i="1" dirty="0">
                <a:solidFill>
                  <a:srgbClr val="BFBFBF"/>
                </a:solidFill>
              </a:rPr>
              <a:t> </a:t>
            </a:r>
            <a:r>
              <a:rPr lang="en-US" sz="1200" i="1" dirty="0" err="1">
                <a:solidFill>
                  <a:srgbClr val="BFBFBF"/>
                </a:solidFill>
              </a:rPr>
              <a:t>zu</a:t>
            </a:r>
            <a:r>
              <a:rPr lang="en-US" sz="1200" i="1" dirty="0">
                <a:solidFill>
                  <a:srgbClr val="BFBFBF"/>
                </a:solidFill>
              </a:rPr>
              <a:t> </a:t>
            </a:r>
            <a:r>
              <a:rPr lang="en-US" sz="1200" i="1" dirty="0" err="1">
                <a:solidFill>
                  <a:srgbClr val="BFBFBF"/>
                </a:solidFill>
              </a:rPr>
              <a:t>einer</a:t>
            </a:r>
            <a:r>
              <a:rPr lang="en-US" sz="1200" i="1" dirty="0">
                <a:solidFill>
                  <a:srgbClr val="BFBFBF"/>
                </a:solidFill>
              </a:rPr>
              <a:t> </a:t>
            </a:r>
            <a:r>
              <a:rPr lang="en-US" sz="1200" i="1" dirty="0" err="1">
                <a:solidFill>
                  <a:srgbClr val="BFBFBF"/>
                </a:solidFill>
              </a:rPr>
              <a:t>Erhöhung</a:t>
            </a:r>
            <a:r>
              <a:rPr lang="en-US" sz="1200" i="1" dirty="0">
                <a:solidFill>
                  <a:srgbClr val="BFBFBF"/>
                </a:solidFill>
              </a:rPr>
              <a:t> des </a:t>
            </a:r>
            <a:r>
              <a:rPr lang="en-US" sz="1200" i="1" dirty="0" err="1">
                <a:solidFill>
                  <a:srgbClr val="BFBFBF"/>
                </a:solidFill>
              </a:rPr>
              <a:t>Augeninnendrucks</a:t>
            </a:r>
            <a:r>
              <a:rPr lang="en-US" sz="1200" i="1" dirty="0">
                <a:solidFill>
                  <a:srgbClr val="BFBFBF"/>
                </a:solidFill>
              </a:rPr>
              <a:t>.</a:t>
            </a:r>
            <a:endParaRPr dirty="0">
              <a:solidFill>
                <a:srgbClr val="BFBFBF"/>
              </a:solidFill>
            </a:endParaRPr>
          </a:p>
        </p:txBody>
      </p:sp>
      <p:sp>
        <p:nvSpPr>
          <p:cNvPr id="1736" name="Google Shape;1736;p76"/>
          <p:cNvSpPr/>
          <p:nvPr/>
        </p:nvSpPr>
        <p:spPr>
          <a:xfrm>
            <a:off x="2255061" y="5009182"/>
            <a:ext cx="4495800" cy="698779"/>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737" name="Google Shape;1737;p76"/>
          <p:cNvSpPr txBox="1"/>
          <p:nvPr/>
        </p:nvSpPr>
        <p:spPr>
          <a:xfrm>
            <a:off x="2133601" y="5948158"/>
            <a:ext cx="5867400" cy="579900"/>
          </a:xfrm>
          <a:prstGeom prst="rect">
            <a:avLst/>
          </a:prstGeom>
          <a:solidFill>
            <a:srgbClr val="00206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lt1"/>
                </a:solidFill>
              </a:rPr>
              <a:t>Können all diese frei in der Vorderkammer  umherschwimmenden PR-Außensegmente mit Entzündungszellen verwechselt werden?</a:t>
            </a:r>
            <a:endParaRPr sz="1400" i="1">
              <a:solidFill>
                <a:srgbClr val="002060"/>
              </a:solidFill>
              <a:latin typeface="Arial"/>
              <a:ea typeface="Arial"/>
              <a:cs typeface="Arial"/>
              <a:sym typeface="Arial"/>
            </a:endParaRPr>
          </a:p>
          <a:p>
            <a:pPr marL="0" marR="0" lvl="0" indent="0" algn="l" rtl="0">
              <a:spcBef>
                <a:spcPts val="0"/>
              </a:spcBef>
              <a:spcAft>
                <a:spcPts val="0"/>
              </a:spcAft>
              <a:buNone/>
            </a:pPr>
            <a:r>
              <a:rPr lang="en-US" sz="1200">
                <a:solidFill>
                  <a:srgbClr val="002060"/>
                </a:solidFill>
                <a:latin typeface="Arial"/>
                <a:ea typeface="Arial"/>
                <a:cs typeface="Arial"/>
                <a:sym typeface="Arial"/>
              </a:rPr>
              <a:t>Ja, das uveitische Glaukom ist eine häufige Fehldiagnose beim Schwartz-Syndrom</a:t>
            </a:r>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1741"/>
        <p:cNvGrpSpPr/>
        <p:nvPr/>
      </p:nvGrpSpPr>
      <p:grpSpPr>
        <a:xfrm>
          <a:off x="0" y="0"/>
          <a:ext cx="0" cy="0"/>
          <a:chOff x="0" y="0"/>
          <a:chExt cx="0" cy="0"/>
        </a:xfrm>
      </p:grpSpPr>
      <p:sp>
        <p:nvSpPr>
          <p:cNvPr id="1742" name="Google Shape;1742;p77"/>
          <p:cNvSpPr txBox="1"/>
          <p:nvPr/>
        </p:nvSpPr>
        <p:spPr>
          <a:xfrm>
            <a:off x="761999" y="4028182"/>
            <a:ext cx="6934200" cy="9492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BFBFBF"/>
                </a:solidFill>
              </a:rPr>
              <a:t>Etwas anderes: Es existiert eine weitere Form des sekundären Offenwinkelglaukoms, das als </a:t>
            </a:r>
            <a:r>
              <a:rPr lang="en-US" sz="1200" u="sng">
                <a:solidFill>
                  <a:srgbClr val="BFBFBF"/>
                </a:solidFill>
              </a:rPr>
              <a:t>Schwartz-Syndrom </a:t>
            </a:r>
            <a:r>
              <a:rPr lang="en-US" sz="1200" i="1">
                <a:solidFill>
                  <a:srgbClr val="BFBFBF"/>
                </a:solidFill>
              </a:rPr>
              <a:t>bezeichnet wird, das – ähnlich dem hämolytischen Glaukom und dem Geisterzellglaukom – einem Ereignis des Augenhinterabschnitts folgt, allerdings keiner Blutung. Welchem Ereignis folgt es?</a:t>
            </a:r>
            <a:endParaRPr>
              <a:solidFill>
                <a:srgbClr val="BFBFBF"/>
              </a:solidFill>
            </a:endParaRPr>
          </a:p>
          <a:p>
            <a:pPr marL="0" lvl="0" indent="0" algn="l" rtl="0">
              <a:spcBef>
                <a:spcPts val="0"/>
              </a:spcBef>
              <a:spcAft>
                <a:spcPts val="0"/>
              </a:spcAft>
              <a:buClr>
                <a:schemeClr val="dk1"/>
              </a:buClr>
              <a:buFont typeface="Arial"/>
              <a:buNone/>
            </a:pPr>
            <a:r>
              <a:rPr lang="en-US" sz="1200">
                <a:solidFill>
                  <a:srgbClr val="BFBFBF"/>
                </a:solidFill>
              </a:rPr>
              <a:t>Rhegmatogene Netzhautablösung (RRD, rhegmatogenous retinal detachment)</a:t>
            </a:r>
            <a:endParaRPr sz="1200" i="1">
              <a:solidFill>
                <a:srgbClr val="BFBFBF"/>
              </a:solidFill>
            </a:endParaRPr>
          </a:p>
        </p:txBody>
      </p:sp>
      <p:sp>
        <p:nvSpPr>
          <p:cNvPr id="1743" name="Google Shape;1743;p77"/>
          <p:cNvSpPr txBox="1"/>
          <p:nvPr/>
        </p:nvSpPr>
        <p:spPr>
          <a:xfrm>
            <a:off x="6322794" y="1981200"/>
            <a:ext cx="2287806"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u="sng">
                <a:solidFill>
                  <a:srgbClr val="BFBFBF"/>
                </a:solidFill>
                <a:latin typeface="Arial"/>
                <a:ea typeface="Arial"/>
                <a:cs typeface="Arial"/>
                <a:sym typeface="Arial"/>
              </a:rPr>
              <a:t>Geisterzellglaukom</a:t>
            </a:r>
            <a:endParaRPr/>
          </a:p>
        </p:txBody>
      </p:sp>
      <p:sp>
        <p:nvSpPr>
          <p:cNvPr id="1744" name="Google Shape;1744;p77"/>
          <p:cNvSpPr txBox="1"/>
          <p:nvPr/>
        </p:nvSpPr>
        <p:spPr>
          <a:xfrm>
            <a:off x="2361390" y="395288"/>
            <a:ext cx="4389471" cy="400110"/>
          </a:xfrm>
          <a:prstGeom prst="rect">
            <a:avLst/>
          </a:prstGeom>
          <a:solidFill>
            <a:srgbClr val="CCFFFF"/>
          </a:solid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FF0000"/>
              </a:buClr>
              <a:buSzPts val="1200"/>
              <a:buFont typeface="Noto Sans Symbols"/>
              <a:buNone/>
            </a:pPr>
            <a:r>
              <a:rPr lang="en-US" sz="1200" b="1">
                <a:solidFill>
                  <a:srgbClr val="FF0000"/>
                </a:solidFill>
                <a:latin typeface="Arial"/>
                <a:ea typeface="Arial"/>
                <a:cs typeface="Arial"/>
                <a:sym typeface="Arial"/>
              </a:rPr>
              <a:t>Glaukom nach intraokularer Blutung</a:t>
            </a:r>
            <a:endParaRPr/>
          </a:p>
        </p:txBody>
      </p:sp>
      <p:sp>
        <p:nvSpPr>
          <p:cNvPr id="1745" name="Google Shape;1745;p77"/>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77</a:t>
            </a:fld>
            <a:endParaRPr sz="1000">
              <a:solidFill>
                <a:schemeClr val="dk1"/>
              </a:solidFill>
              <a:latin typeface="Arial"/>
              <a:ea typeface="Arial"/>
              <a:cs typeface="Arial"/>
              <a:sym typeface="Arial"/>
            </a:endParaRPr>
          </a:p>
        </p:txBody>
      </p:sp>
      <p:sp>
        <p:nvSpPr>
          <p:cNvPr id="1746" name="Google Shape;1746;p77"/>
          <p:cNvSpPr txBox="1"/>
          <p:nvPr/>
        </p:nvSpPr>
        <p:spPr>
          <a:xfrm>
            <a:off x="3757642" y="1981200"/>
            <a:ext cx="2262158"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u="sng">
                <a:solidFill>
                  <a:srgbClr val="BFBFBF"/>
                </a:solidFill>
                <a:latin typeface="Arial"/>
                <a:ea typeface="Arial"/>
                <a:cs typeface="Arial"/>
                <a:sym typeface="Arial"/>
              </a:rPr>
              <a:t>Hämolytisches Glaukom</a:t>
            </a:r>
            <a:endParaRPr/>
          </a:p>
        </p:txBody>
      </p:sp>
      <p:sp>
        <p:nvSpPr>
          <p:cNvPr id="1747" name="Google Shape;1747;p77"/>
          <p:cNvSpPr txBox="1"/>
          <p:nvPr/>
        </p:nvSpPr>
        <p:spPr>
          <a:xfrm>
            <a:off x="772877" y="1981200"/>
            <a:ext cx="2210862"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u="sng">
                <a:solidFill>
                  <a:schemeClr val="dk1"/>
                </a:solidFill>
                <a:latin typeface="Arial"/>
                <a:ea typeface="Arial"/>
                <a:cs typeface="Arial"/>
                <a:sym typeface="Arial"/>
              </a:rPr>
              <a:t>Schwartz-Syndrom</a:t>
            </a:r>
            <a:endParaRPr/>
          </a:p>
        </p:txBody>
      </p:sp>
      <p:sp>
        <p:nvSpPr>
          <p:cNvPr id="1748" name="Google Shape;1748;p77"/>
          <p:cNvSpPr/>
          <p:nvPr/>
        </p:nvSpPr>
        <p:spPr>
          <a:xfrm>
            <a:off x="3505200" y="1219200"/>
            <a:ext cx="76200" cy="2178050"/>
          </a:xfrm>
          <a:prstGeom prst="rect">
            <a:avLst/>
          </a:prstGeom>
          <a:solidFill>
            <a:srgbClr val="BFBFBF"/>
          </a:solidFill>
          <a:ln w="25400" cap="flat" cmpd="sng">
            <a:solidFill>
              <a:srgbClr val="A5A5A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749" name="Google Shape;1749;p77"/>
          <p:cNvSpPr txBox="1"/>
          <p:nvPr/>
        </p:nvSpPr>
        <p:spPr>
          <a:xfrm>
            <a:off x="3581400" y="2995613"/>
            <a:ext cx="2564400" cy="5799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TM verstopft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    mit…              </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rPr>
              <a:t>h</a:t>
            </a:r>
            <a:r>
              <a:rPr lang="en-US" sz="1200">
                <a:solidFill>
                  <a:srgbClr val="BFBFBF"/>
                </a:solidFill>
                <a:latin typeface="Arial"/>
                <a:ea typeface="Arial"/>
                <a:cs typeface="Arial"/>
                <a:sym typeface="Arial"/>
              </a:rPr>
              <a:t>ämoglobinbeladenen Makrophagen</a:t>
            </a:r>
            <a:endParaRPr/>
          </a:p>
        </p:txBody>
      </p:sp>
      <p:sp>
        <p:nvSpPr>
          <p:cNvPr id="1750" name="Google Shape;1750;p77"/>
          <p:cNvSpPr txBox="1"/>
          <p:nvPr/>
        </p:nvSpPr>
        <p:spPr>
          <a:xfrm>
            <a:off x="6425127" y="2995613"/>
            <a:ext cx="2109300" cy="5799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TM verstopft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    mit…</a:t>
            </a:r>
            <a:endParaRPr/>
          </a:p>
          <a:p>
            <a:pPr marL="0" marR="0" lvl="0" indent="0" algn="ctr"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degenerierten </a:t>
            </a:r>
            <a:r>
              <a:rPr lang="en-US" sz="1200">
                <a:solidFill>
                  <a:srgbClr val="BFBFBF"/>
                </a:solidFill>
              </a:rPr>
              <a:t>Erythrozyten</a:t>
            </a:r>
            <a:endParaRPr/>
          </a:p>
        </p:txBody>
      </p:sp>
      <p:cxnSp>
        <p:nvCxnSpPr>
          <p:cNvPr id="1751" name="Google Shape;1751;p77"/>
          <p:cNvCxnSpPr/>
          <p:nvPr/>
        </p:nvCxnSpPr>
        <p:spPr>
          <a:xfrm rot="10800000">
            <a:off x="4876800" y="2438400"/>
            <a:ext cx="0" cy="533400"/>
          </a:xfrm>
          <a:prstGeom prst="straightConnector1">
            <a:avLst/>
          </a:prstGeom>
          <a:noFill/>
          <a:ln w="9525" cap="flat" cmpd="sng">
            <a:solidFill>
              <a:srgbClr val="BFBFBF"/>
            </a:solidFill>
            <a:prstDash val="solid"/>
            <a:round/>
            <a:headEnd type="triangle" w="med" len="med"/>
            <a:tailEnd type="none" w="sm" len="sm"/>
          </a:ln>
        </p:spPr>
      </p:cxnSp>
      <p:cxnSp>
        <p:nvCxnSpPr>
          <p:cNvPr id="1752" name="Google Shape;1752;p77"/>
          <p:cNvCxnSpPr/>
          <p:nvPr/>
        </p:nvCxnSpPr>
        <p:spPr>
          <a:xfrm rot="10800000">
            <a:off x="7467600" y="2438400"/>
            <a:ext cx="0" cy="533400"/>
          </a:xfrm>
          <a:prstGeom prst="straightConnector1">
            <a:avLst/>
          </a:prstGeom>
          <a:noFill/>
          <a:ln w="9525" cap="flat" cmpd="sng">
            <a:solidFill>
              <a:srgbClr val="BFBFBF"/>
            </a:solidFill>
            <a:prstDash val="solid"/>
            <a:round/>
            <a:headEnd type="triangle" w="med" len="med"/>
            <a:tailEnd type="none" w="sm" len="sm"/>
          </a:ln>
        </p:spPr>
      </p:cxnSp>
      <p:sp>
        <p:nvSpPr>
          <p:cNvPr id="1753" name="Google Shape;1753;p77"/>
          <p:cNvSpPr txBox="1"/>
          <p:nvPr/>
        </p:nvSpPr>
        <p:spPr>
          <a:xfrm>
            <a:off x="609600" y="2995613"/>
            <a:ext cx="2564533" cy="830997"/>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1"/>
              </a:buClr>
              <a:buSzPts val="1200"/>
              <a:buFont typeface="Noto Sans Symbols"/>
              <a:buNone/>
            </a:pPr>
            <a:r>
              <a:rPr lang="en-US" sz="1200" b="1">
                <a:solidFill>
                  <a:schemeClr val="dk1"/>
                </a:solidFill>
                <a:latin typeface="Arial"/>
                <a:ea typeface="Arial"/>
                <a:cs typeface="Arial"/>
                <a:sym typeface="Arial"/>
              </a:rPr>
              <a:t>TM verstopft</a:t>
            </a:r>
            <a:endParaRPr/>
          </a:p>
          <a:p>
            <a:pPr marL="0" marR="0" lvl="0" indent="0" algn="ctr" rtl="0">
              <a:spcBef>
                <a:spcPts val="0"/>
              </a:spcBef>
              <a:spcAft>
                <a:spcPts val="0"/>
              </a:spcAft>
              <a:buClr>
                <a:schemeClr val="dk1"/>
              </a:buClr>
              <a:buSzPts val="1200"/>
              <a:buFont typeface="Noto Sans Symbols"/>
              <a:buNone/>
            </a:pPr>
            <a:r>
              <a:rPr lang="en-US" sz="1200" b="1">
                <a:solidFill>
                  <a:schemeClr val="dk1"/>
                </a:solidFill>
                <a:latin typeface="Arial"/>
                <a:ea typeface="Arial"/>
                <a:cs typeface="Arial"/>
                <a:sym typeface="Arial"/>
              </a:rPr>
              <a:t>    mit…              </a:t>
            </a:r>
            <a:endParaRPr/>
          </a:p>
          <a:p>
            <a:pPr marL="0" marR="0" lvl="0" indent="0" algn="ctr" rtl="0">
              <a:spcBef>
                <a:spcPts val="0"/>
              </a:spcBef>
              <a:spcAft>
                <a:spcPts val="0"/>
              </a:spcAft>
              <a:buClr>
                <a:srgbClr val="0000FF"/>
              </a:buClr>
              <a:buSzPts val="1200"/>
              <a:buFont typeface="Noto Sans Symbols"/>
              <a:buNone/>
            </a:pPr>
            <a:r>
              <a:rPr lang="en-US" sz="1200" b="1">
                <a:solidFill>
                  <a:srgbClr val="0000FF"/>
                </a:solidFill>
                <a:latin typeface="Arial"/>
                <a:ea typeface="Arial"/>
                <a:cs typeface="Arial"/>
                <a:sym typeface="Arial"/>
              </a:rPr>
              <a:t>PR-Außensegmenten</a:t>
            </a:r>
            <a:endParaRPr/>
          </a:p>
        </p:txBody>
      </p:sp>
      <p:cxnSp>
        <p:nvCxnSpPr>
          <p:cNvPr id="1754" name="Google Shape;1754;p77"/>
          <p:cNvCxnSpPr/>
          <p:nvPr/>
        </p:nvCxnSpPr>
        <p:spPr>
          <a:xfrm rot="10800000">
            <a:off x="1905000" y="2438400"/>
            <a:ext cx="0" cy="533400"/>
          </a:xfrm>
          <a:prstGeom prst="straightConnector1">
            <a:avLst/>
          </a:prstGeom>
          <a:noFill/>
          <a:ln w="9525" cap="flat" cmpd="sng">
            <a:solidFill>
              <a:schemeClr val="dk1"/>
            </a:solidFill>
            <a:prstDash val="solid"/>
            <a:round/>
            <a:headEnd type="triangle" w="med" len="med"/>
            <a:tailEnd type="none" w="sm" len="sm"/>
          </a:ln>
        </p:spPr>
      </p:cxnSp>
      <p:sp>
        <p:nvSpPr>
          <p:cNvPr id="1755" name="Google Shape;1755;p77"/>
          <p:cNvSpPr txBox="1"/>
          <p:nvPr/>
        </p:nvSpPr>
        <p:spPr>
          <a:xfrm>
            <a:off x="426339" y="3917601"/>
            <a:ext cx="3155100" cy="579900"/>
          </a:xfrm>
          <a:prstGeom prst="rect">
            <a:avLst/>
          </a:prstGeom>
          <a:solidFill>
            <a:srgbClr val="CCFFCC"/>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A5A5A5"/>
                </a:solidFill>
              </a:rPr>
              <a:t>Was verstopft das TM beim Schwartz-Syndrom?</a:t>
            </a:r>
            <a:endParaRPr>
              <a:solidFill>
                <a:srgbClr val="A5A5A5"/>
              </a:solidFill>
            </a:endParaRPr>
          </a:p>
          <a:p>
            <a:pPr marL="0" lvl="0" indent="0" algn="l" rtl="0">
              <a:spcBef>
                <a:spcPts val="0"/>
              </a:spcBef>
              <a:spcAft>
                <a:spcPts val="0"/>
              </a:spcAft>
              <a:buNone/>
            </a:pPr>
            <a:r>
              <a:rPr lang="en-US" sz="1200" b="1">
                <a:solidFill>
                  <a:srgbClr val="0000FF"/>
                </a:solidFill>
              </a:rPr>
              <a:t>Außensegmente der Photorezeptoren</a:t>
            </a:r>
            <a:endParaRPr sz="1200" i="1">
              <a:solidFill>
                <a:srgbClr val="A5A5A5"/>
              </a:solidFill>
            </a:endParaRPr>
          </a:p>
        </p:txBody>
      </p:sp>
      <p:sp>
        <p:nvSpPr>
          <p:cNvPr id="1756" name="Google Shape;1756;p77"/>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1757" name="Google Shape;1757;p77"/>
          <p:cNvSpPr txBox="1"/>
          <p:nvPr/>
        </p:nvSpPr>
        <p:spPr>
          <a:xfrm>
            <a:off x="4120739" y="3917216"/>
            <a:ext cx="4050300" cy="579900"/>
          </a:xfrm>
          <a:prstGeom prst="rect">
            <a:avLst/>
          </a:prstGeom>
          <a:solidFill>
            <a:srgbClr val="FF99FF"/>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a:solidFill>
                  <a:srgbClr val="A5A5A5"/>
                </a:solidFill>
              </a:rPr>
              <a:t>Beim hämolytischen Glaukom ist das TM durch Makrophagen verlegt; beim Geisterzellglaukom hingegen durch degenerierte Erythrozyten. </a:t>
            </a:r>
            <a:endParaRPr/>
          </a:p>
        </p:txBody>
      </p:sp>
      <p:sp>
        <p:nvSpPr>
          <p:cNvPr id="1758" name="Google Shape;1758;p77"/>
          <p:cNvSpPr/>
          <p:nvPr/>
        </p:nvSpPr>
        <p:spPr>
          <a:xfrm>
            <a:off x="287072" y="1828801"/>
            <a:ext cx="3382449" cy="3052556"/>
          </a:xfrm>
          <a:prstGeom prst="frame">
            <a:avLst>
              <a:gd name="adj1" fmla="val 3772"/>
            </a:avLst>
          </a:prstGeom>
          <a:solidFill>
            <a:srgbClr val="FFFF00"/>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1759" name="Google Shape;1759;p77"/>
          <p:cNvSpPr txBox="1"/>
          <p:nvPr/>
        </p:nvSpPr>
        <p:spPr>
          <a:xfrm>
            <a:off x="896572" y="5096470"/>
            <a:ext cx="7255200" cy="764400"/>
          </a:xfrm>
          <a:prstGeom prst="rect">
            <a:avLst/>
          </a:prstGeom>
          <a:solidFill>
            <a:srgbClr val="FEFF83"/>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BFBFBF"/>
                </a:solidFill>
              </a:rPr>
              <a:t>Zusammenfassend lässt sich sagen: Beim Schwartz-Syndrom ermöglicht die chronische RRD ausreichend Zeit dafür, dass freigesetzte </a:t>
            </a:r>
            <a:r>
              <a:rPr lang="en-US" sz="1200" b="1">
                <a:solidFill>
                  <a:srgbClr val="0000FF"/>
                </a:solidFill>
              </a:rPr>
              <a:t>PR-Außensegmente in die Vorderkammer</a:t>
            </a:r>
            <a:r>
              <a:rPr lang="en-US" sz="1200" i="1">
                <a:solidFill>
                  <a:srgbClr val="BFBFBF"/>
                </a:solidFill>
              </a:rPr>
              <a:t> wandern können. Dort führt ihre Ansammlung im Kammerwinkel schließlich zu einer Verlegung des TM und dadurch zu einer Erhöhung des Augeninnendrucks.</a:t>
            </a:r>
            <a:endParaRPr sz="1200" i="1">
              <a:solidFill>
                <a:srgbClr val="BFBFBF"/>
              </a:solidFill>
            </a:endParaRPr>
          </a:p>
        </p:txBody>
      </p:sp>
      <p:sp>
        <p:nvSpPr>
          <p:cNvPr id="1760" name="Google Shape;1760;p77"/>
          <p:cNvSpPr/>
          <p:nvPr/>
        </p:nvSpPr>
        <p:spPr>
          <a:xfrm>
            <a:off x="2255061" y="5009182"/>
            <a:ext cx="4495800" cy="6987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761" name="Google Shape;1761;p77"/>
          <p:cNvSpPr txBox="1"/>
          <p:nvPr/>
        </p:nvSpPr>
        <p:spPr>
          <a:xfrm>
            <a:off x="2133601" y="5948158"/>
            <a:ext cx="5867400" cy="579900"/>
          </a:xfrm>
          <a:prstGeom prst="rect">
            <a:avLst/>
          </a:prstGeom>
          <a:solidFill>
            <a:srgbClr val="00206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chemeClr val="lt1"/>
                </a:solidFill>
              </a:rPr>
              <a:t>Können all diese frei in der Vorderkammer  umherschwimmenden PR-Außensegmente mit Entzündungszellen verwechselt werden?</a:t>
            </a:r>
            <a:endParaRPr/>
          </a:p>
          <a:p>
            <a:pPr marL="0" marR="0" lvl="0" indent="0" algn="l" rtl="0">
              <a:spcBef>
                <a:spcPts val="0"/>
              </a:spcBef>
              <a:spcAft>
                <a:spcPts val="0"/>
              </a:spcAft>
              <a:buNone/>
            </a:pPr>
            <a:r>
              <a:rPr lang="en-US" sz="1200">
                <a:solidFill>
                  <a:schemeClr val="lt1"/>
                </a:solidFill>
                <a:latin typeface="Arial"/>
                <a:ea typeface="Arial"/>
                <a:cs typeface="Arial"/>
                <a:sym typeface="Arial"/>
              </a:rPr>
              <a:t>Ja, das uveitische Glaukom ist eine häufige Fehldiagnose beim Schwartz-Syndrom.</a:t>
            </a:r>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1765"/>
        <p:cNvGrpSpPr/>
        <p:nvPr/>
      </p:nvGrpSpPr>
      <p:grpSpPr>
        <a:xfrm>
          <a:off x="0" y="0"/>
          <a:ext cx="0" cy="0"/>
          <a:chOff x="0" y="0"/>
          <a:chExt cx="0" cy="0"/>
        </a:xfrm>
      </p:grpSpPr>
      <p:sp>
        <p:nvSpPr>
          <p:cNvPr id="1766" name="Google Shape;1766;p78"/>
          <p:cNvSpPr txBox="1"/>
          <p:nvPr/>
        </p:nvSpPr>
        <p:spPr>
          <a:xfrm>
            <a:off x="6322794" y="1981200"/>
            <a:ext cx="2287806" cy="210314"/>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u="sng" dirty="0" err="1">
                <a:solidFill>
                  <a:schemeClr val="dk1"/>
                </a:solidFill>
                <a:latin typeface="Arial"/>
                <a:ea typeface="Arial"/>
                <a:cs typeface="Arial"/>
                <a:sym typeface="Arial"/>
              </a:rPr>
              <a:t>Geisterzellglaukom</a:t>
            </a:r>
            <a:endParaRPr dirty="0"/>
          </a:p>
        </p:txBody>
      </p:sp>
      <p:sp>
        <p:nvSpPr>
          <p:cNvPr id="1767" name="Google Shape;1767;p78"/>
          <p:cNvSpPr txBox="1"/>
          <p:nvPr/>
        </p:nvSpPr>
        <p:spPr>
          <a:xfrm>
            <a:off x="2361390" y="395288"/>
            <a:ext cx="4389471" cy="400110"/>
          </a:xfrm>
          <a:prstGeom prst="rect">
            <a:avLst/>
          </a:prstGeom>
          <a:solidFill>
            <a:srgbClr val="CCFFFF"/>
          </a:solid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FF0000"/>
              </a:buClr>
              <a:buSzPts val="1200"/>
              <a:buFont typeface="Noto Sans Symbols"/>
              <a:buNone/>
            </a:pPr>
            <a:r>
              <a:rPr lang="en-US" sz="1200" b="1">
                <a:solidFill>
                  <a:srgbClr val="FF0000"/>
                </a:solidFill>
                <a:latin typeface="Arial"/>
                <a:ea typeface="Arial"/>
                <a:cs typeface="Arial"/>
                <a:sym typeface="Arial"/>
              </a:rPr>
              <a:t>Glaukom nach intraokularer Blutung</a:t>
            </a:r>
            <a:endParaRPr/>
          </a:p>
        </p:txBody>
      </p:sp>
      <p:sp>
        <p:nvSpPr>
          <p:cNvPr id="1768" name="Google Shape;1768;p78"/>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78</a:t>
            </a:fld>
            <a:endParaRPr sz="1000">
              <a:solidFill>
                <a:schemeClr val="dk1"/>
              </a:solidFill>
              <a:latin typeface="Arial"/>
              <a:ea typeface="Arial"/>
              <a:cs typeface="Arial"/>
              <a:sym typeface="Arial"/>
            </a:endParaRPr>
          </a:p>
        </p:txBody>
      </p:sp>
      <p:sp>
        <p:nvSpPr>
          <p:cNvPr id="1769" name="Google Shape;1769;p78"/>
          <p:cNvSpPr txBox="1"/>
          <p:nvPr/>
        </p:nvSpPr>
        <p:spPr>
          <a:xfrm>
            <a:off x="3757642" y="1981200"/>
            <a:ext cx="2262158"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u="sng">
                <a:solidFill>
                  <a:schemeClr val="dk1"/>
                </a:solidFill>
                <a:latin typeface="Arial"/>
                <a:ea typeface="Arial"/>
                <a:cs typeface="Arial"/>
                <a:sym typeface="Arial"/>
              </a:rPr>
              <a:t>Hämolytisches Glaukom</a:t>
            </a:r>
            <a:endParaRPr/>
          </a:p>
        </p:txBody>
      </p:sp>
      <p:sp>
        <p:nvSpPr>
          <p:cNvPr id="1770" name="Google Shape;1770;p78"/>
          <p:cNvSpPr txBox="1"/>
          <p:nvPr/>
        </p:nvSpPr>
        <p:spPr>
          <a:xfrm>
            <a:off x="772877" y="1981200"/>
            <a:ext cx="2210862"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u="sng">
                <a:solidFill>
                  <a:schemeClr val="dk1"/>
                </a:solidFill>
                <a:latin typeface="Arial"/>
                <a:ea typeface="Arial"/>
                <a:cs typeface="Arial"/>
                <a:sym typeface="Arial"/>
              </a:rPr>
              <a:t>Schwartz-Syndrom</a:t>
            </a:r>
            <a:endParaRPr/>
          </a:p>
        </p:txBody>
      </p:sp>
      <p:sp>
        <p:nvSpPr>
          <p:cNvPr id="1771" name="Google Shape;1771;p78"/>
          <p:cNvSpPr/>
          <p:nvPr/>
        </p:nvSpPr>
        <p:spPr>
          <a:xfrm>
            <a:off x="3505200" y="1219200"/>
            <a:ext cx="76200" cy="2178050"/>
          </a:xfrm>
          <a:prstGeom prst="rect">
            <a:avLst/>
          </a:prstGeom>
          <a:solidFill>
            <a:schemeClr val="dk1"/>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772" name="Google Shape;1772;p78"/>
          <p:cNvSpPr txBox="1"/>
          <p:nvPr/>
        </p:nvSpPr>
        <p:spPr>
          <a:xfrm>
            <a:off x="761999" y="4028182"/>
            <a:ext cx="6934200" cy="13803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0000FF"/>
                </a:solidFill>
              </a:rPr>
              <a:t>Etwas anderes: Es existiert eine weitere Form des sekundären Offenwinkelglaukoms, das als </a:t>
            </a:r>
            <a:r>
              <a:rPr lang="en-US" sz="1200" i="1" u="sng">
                <a:solidFill>
                  <a:srgbClr val="0000FF"/>
                </a:solidFill>
              </a:rPr>
              <a:t>Schwartz-Syndrom </a:t>
            </a:r>
            <a:r>
              <a:rPr lang="en-US" sz="1200" i="1">
                <a:solidFill>
                  <a:srgbClr val="0000FF"/>
                </a:solidFill>
              </a:rPr>
              <a:t>bezeichnet wird, das – ähnlich dem hämolytischen Glaukom und dem Geisterzellglaukom – einem Ereignis des Augenhinterabschnitts folgt, allerdings keiner Blutung. Welchem Ereignis folgt es?</a:t>
            </a:r>
            <a:endParaRPr i="1">
              <a:solidFill>
                <a:srgbClr val="0000FF"/>
              </a:solidFill>
            </a:endParaRPr>
          </a:p>
          <a:p>
            <a:pPr marL="0" lvl="0" indent="0" algn="l" rtl="0">
              <a:spcBef>
                <a:spcPts val="0"/>
              </a:spcBef>
              <a:spcAft>
                <a:spcPts val="0"/>
              </a:spcAft>
              <a:buClr>
                <a:schemeClr val="dk1"/>
              </a:buClr>
              <a:buFont typeface="Arial"/>
              <a:buNone/>
            </a:pPr>
            <a:r>
              <a:rPr lang="en-US" sz="1200" i="1">
                <a:solidFill>
                  <a:srgbClr val="0000FF"/>
                </a:solidFill>
              </a:rPr>
              <a:t>Rhegmatogene Netzhautablösung (RRD, rhegmatogenous retinal detachment)</a:t>
            </a:r>
            <a:endParaRPr sz="1200" i="1">
              <a:solidFill>
                <a:srgbClr val="0000FF"/>
              </a:solidFill>
            </a:endParaRPr>
          </a:p>
          <a:p>
            <a:pPr marL="0" marR="0" lvl="0" indent="0" algn="l" rtl="0">
              <a:spcBef>
                <a:spcPts val="0"/>
              </a:spcBef>
              <a:spcAft>
                <a:spcPts val="0"/>
              </a:spcAft>
              <a:buNone/>
            </a:pPr>
            <a:endParaRPr sz="1600" i="1">
              <a:solidFill>
                <a:srgbClr val="0000FF"/>
              </a:solidFill>
              <a:latin typeface="Arial"/>
              <a:ea typeface="Arial"/>
              <a:cs typeface="Arial"/>
              <a:sym typeface="Arial"/>
            </a:endParaRPr>
          </a:p>
          <a:p>
            <a:pPr marL="0" marR="0" lvl="0" indent="0" algn="l" rtl="0">
              <a:spcBef>
                <a:spcPts val="0"/>
              </a:spcBef>
              <a:spcAft>
                <a:spcPts val="0"/>
              </a:spcAft>
              <a:buNone/>
            </a:pPr>
            <a:r>
              <a:rPr lang="en-US" sz="1200" i="1">
                <a:solidFill>
                  <a:srgbClr val="0000FF"/>
                </a:solidFill>
              </a:rPr>
              <a:t>Wie wird</a:t>
            </a:r>
            <a:r>
              <a:rPr lang="en-US" sz="1200" i="1">
                <a:solidFill>
                  <a:srgbClr val="0000FF"/>
                </a:solidFill>
                <a:latin typeface="Arial"/>
                <a:ea typeface="Arial"/>
                <a:cs typeface="Arial"/>
                <a:sym typeface="Arial"/>
              </a:rPr>
              <a:t> das Schwartz-Syndrom am besten behandel</a:t>
            </a:r>
            <a:r>
              <a:rPr lang="en-US" sz="1200" i="1">
                <a:solidFill>
                  <a:srgbClr val="0000FF"/>
                </a:solidFill>
              </a:rPr>
              <a:t>t</a:t>
            </a:r>
            <a:r>
              <a:rPr lang="en-US" sz="1200" i="1">
                <a:solidFill>
                  <a:srgbClr val="0000FF"/>
                </a:solidFill>
                <a:latin typeface="Arial"/>
                <a:ea typeface="Arial"/>
                <a:cs typeface="Arial"/>
                <a:sym typeface="Arial"/>
              </a:rPr>
              <a:t>?</a:t>
            </a:r>
            <a:endParaRPr/>
          </a:p>
        </p:txBody>
      </p:sp>
      <p:sp>
        <p:nvSpPr>
          <p:cNvPr id="1773" name="Google Shape;1773;p78"/>
          <p:cNvSpPr txBox="1"/>
          <p:nvPr/>
        </p:nvSpPr>
        <p:spPr>
          <a:xfrm>
            <a:off x="3581400" y="2995613"/>
            <a:ext cx="2564400" cy="5799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TM verstopft</a:t>
            </a:r>
            <a:endParaRPr/>
          </a:p>
          <a:p>
            <a:pPr marL="0" marR="0" lvl="0" indent="0" algn="ctr"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    mit…              </a:t>
            </a:r>
            <a:endParaRPr/>
          </a:p>
          <a:p>
            <a:pPr marL="0" marR="0" lvl="0" indent="0" algn="ctr" rtl="0">
              <a:spcBef>
                <a:spcPts val="0"/>
              </a:spcBef>
              <a:spcAft>
                <a:spcPts val="0"/>
              </a:spcAft>
              <a:buClr>
                <a:srgbClr val="0000FF"/>
              </a:buClr>
              <a:buSzPts val="1200"/>
              <a:buFont typeface="Noto Sans Symbols"/>
              <a:buNone/>
            </a:pPr>
            <a:r>
              <a:rPr lang="en-US" sz="1200">
                <a:solidFill>
                  <a:srgbClr val="0000FF"/>
                </a:solidFill>
              </a:rPr>
              <a:t>h</a:t>
            </a:r>
            <a:r>
              <a:rPr lang="en-US" sz="1200">
                <a:solidFill>
                  <a:srgbClr val="0000FF"/>
                </a:solidFill>
                <a:latin typeface="Arial"/>
                <a:ea typeface="Arial"/>
                <a:cs typeface="Arial"/>
                <a:sym typeface="Arial"/>
              </a:rPr>
              <a:t>ämoglobinbeladenen Makrophagen</a:t>
            </a:r>
            <a:endParaRPr/>
          </a:p>
        </p:txBody>
      </p:sp>
      <p:sp>
        <p:nvSpPr>
          <p:cNvPr id="1774" name="Google Shape;1774;p78"/>
          <p:cNvSpPr txBox="1"/>
          <p:nvPr/>
        </p:nvSpPr>
        <p:spPr>
          <a:xfrm>
            <a:off x="6425127" y="2995613"/>
            <a:ext cx="2109273" cy="830997"/>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TM verstopft</a:t>
            </a:r>
            <a:endParaRPr/>
          </a:p>
          <a:p>
            <a:pPr marL="0" marR="0" lvl="0" indent="0" algn="ctr"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    mit…</a:t>
            </a:r>
            <a:endParaRPr/>
          </a:p>
          <a:p>
            <a:pPr marL="0" marR="0" lvl="0" indent="0" algn="ctr" rtl="0">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degenerierten Erythrozyten</a:t>
            </a:r>
            <a:endParaRPr/>
          </a:p>
        </p:txBody>
      </p:sp>
      <p:cxnSp>
        <p:nvCxnSpPr>
          <p:cNvPr id="1775" name="Google Shape;1775;p78"/>
          <p:cNvCxnSpPr/>
          <p:nvPr/>
        </p:nvCxnSpPr>
        <p:spPr>
          <a:xfrm rot="10800000">
            <a:off x="4876800" y="2438400"/>
            <a:ext cx="0" cy="533400"/>
          </a:xfrm>
          <a:prstGeom prst="straightConnector1">
            <a:avLst/>
          </a:prstGeom>
          <a:noFill/>
          <a:ln w="9525" cap="flat" cmpd="sng">
            <a:solidFill>
              <a:schemeClr val="dk1"/>
            </a:solidFill>
            <a:prstDash val="solid"/>
            <a:round/>
            <a:headEnd type="triangle" w="med" len="med"/>
            <a:tailEnd type="none" w="sm" len="sm"/>
          </a:ln>
        </p:spPr>
      </p:cxnSp>
      <p:cxnSp>
        <p:nvCxnSpPr>
          <p:cNvPr id="1776" name="Google Shape;1776;p78"/>
          <p:cNvCxnSpPr/>
          <p:nvPr/>
        </p:nvCxnSpPr>
        <p:spPr>
          <a:xfrm rot="10800000">
            <a:off x="7467600" y="2438400"/>
            <a:ext cx="0" cy="533400"/>
          </a:xfrm>
          <a:prstGeom prst="straightConnector1">
            <a:avLst/>
          </a:prstGeom>
          <a:noFill/>
          <a:ln w="9525" cap="flat" cmpd="sng">
            <a:solidFill>
              <a:schemeClr val="dk1"/>
            </a:solidFill>
            <a:prstDash val="solid"/>
            <a:round/>
            <a:headEnd type="triangle" w="med" len="med"/>
            <a:tailEnd type="none" w="sm" len="sm"/>
          </a:ln>
        </p:spPr>
      </p:cxnSp>
      <p:sp>
        <p:nvSpPr>
          <p:cNvPr id="1777" name="Google Shape;1777;p78"/>
          <p:cNvSpPr txBox="1"/>
          <p:nvPr/>
        </p:nvSpPr>
        <p:spPr>
          <a:xfrm>
            <a:off x="609600" y="2995613"/>
            <a:ext cx="2564533" cy="830997"/>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TM verstopft</a:t>
            </a:r>
            <a:endParaRPr/>
          </a:p>
          <a:p>
            <a:pPr marL="0" marR="0" lvl="0" indent="0" algn="ctr"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    mit…              </a:t>
            </a:r>
            <a:endParaRPr/>
          </a:p>
          <a:p>
            <a:pPr marL="0" marR="0" lvl="0" indent="0" algn="ctr" rtl="0">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PR-Außensegmenten</a:t>
            </a:r>
            <a:endParaRPr/>
          </a:p>
        </p:txBody>
      </p:sp>
      <p:cxnSp>
        <p:nvCxnSpPr>
          <p:cNvPr id="1778" name="Google Shape;1778;p78"/>
          <p:cNvCxnSpPr/>
          <p:nvPr/>
        </p:nvCxnSpPr>
        <p:spPr>
          <a:xfrm rot="10800000">
            <a:off x="1905000" y="2438400"/>
            <a:ext cx="0" cy="533400"/>
          </a:xfrm>
          <a:prstGeom prst="straightConnector1">
            <a:avLst/>
          </a:prstGeom>
          <a:noFill/>
          <a:ln w="9525" cap="flat" cmpd="sng">
            <a:solidFill>
              <a:schemeClr val="dk1"/>
            </a:solidFill>
            <a:prstDash val="solid"/>
            <a:round/>
            <a:headEnd type="triangle" w="med" len="med"/>
            <a:tailEnd type="none" w="sm" len="sm"/>
          </a:ln>
        </p:spPr>
      </p:cxnSp>
      <p:sp>
        <p:nvSpPr>
          <p:cNvPr id="1779" name="Google Shape;1779;p78"/>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1783"/>
        <p:cNvGrpSpPr/>
        <p:nvPr/>
      </p:nvGrpSpPr>
      <p:grpSpPr>
        <a:xfrm>
          <a:off x="0" y="0"/>
          <a:ext cx="0" cy="0"/>
          <a:chOff x="0" y="0"/>
          <a:chExt cx="0" cy="0"/>
        </a:xfrm>
      </p:grpSpPr>
      <p:sp>
        <p:nvSpPr>
          <p:cNvPr id="1784" name="Google Shape;1784;p79"/>
          <p:cNvSpPr txBox="1"/>
          <p:nvPr/>
        </p:nvSpPr>
        <p:spPr>
          <a:xfrm>
            <a:off x="6322794" y="1981200"/>
            <a:ext cx="2287806" cy="210314"/>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u="sng" dirty="0" err="1">
                <a:solidFill>
                  <a:schemeClr val="dk1"/>
                </a:solidFill>
                <a:latin typeface="Arial"/>
                <a:ea typeface="Arial"/>
                <a:cs typeface="Arial"/>
                <a:sym typeface="Arial"/>
              </a:rPr>
              <a:t>Geisterzellglaukom</a:t>
            </a:r>
            <a:endParaRPr dirty="0"/>
          </a:p>
        </p:txBody>
      </p:sp>
      <p:sp>
        <p:nvSpPr>
          <p:cNvPr id="1785" name="Google Shape;1785;p79"/>
          <p:cNvSpPr txBox="1"/>
          <p:nvPr/>
        </p:nvSpPr>
        <p:spPr>
          <a:xfrm>
            <a:off x="2361390" y="395288"/>
            <a:ext cx="4389471" cy="400110"/>
          </a:xfrm>
          <a:prstGeom prst="rect">
            <a:avLst/>
          </a:prstGeom>
          <a:solidFill>
            <a:srgbClr val="CCFFFF"/>
          </a:solid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FF0000"/>
              </a:buClr>
              <a:buSzPts val="1200"/>
              <a:buFont typeface="Noto Sans Symbols"/>
              <a:buNone/>
            </a:pPr>
            <a:r>
              <a:rPr lang="en-US" sz="1200" b="1">
                <a:solidFill>
                  <a:srgbClr val="FF0000"/>
                </a:solidFill>
                <a:latin typeface="Arial"/>
                <a:ea typeface="Arial"/>
                <a:cs typeface="Arial"/>
                <a:sym typeface="Arial"/>
              </a:rPr>
              <a:t>Glaukom nach intraokularer Blutung</a:t>
            </a:r>
            <a:endParaRPr/>
          </a:p>
        </p:txBody>
      </p:sp>
      <p:sp>
        <p:nvSpPr>
          <p:cNvPr id="1786" name="Google Shape;1786;p79"/>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79</a:t>
            </a:fld>
            <a:endParaRPr sz="1000">
              <a:solidFill>
                <a:schemeClr val="dk1"/>
              </a:solidFill>
              <a:latin typeface="Arial"/>
              <a:ea typeface="Arial"/>
              <a:cs typeface="Arial"/>
              <a:sym typeface="Arial"/>
            </a:endParaRPr>
          </a:p>
        </p:txBody>
      </p:sp>
      <p:sp>
        <p:nvSpPr>
          <p:cNvPr id="1787" name="Google Shape;1787;p79"/>
          <p:cNvSpPr txBox="1"/>
          <p:nvPr/>
        </p:nvSpPr>
        <p:spPr>
          <a:xfrm>
            <a:off x="3757642" y="1981200"/>
            <a:ext cx="2262158"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u="sng">
                <a:solidFill>
                  <a:schemeClr val="dk1"/>
                </a:solidFill>
                <a:latin typeface="Arial"/>
                <a:ea typeface="Arial"/>
                <a:cs typeface="Arial"/>
                <a:sym typeface="Arial"/>
              </a:rPr>
              <a:t>Hämolytisches Glaukom</a:t>
            </a:r>
            <a:endParaRPr/>
          </a:p>
        </p:txBody>
      </p:sp>
      <p:sp>
        <p:nvSpPr>
          <p:cNvPr id="1788" name="Google Shape;1788;p79"/>
          <p:cNvSpPr txBox="1"/>
          <p:nvPr/>
        </p:nvSpPr>
        <p:spPr>
          <a:xfrm>
            <a:off x="772877" y="1981200"/>
            <a:ext cx="2210862"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u="sng">
                <a:solidFill>
                  <a:schemeClr val="dk1"/>
                </a:solidFill>
                <a:latin typeface="Arial"/>
                <a:ea typeface="Arial"/>
                <a:cs typeface="Arial"/>
                <a:sym typeface="Arial"/>
              </a:rPr>
              <a:t>Schwartz-Syndrom</a:t>
            </a:r>
            <a:endParaRPr/>
          </a:p>
        </p:txBody>
      </p:sp>
      <p:sp>
        <p:nvSpPr>
          <p:cNvPr id="1789" name="Google Shape;1789;p79"/>
          <p:cNvSpPr/>
          <p:nvPr/>
        </p:nvSpPr>
        <p:spPr>
          <a:xfrm>
            <a:off x="3505200" y="1219200"/>
            <a:ext cx="76200" cy="2178050"/>
          </a:xfrm>
          <a:prstGeom prst="rect">
            <a:avLst/>
          </a:prstGeom>
          <a:solidFill>
            <a:schemeClr val="dk1"/>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790" name="Google Shape;1790;p79"/>
          <p:cNvSpPr txBox="1"/>
          <p:nvPr/>
        </p:nvSpPr>
        <p:spPr>
          <a:xfrm>
            <a:off x="761999" y="4028182"/>
            <a:ext cx="6934200" cy="15648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0000FF"/>
                </a:solidFill>
              </a:rPr>
              <a:t>Etwas anderes: Es existiert eine weitere Form des sekundären Offenwinkelglaukoms, das als </a:t>
            </a:r>
            <a:r>
              <a:rPr lang="en-US" sz="1200" i="1" u="sng">
                <a:solidFill>
                  <a:srgbClr val="0000FF"/>
                </a:solidFill>
              </a:rPr>
              <a:t>Schwartz-Syndrom </a:t>
            </a:r>
            <a:r>
              <a:rPr lang="en-US" sz="1200" i="1">
                <a:solidFill>
                  <a:srgbClr val="0000FF"/>
                </a:solidFill>
              </a:rPr>
              <a:t>bezeichnet wird, das – ähnlich dem hämolytischen Glaukom und dem Geisterzellglaukom – einem Ereignis des Augenhinterabschnitts folgt, allerdings keiner Blutung. Welchem Ereignis folgt es?</a:t>
            </a:r>
            <a:endParaRPr i="1">
              <a:solidFill>
                <a:srgbClr val="0000FF"/>
              </a:solidFill>
            </a:endParaRPr>
          </a:p>
          <a:p>
            <a:pPr marL="0" lvl="0" indent="0" algn="l" rtl="0">
              <a:spcBef>
                <a:spcPts val="0"/>
              </a:spcBef>
              <a:spcAft>
                <a:spcPts val="0"/>
              </a:spcAft>
              <a:buClr>
                <a:schemeClr val="dk1"/>
              </a:buClr>
              <a:buFont typeface="Arial"/>
              <a:buNone/>
            </a:pPr>
            <a:r>
              <a:rPr lang="en-US" sz="1200" i="1">
                <a:solidFill>
                  <a:srgbClr val="0000FF"/>
                </a:solidFill>
              </a:rPr>
              <a:t>Rhegmatogene Netzhautablösung (RRD, rhegmatogenous retinal detachment)</a:t>
            </a:r>
            <a:endParaRPr sz="1200" i="1">
              <a:solidFill>
                <a:srgbClr val="0000FF"/>
              </a:solidFill>
            </a:endParaRPr>
          </a:p>
          <a:p>
            <a:pPr marL="0" lvl="0" indent="0" algn="l" rtl="0">
              <a:spcBef>
                <a:spcPts val="0"/>
              </a:spcBef>
              <a:spcAft>
                <a:spcPts val="0"/>
              </a:spcAft>
              <a:buClr>
                <a:schemeClr val="dk1"/>
              </a:buClr>
              <a:buFont typeface="Arial"/>
              <a:buNone/>
            </a:pPr>
            <a:endParaRPr sz="1600" i="1">
              <a:solidFill>
                <a:srgbClr val="0000FF"/>
              </a:solidFill>
            </a:endParaRPr>
          </a:p>
          <a:p>
            <a:pPr marL="0" lvl="0" indent="0" algn="l" rtl="0">
              <a:spcBef>
                <a:spcPts val="0"/>
              </a:spcBef>
              <a:spcAft>
                <a:spcPts val="0"/>
              </a:spcAft>
              <a:buClr>
                <a:schemeClr val="dk1"/>
              </a:buClr>
              <a:buFont typeface="Arial"/>
              <a:buNone/>
            </a:pPr>
            <a:r>
              <a:rPr lang="en-US" sz="1200" i="1">
                <a:solidFill>
                  <a:srgbClr val="0000FF"/>
                </a:solidFill>
              </a:rPr>
              <a:t>Wie wird das Schwartz-Syndrom am besten behandelt?</a:t>
            </a:r>
            <a:endParaRPr sz="1200" i="1">
              <a:solidFill>
                <a:srgbClr val="0000FF"/>
              </a:solidFill>
            </a:endParaRPr>
          </a:p>
          <a:p>
            <a:pPr marL="0" marR="0" lvl="0" indent="0" algn="l" rtl="0">
              <a:spcBef>
                <a:spcPts val="0"/>
              </a:spcBef>
              <a:spcAft>
                <a:spcPts val="0"/>
              </a:spcAft>
              <a:buNone/>
            </a:pPr>
            <a:r>
              <a:rPr lang="en-US" sz="1200">
                <a:solidFill>
                  <a:srgbClr val="0000FF"/>
                </a:solidFill>
              </a:rPr>
              <a:t>Durch </a:t>
            </a:r>
            <a:r>
              <a:rPr lang="en-US" sz="1200">
                <a:solidFill>
                  <a:srgbClr val="0000FF"/>
                </a:solidFill>
                <a:latin typeface="Arial"/>
                <a:ea typeface="Arial"/>
                <a:cs typeface="Arial"/>
                <a:sym typeface="Arial"/>
              </a:rPr>
              <a:t>Behandlung der RRD</a:t>
            </a:r>
            <a:endParaRPr/>
          </a:p>
        </p:txBody>
      </p:sp>
      <p:sp>
        <p:nvSpPr>
          <p:cNvPr id="1791" name="Google Shape;1791;p79"/>
          <p:cNvSpPr txBox="1"/>
          <p:nvPr/>
        </p:nvSpPr>
        <p:spPr>
          <a:xfrm>
            <a:off x="3581400" y="2995613"/>
            <a:ext cx="2564400" cy="5799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TM verstopft</a:t>
            </a:r>
            <a:endParaRPr/>
          </a:p>
          <a:p>
            <a:pPr marL="0" marR="0" lvl="0" indent="0" algn="ctr"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    mit…              </a:t>
            </a:r>
            <a:endParaRPr/>
          </a:p>
          <a:p>
            <a:pPr marL="0" marR="0" lvl="0" indent="0" algn="ctr" rtl="0">
              <a:spcBef>
                <a:spcPts val="0"/>
              </a:spcBef>
              <a:spcAft>
                <a:spcPts val="0"/>
              </a:spcAft>
              <a:buClr>
                <a:srgbClr val="0000FF"/>
              </a:buClr>
              <a:buSzPts val="1200"/>
              <a:buFont typeface="Noto Sans Symbols"/>
              <a:buNone/>
            </a:pPr>
            <a:r>
              <a:rPr lang="en-US" sz="1200">
                <a:solidFill>
                  <a:srgbClr val="0000FF"/>
                </a:solidFill>
              </a:rPr>
              <a:t>h</a:t>
            </a:r>
            <a:r>
              <a:rPr lang="en-US" sz="1200">
                <a:solidFill>
                  <a:srgbClr val="0000FF"/>
                </a:solidFill>
                <a:latin typeface="Arial"/>
                <a:ea typeface="Arial"/>
                <a:cs typeface="Arial"/>
                <a:sym typeface="Arial"/>
              </a:rPr>
              <a:t>ämoglobinbeladenen Makrophagen</a:t>
            </a:r>
            <a:endParaRPr/>
          </a:p>
        </p:txBody>
      </p:sp>
      <p:sp>
        <p:nvSpPr>
          <p:cNvPr id="1792" name="Google Shape;1792;p79"/>
          <p:cNvSpPr txBox="1"/>
          <p:nvPr/>
        </p:nvSpPr>
        <p:spPr>
          <a:xfrm>
            <a:off x="6425127" y="2995613"/>
            <a:ext cx="2109273" cy="830997"/>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TM verstopft</a:t>
            </a:r>
            <a:endParaRPr/>
          </a:p>
          <a:p>
            <a:pPr marL="0" marR="0" lvl="0" indent="0" algn="ctr"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    mit…</a:t>
            </a:r>
            <a:endParaRPr/>
          </a:p>
          <a:p>
            <a:pPr marL="0" marR="0" lvl="0" indent="0" algn="ctr" rtl="0">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degenerierten Erythrozyten</a:t>
            </a:r>
            <a:endParaRPr/>
          </a:p>
        </p:txBody>
      </p:sp>
      <p:cxnSp>
        <p:nvCxnSpPr>
          <p:cNvPr id="1793" name="Google Shape;1793;p79"/>
          <p:cNvCxnSpPr/>
          <p:nvPr/>
        </p:nvCxnSpPr>
        <p:spPr>
          <a:xfrm rot="10800000">
            <a:off x="4876800" y="2438400"/>
            <a:ext cx="0" cy="533400"/>
          </a:xfrm>
          <a:prstGeom prst="straightConnector1">
            <a:avLst/>
          </a:prstGeom>
          <a:noFill/>
          <a:ln w="9525" cap="flat" cmpd="sng">
            <a:solidFill>
              <a:schemeClr val="dk1"/>
            </a:solidFill>
            <a:prstDash val="solid"/>
            <a:round/>
            <a:headEnd type="triangle" w="med" len="med"/>
            <a:tailEnd type="none" w="sm" len="sm"/>
          </a:ln>
        </p:spPr>
      </p:cxnSp>
      <p:cxnSp>
        <p:nvCxnSpPr>
          <p:cNvPr id="1794" name="Google Shape;1794;p79"/>
          <p:cNvCxnSpPr/>
          <p:nvPr/>
        </p:nvCxnSpPr>
        <p:spPr>
          <a:xfrm rot="10800000">
            <a:off x="7467600" y="2438400"/>
            <a:ext cx="0" cy="533400"/>
          </a:xfrm>
          <a:prstGeom prst="straightConnector1">
            <a:avLst/>
          </a:prstGeom>
          <a:noFill/>
          <a:ln w="9525" cap="flat" cmpd="sng">
            <a:solidFill>
              <a:schemeClr val="dk1"/>
            </a:solidFill>
            <a:prstDash val="solid"/>
            <a:round/>
            <a:headEnd type="triangle" w="med" len="med"/>
            <a:tailEnd type="none" w="sm" len="sm"/>
          </a:ln>
        </p:spPr>
      </p:cxnSp>
      <p:sp>
        <p:nvSpPr>
          <p:cNvPr id="1795" name="Google Shape;1795;p79"/>
          <p:cNvSpPr txBox="1"/>
          <p:nvPr/>
        </p:nvSpPr>
        <p:spPr>
          <a:xfrm>
            <a:off x="609600" y="2995613"/>
            <a:ext cx="2564533" cy="830997"/>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TM verstopft</a:t>
            </a:r>
            <a:endParaRPr/>
          </a:p>
          <a:p>
            <a:pPr marL="0" marR="0" lvl="0" indent="0" algn="ctr"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    mit…              </a:t>
            </a:r>
            <a:endParaRPr/>
          </a:p>
          <a:p>
            <a:pPr marL="0" marR="0" lvl="0" indent="0" algn="ctr" rtl="0">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PR-Außensegmenten</a:t>
            </a:r>
            <a:endParaRPr/>
          </a:p>
        </p:txBody>
      </p:sp>
      <p:cxnSp>
        <p:nvCxnSpPr>
          <p:cNvPr id="1796" name="Google Shape;1796;p79"/>
          <p:cNvCxnSpPr/>
          <p:nvPr/>
        </p:nvCxnSpPr>
        <p:spPr>
          <a:xfrm rot="10800000">
            <a:off x="1905000" y="2438400"/>
            <a:ext cx="0" cy="533400"/>
          </a:xfrm>
          <a:prstGeom prst="straightConnector1">
            <a:avLst/>
          </a:prstGeom>
          <a:noFill/>
          <a:ln w="9525" cap="flat" cmpd="sng">
            <a:solidFill>
              <a:schemeClr val="dk1"/>
            </a:solidFill>
            <a:prstDash val="solid"/>
            <a:round/>
            <a:headEnd type="triangle" w="med" len="med"/>
            <a:tailEnd type="none" w="sm" len="sm"/>
          </a:ln>
        </p:spPr>
      </p:cxnSp>
      <p:sp>
        <p:nvSpPr>
          <p:cNvPr id="1797" name="Google Shape;1797;p79"/>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sz="35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p8"/>
          <p:cNvSpPr txBox="1"/>
          <p:nvPr/>
        </p:nvSpPr>
        <p:spPr>
          <a:xfrm>
            <a:off x="4962525" y="2667000"/>
            <a:ext cx="2419500" cy="3951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1"/>
              </a:buClr>
              <a:buSzPts val="1200"/>
              <a:buFont typeface="Noto Sans Symbols"/>
              <a:buNone/>
            </a:pPr>
            <a:r>
              <a:rPr lang="en-US" sz="1200">
                <a:solidFill>
                  <a:schemeClr val="dk1"/>
                </a:solidFill>
              </a:rPr>
              <a:t>Folgen auf eine </a:t>
            </a:r>
            <a:r>
              <a:rPr lang="en-US" sz="1200" b="1" i="1">
                <a:solidFill>
                  <a:schemeClr val="dk1"/>
                </a:solidFill>
              </a:rPr>
              <a:t>Glaskörperblutung</a:t>
            </a:r>
            <a:endParaRPr b="1" i="1"/>
          </a:p>
        </p:txBody>
      </p:sp>
      <p:sp>
        <p:nvSpPr>
          <p:cNvPr id="271" name="Google Shape;271;p8"/>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272" name="Google Shape;272;p8"/>
          <p:cNvSpPr txBox="1"/>
          <p:nvPr/>
        </p:nvSpPr>
        <p:spPr>
          <a:xfrm>
            <a:off x="6239438" y="1981200"/>
            <a:ext cx="2454519"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chemeClr val="dk1"/>
                </a:solidFill>
                <a:latin typeface="Arial"/>
                <a:ea typeface="Arial"/>
                <a:cs typeface="Arial"/>
                <a:sym typeface="Arial"/>
              </a:rPr>
              <a:t>Geisterzellglaukom</a:t>
            </a:r>
            <a:endParaRPr/>
          </a:p>
        </p:txBody>
      </p:sp>
      <p:sp>
        <p:nvSpPr>
          <p:cNvPr id="273" name="Google Shape;273;p8"/>
          <p:cNvSpPr txBox="1"/>
          <p:nvPr/>
        </p:nvSpPr>
        <p:spPr>
          <a:xfrm>
            <a:off x="2361390" y="395288"/>
            <a:ext cx="4389471" cy="400110"/>
          </a:xfrm>
          <a:prstGeom prst="rect">
            <a:avLst/>
          </a:prstGeom>
          <a:solidFill>
            <a:srgbClr val="CCFFFF"/>
          </a:solid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FF0000"/>
              </a:buClr>
              <a:buSzPts val="1200"/>
              <a:buFont typeface="Noto Sans Symbols"/>
              <a:buNone/>
            </a:pPr>
            <a:r>
              <a:rPr lang="en-US" sz="1200" b="1">
                <a:solidFill>
                  <a:srgbClr val="FF0000"/>
                </a:solidFill>
                <a:latin typeface="Arial"/>
                <a:ea typeface="Arial"/>
                <a:cs typeface="Arial"/>
                <a:sym typeface="Arial"/>
              </a:rPr>
              <a:t>Glaukom nach intraokularer Blutung</a:t>
            </a:r>
            <a:endParaRPr/>
          </a:p>
        </p:txBody>
      </p:sp>
      <p:sp>
        <p:nvSpPr>
          <p:cNvPr id="274" name="Google Shape;274;p8"/>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8</a:t>
            </a:fld>
            <a:endParaRPr sz="1000">
              <a:solidFill>
                <a:schemeClr val="dk1"/>
              </a:solidFill>
              <a:latin typeface="Arial"/>
              <a:ea typeface="Arial"/>
              <a:cs typeface="Arial"/>
              <a:sym typeface="Arial"/>
            </a:endParaRPr>
          </a:p>
        </p:txBody>
      </p:sp>
      <p:sp>
        <p:nvSpPr>
          <p:cNvPr id="275" name="Google Shape;275;p8"/>
          <p:cNvSpPr txBox="1"/>
          <p:nvPr/>
        </p:nvSpPr>
        <p:spPr>
          <a:xfrm>
            <a:off x="3674286" y="1981200"/>
            <a:ext cx="2428871"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chemeClr val="dk1"/>
                </a:solidFill>
                <a:latin typeface="Arial"/>
                <a:ea typeface="Arial"/>
                <a:cs typeface="Arial"/>
                <a:sym typeface="Arial"/>
              </a:rPr>
              <a:t>Hämolytisches Glaukom</a:t>
            </a:r>
            <a:endParaRPr/>
          </a:p>
        </p:txBody>
      </p:sp>
      <p:sp>
        <p:nvSpPr>
          <p:cNvPr id="276" name="Google Shape;276;p8"/>
          <p:cNvSpPr txBox="1"/>
          <p:nvPr/>
        </p:nvSpPr>
        <p:spPr>
          <a:xfrm>
            <a:off x="304800" y="1981200"/>
            <a:ext cx="3147000" cy="2103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2"/>
              </a:buClr>
              <a:buSzPts val="840"/>
              <a:buFont typeface="Noto Sans Symbols"/>
              <a:buNone/>
            </a:pPr>
            <a:r>
              <a:rPr lang="en-US" sz="1200" u="sng">
                <a:solidFill>
                  <a:srgbClr val="BFBFBF"/>
                </a:solidFill>
                <a:latin typeface="Arial"/>
                <a:ea typeface="Arial"/>
                <a:cs typeface="Arial"/>
                <a:sym typeface="Arial"/>
              </a:rPr>
              <a:t>Glaukom als Folge eines Hyp</a:t>
            </a:r>
            <a:r>
              <a:rPr lang="en-US" sz="1200" u="sng">
                <a:solidFill>
                  <a:srgbClr val="BFBFBF"/>
                </a:solidFill>
              </a:rPr>
              <a:t>hä</a:t>
            </a:r>
            <a:r>
              <a:rPr lang="en-US" sz="1200" u="sng">
                <a:solidFill>
                  <a:srgbClr val="BFBFBF"/>
                </a:solidFill>
                <a:latin typeface="Arial"/>
                <a:ea typeface="Arial"/>
                <a:cs typeface="Arial"/>
                <a:sym typeface="Arial"/>
              </a:rPr>
              <a:t>mas</a:t>
            </a:r>
            <a:endParaRPr sz="1800" u="sng">
              <a:solidFill>
                <a:srgbClr val="BFBFBF"/>
              </a:solidFill>
              <a:latin typeface="Arial"/>
              <a:ea typeface="Arial"/>
              <a:cs typeface="Arial"/>
              <a:sym typeface="Arial"/>
            </a:endParaRPr>
          </a:p>
        </p:txBody>
      </p:sp>
      <p:sp>
        <p:nvSpPr>
          <p:cNvPr id="277" name="Google Shape;277;p8"/>
          <p:cNvSpPr txBox="1"/>
          <p:nvPr/>
        </p:nvSpPr>
        <p:spPr>
          <a:xfrm>
            <a:off x="920750" y="2681288"/>
            <a:ext cx="1974900" cy="3951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Folgt </a:t>
            </a:r>
            <a:r>
              <a:rPr lang="en-US" sz="1200">
                <a:solidFill>
                  <a:srgbClr val="BFBFBF"/>
                </a:solidFill>
              </a:rPr>
              <a:t>auf</a:t>
            </a:r>
            <a:r>
              <a:rPr lang="en-US" sz="1200" b="1" i="1">
                <a:solidFill>
                  <a:srgbClr val="BFBFBF"/>
                </a:solidFill>
                <a:latin typeface="Arial"/>
                <a:ea typeface="Arial"/>
                <a:cs typeface="Arial"/>
                <a:sym typeface="Arial"/>
              </a:rPr>
              <a:t> </a:t>
            </a:r>
            <a:r>
              <a:rPr lang="en-US" sz="1200">
                <a:solidFill>
                  <a:srgbClr val="BFBFBF"/>
                </a:solidFill>
                <a:latin typeface="Arial"/>
                <a:ea typeface="Arial"/>
                <a:cs typeface="Arial"/>
                <a:sym typeface="Arial"/>
              </a:rPr>
              <a:t>eine </a:t>
            </a:r>
            <a:r>
              <a:rPr lang="en-US" sz="1200" b="1" i="1">
                <a:solidFill>
                  <a:srgbClr val="BFBFBF"/>
                </a:solidFill>
              </a:rPr>
              <a:t>Vorderkammerblutung</a:t>
            </a:r>
            <a:endParaRPr b="1" i="1"/>
          </a:p>
        </p:txBody>
      </p:sp>
      <p:cxnSp>
        <p:nvCxnSpPr>
          <p:cNvPr id="278" name="Google Shape;278;p8"/>
          <p:cNvCxnSpPr/>
          <p:nvPr/>
        </p:nvCxnSpPr>
        <p:spPr>
          <a:xfrm rot="10800000">
            <a:off x="1892300" y="2286000"/>
            <a:ext cx="0" cy="381000"/>
          </a:xfrm>
          <a:prstGeom prst="straightConnector1">
            <a:avLst/>
          </a:prstGeom>
          <a:noFill/>
          <a:ln w="9525" cap="flat" cmpd="sng">
            <a:solidFill>
              <a:srgbClr val="BFBFBF"/>
            </a:solidFill>
            <a:prstDash val="solid"/>
            <a:round/>
            <a:headEnd type="none" w="med" len="med"/>
            <a:tailEnd type="triangle" w="med" len="med"/>
          </a:ln>
        </p:spPr>
      </p:cxnSp>
      <p:cxnSp>
        <p:nvCxnSpPr>
          <p:cNvPr id="279" name="Google Shape;279;p8"/>
          <p:cNvCxnSpPr/>
          <p:nvPr/>
        </p:nvCxnSpPr>
        <p:spPr>
          <a:xfrm rot="10800000" flipH="1">
            <a:off x="6172200" y="2362200"/>
            <a:ext cx="1219200" cy="304800"/>
          </a:xfrm>
          <a:prstGeom prst="straightConnector1">
            <a:avLst/>
          </a:prstGeom>
          <a:noFill/>
          <a:ln w="9525" cap="flat" cmpd="sng">
            <a:solidFill>
              <a:schemeClr val="dk1"/>
            </a:solidFill>
            <a:prstDash val="solid"/>
            <a:round/>
            <a:headEnd type="none" w="med" len="med"/>
            <a:tailEnd type="triangle" w="med" len="med"/>
          </a:ln>
        </p:spPr>
      </p:cxnSp>
      <p:cxnSp>
        <p:nvCxnSpPr>
          <p:cNvPr id="280" name="Google Shape;280;p8"/>
          <p:cNvCxnSpPr/>
          <p:nvPr/>
        </p:nvCxnSpPr>
        <p:spPr>
          <a:xfrm rot="10800000">
            <a:off x="5029200" y="2362200"/>
            <a:ext cx="1143000" cy="304800"/>
          </a:xfrm>
          <a:prstGeom prst="straightConnector1">
            <a:avLst/>
          </a:prstGeom>
          <a:noFill/>
          <a:ln w="9525" cap="flat" cmpd="sng">
            <a:solidFill>
              <a:schemeClr val="dk1"/>
            </a:solidFill>
            <a:prstDash val="solid"/>
            <a:round/>
            <a:headEnd type="none" w="med" len="med"/>
            <a:tailEnd type="triangle" w="med" len="med"/>
          </a:ln>
        </p:spPr>
      </p:cxnSp>
      <p:sp>
        <p:nvSpPr>
          <p:cNvPr id="281" name="Google Shape;281;p8"/>
          <p:cNvSpPr/>
          <p:nvPr/>
        </p:nvSpPr>
        <p:spPr>
          <a:xfrm>
            <a:off x="3505200" y="1219200"/>
            <a:ext cx="76200" cy="2178050"/>
          </a:xfrm>
          <a:prstGeom prst="rect">
            <a:avLst/>
          </a:prstGeom>
          <a:solidFill>
            <a:schemeClr val="dk1"/>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82" name="Google Shape;282;p8"/>
          <p:cNvSpPr txBox="1"/>
          <p:nvPr/>
        </p:nvSpPr>
        <p:spPr>
          <a:xfrm>
            <a:off x="3451815" y="3552000"/>
            <a:ext cx="5493600" cy="1564800"/>
          </a:xfrm>
          <a:prstGeom prst="rect">
            <a:avLst/>
          </a:prstGeom>
          <a:solidFill>
            <a:srgbClr val="C8C86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0000FF"/>
                </a:solidFill>
              </a:rPr>
              <a:t>Welche Ursachen einer Glaskörperblutung kommen als Auslöser infrage?</a:t>
            </a:r>
            <a:endParaRPr/>
          </a:p>
          <a:p>
            <a:pPr marL="0" marR="0" lvl="0" indent="0" algn="l" rtl="0">
              <a:spcBef>
                <a:spcPts val="0"/>
              </a:spcBef>
              <a:spcAft>
                <a:spcPts val="0"/>
              </a:spcAft>
              <a:buNone/>
            </a:pPr>
            <a:r>
              <a:rPr lang="en-US" sz="1200">
                <a:solidFill>
                  <a:srgbClr val="0000FF"/>
                </a:solidFill>
                <a:latin typeface="Arial"/>
                <a:ea typeface="Arial"/>
                <a:cs typeface="Arial"/>
                <a:sym typeface="Arial"/>
              </a:rPr>
              <a:t>Die üblichen Verdächtigen – PDR, </a:t>
            </a:r>
            <a:r>
              <a:rPr lang="en-US" sz="1200">
                <a:solidFill>
                  <a:srgbClr val="0000FF"/>
                </a:solidFill>
              </a:rPr>
              <a:t>ZVV</a:t>
            </a:r>
            <a:r>
              <a:rPr lang="en-US" sz="1200">
                <a:solidFill>
                  <a:srgbClr val="0000FF"/>
                </a:solidFill>
                <a:latin typeface="Arial"/>
                <a:ea typeface="Arial"/>
                <a:cs typeface="Arial"/>
                <a:sym typeface="Arial"/>
              </a:rPr>
              <a:t> usw. sowie Traumata</a:t>
            </a:r>
            <a:endParaRPr/>
          </a:p>
          <a:p>
            <a:pPr marL="0" marR="0" lvl="0" indent="0" algn="l" rtl="0">
              <a:spcBef>
                <a:spcPts val="0"/>
              </a:spcBef>
              <a:spcAft>
                <a:spcPts val="0"/>
              </a:spcAft>
              <a:buNone/>
            </a:pPr>
            <a:endParaRPr sz="1600">
              <a:solidFill>
                <a:srgbClr val="0000FF"/>
              </a:solidFill>
              <a:latin typeface="Arial"/>
              <a:ea typeface="Arial"/>
              <a:cs typeface="Arial"/>
              <a:sym typeface="Arial"/>
            </a:endParaRPr>
          </a:p>
          <a:p>
            <a:pPr marL="0" marR="0" lvl="0" indent="0" algn="l" rtl="0">
              <a:spcBef>
                <a:spcPts val="0"/>
              </a:spcBef>
              <a:spcAft>
                <a:spcPts val="0"/>
              </a:spcAft>
              <a:buNone/>
            </a:pPr>
            <a:r>
              <a:rPr lang="en-US" sz="1200" i="1">
                <a:solidFill>
                  <a:srgbClr val="0000FF"/>
                </a:solidFill>
                <a:latin typeface="Arial"/>
                <a:ea typeface="Arial"/>
                <a:cs typeface="Arial"/>
                <a:sym typeface="Arial"/>
              </a:rPr>
              <a:t>Wie gelangt das Blut aus de</a:t>
            </a:r>
            <a:r>
              <a:rPr lang="en-US" sz="1200" i="1">
                <a:solidFill>
                  <a:srgbClr val="0000FF"/>
                </a:solidFill>
              </a:rPr>
              <a:t>m</a:t>
            </a:r>
            <a:r>
              <a:rPr lang="en-US" sz="1200" i="1">
                <a:solidFill>
                  <a:srgbClr val="0000FF"/>
                </a:solidFill>
                <a:latin typeface="Arial"/>
                <a:ea typeface="Arial"/>
                <a:cs typeface="Arial"/>
                <a:sym typeface="Arial"/>
              </a:rPr>
              <a:t> </a:t>
            </a:r>
            <a:r>
              <a:rPr lang="en-US" sz="1200" i="1">
                <a:solidFill>
                  <a:srgbClr val="0000FF"/>
                </a:solidFill>
              </a:rPr>
              <a:t>Glaskörperraum</a:t>
            </a:r>
            <a:r>
              <a:rPr lang="en-US" sz="1200" i="1">
                <a:solidFill>
                  <a:srgbClr val="0000FF"/>
                </a:solidFill>
                <a:latin typeface="Arial"/>
                <a:ea typeface="Arial"/>
                <a:cs typeface="Arial"/>
                <a:sym typeface="Arial"/>
              </a:rPr>
              <a:t> in die Vorderkammer?</a:t>
            </a:r>
            <a:endParaRPr/>
          </a:p>
          <a:p>
            <a:pPr marL="0" marR="0" lvl="0" indent="0" algn="l" rtl="0">
              <a:spcBef>
                <a:spcPts val="0"/>
              </a:spcBef>
              <a:spcAft>
                <a:spcPts val="0"/>
              </a:spcAft>
              <a:buNone/>
            </a:pPr>
            <a:r>
              <a:rPr lang="en-US" sz="1200">
                <a:solidFill>
                  <a:srgbClr val="C8C860"/>
                </a:solidFill>
                <a:latin typeface="Arial"/>
                <a:ea typeface="Arial"/>
                <a:cs typeface="Arial"/>
                <a:sym typeface="Arial"/>
              </a:rPr>
              <a:t>Dies kann spontan geschehen, häufiger liegt jedoch eine Vorgeschichte einer Verletzung der vorderen Glaskörpermembran durch ein Trauma oder einen chirurgischen Eingriff (z. B. Katarakt, PPV) vor, die einen direkten Weg für die roten Blutkörperchen bildet</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p9"/>
          <p:cNvSpPr txBox="1"/>
          <p:nvPr/>
        </p:nvSpPr>
        <p:spPr>
          <a:xfrm>
            <a:off x="4962525" y="2667000"/>
            <a:ext cx="2419500" cy="3951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1"/>
              </a:buClr>
              <a:buSzPts val="1200"/>
              <a:buFont typeface="Noto Sans Symbols"/>
              <a:buNone/>
            </a:pPr>
            <a:r>
              <a:rPr lang="en-US" sz="1200">
                <a:solidFill>
                  <a:schemeClr val="dk1"/>
                </a:solidFill>
              </a:rPr>
              <a:t>Folgen auf eine</a:t>
            </a:r>
            <a:r>
              <a:rPr lang="en-US" sz="1200">
                <a:solidFill>
                  <a:schemeClr val="dk1"/>
                </a:solidFill>
                <a:latin typeface="Arial"/>
                <a:ea typeface="Arial"/>
                <a:cs typeface="Arial"/>
                <a:sym typeface="Arial"/>
              </a:rPr>
              <a:t> </a:t>
            </a:r>
            <a:r>
              <a:rPr lang="en-US" sz="1200" b="1" i="1">
                <a:solidFill>
                  <a:schemeClr val="dk1"/>
                </a:solidFill>
              </a:rPr>
              <a:t>Glaskörperblutung</a:t>
            </a:r>
            <a:endParaRPr b="1" i="1"/>
          </a:p>
        </p:txBody>
      </p:sp>
      <p:sp>
        <p:nvSpPr>
          <p:cNvPr id="288" name="Google Shape;288;p9"/>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289" name="Google Shape;289;p9"/>
          <p:cNvSpPr txBox="1"/>
          <p:nvPr/>
        </p:nvSpPr>
        <p:spPr>
          <a:xfrm>
            <a:off x="6239438" y="1981200"/>
            <a:ext cx="2454519"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chemeClr val="dk1"/>
                </a:solidFill>
                <a:latin typeface="Arial"/>
                <a:ea typeface="Arial"/>
                <a:cs typeface="Arial"/>
                <a:sym typeface="Arial"/>
              </a:rPr>
              <a:t>Geisterzellglaukom</a:t>
            </a:r>
            <a:endParaRPr/>
          </a:p>
        </p:txBody>
      </p:sp>
      <p:sp>
        <p:nvSpPr>
          <p:cNvPr id="290" name="Google Shape;290;p9"/>
          <p:cNvSpPr txBox="1"/>
          <p:nvPr/>
        </p:nvSpPr>
        <p:spPr>
          <a:xfrm>
            <a:off x="2361390" y="395288"/>
            <a:ext cx="4389471" cy="400110"/>
          </a:xfrm>
          <a:prstGeom prst="rect">
            <a:avLst/>
          </a:prstGeom>
          <a:solidFill>
            <a:srgbClr val="CCFFFF"/>
          </a:solid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FF0000"/>
              </a:buClr>
              <a:buSzPts val="1200"/>
              <a:buFont typeface="Noto Sans Symbols"/>
              <a:buNone/>
            </a:pPr>
            <a:r>
              <a:rPr lang="en-US" sz="1200" b="1">
                <a:solidFill>
                  <a:srgbClr val="FF0000"/>
                </a:solidFill>
                <a:latin typeface="Arial"/>
                <a:ea typeface="Arial"/>
                <a:cs typeface="Arial"/>
                <a:sym typeface="Arial"/>
              </a:rPr>
              <a:t>Glaukom nach intraokularer Blutung</a:t>
            </a:r>
            <a:endParaRPr/>
          </a:p>
        </p:txBody>
      </p:sp>
      <p:sp>
        <p:nvSpPr>
          <p:cNvPr id="291" name="Google Shape;291;p9"/>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9</a:t>
            </a:fld>
            <a:endParaRPr sz="1000">
              <a:solidFill>
                <a:schemeClr val="dk1"/>
              </a:solidFill>
              <a:latin typeface="Arial"/>
              <a:ea typeface="Arial"/>
              <a:cs typeface="Arial"/>
              <a:sym typeface="Arial"/>
            </a:endParaRPr>
          </a:p>
        </p:txBody>
      </p:sp>
      <p:sp>
        <p:nvSpPr>
          <p:cNvPr id="292" name="Google Shape;292;p9"/>
          <p:cNvSpPr txBox="1"/>
          <p:nvPr/>
        </p:nvSpPr>
        <p:spPr>
          <a:xfrm>
            <a:off x="3674286" y="1981200"/>
            <a:ext cx="2428871" cy="369332"/>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2"/>
              </a:buClr>
              <a:buSzPts val="840"/>
              <a:buFont typeface="Noto Sans Symbols"/>
              <a:buNone/>
            </a:pPr>
            <a:r>
              <a:rPr lang="en-US" sz="1200" b="1" u="sng">
                <a:solidFill>
                  <a:schemeClr val="dk1"/>
                </a:solidFill>
                <a:latin typeface="Arial"/>
                <a:ea typeface="Arial"/>
                <a:cs typeface="Arial"/>
                <a:sym typeface="Arial"/>
              </a:rPr>
              <a:t>Hämolytisches Glaukom</a:t>
            </a:r>
            <a:endParaRPr/>
          </a:p>
        </p:txBody>
      </p:sp>
      <p:sp>
        <p:nvSpPr>
          <p:cNvPr id="293" name="Google Shape;293;p9"/>
          <p:cNvSpPr txBox="1"/>
          <p:nvPr/>
        </p:nvSpPr>
        <p:spPr>
          <a:xfrm>
            <a:off x="304800" y="1981200"/>
            <a:ext cx="3147000" cy="2103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2"/>
              </a:buClr>
              <a:buSzPts val="840"/>
              <a:buFont typeface="Noto Sans Symbols"/>
              <a:buNone/>
            </a:pPr>
            <a:r>
              <a:rPr lang="en-US" sz="1200" u="sng">
                <a:solidFill>
                  <a:srgbClr val="BFBFBF"/>
                </a:solidFill>
                <a:latin typeface="Arial"/>
                <a:ea typeface="Arial"/>
                <a:cs typeface="Arial"/>
                <a:sym typeface="Arial"/>
              </a:rPr>
              <a:t>Glaukom als Folge eines Hyph</a:t>
            </a:r>
            <a:r>
              <a:rPr lang="en-US" sz="1200" u="sng">
                <a:solidFill>
                  <a:srgbClr val="BFBFBF"/>
                </a:solidFill>
              </a:rPr>
              <a:t>ä</a:t>
            </a:r>
            <a:r>
              <a:rPr lang="en-US" sz="1200" u="sng">
                <a:solidFill>
                  <a:srgbClr val="BFBFBF"/>
                </a:solidFill>
                <a:latin typeface="Arial"/>
                <a:ea typeface="Arial"/>
                <a:cs typeface="Arial"/>
                <a:sym typeface="Arial"/>
              </a:rPr>
              <a:t>mas</a:t>
            </a:r>
            <a:endParaRPr sz="1800" u="sng">
              <a:solidFill>
                <a:srgbClr val="BFBFBF"/>
              </a:solidFill>
              <a:latin typeface="Arial"/>
              <a:ea typeface="Arial"/>
              <a:cs typeface="Arial"/>
              <a:sym typeface="Arial"/>
            </a:endParaRPr>
          </a:p>
        </p:txBody>
      </p:sp>
      <p:sp>
        <p:nvSpPr>
          <p:cNvPr id="294" name="Google Shape;294;p9"/>
          <p:cNvSpPr txBox="1"/>
          <p:nvPr/>
        </p:nvSpPr>
        <p:spPr>
          <a:xfrm>
            <a:off x="920750" y="2681288"/>
            <a:ext cx="1974900" cy="3951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Folgt </a:t>
            </a:r>
            <a:r>
              <a:rPr lang="en-US" sz="1200">
                <a:solidFill>
                  <a:srgbClr val="BFBFBF"/>
                </a:solidFill>
              </a:rPr>
              <a:t>auf</a:t>
            </a:r>
            <a:r>
              <a:rPr lang="en-US" sz="1200" b="1" i="1">
                <a:solidFill>
                  <a:srgbClr val="BFBFBF"/>
                </a:solidFill>
                <a:latin typeface="Arial"/>
                <a:ea typeface="Arial"/>
                <a:cs typeface="Arial"/>
                <a:sym typeface="Arial"/>
              </a:rPr>
              <a:t> </a:t>
            </a:r>
            <a:r>
              <a:rPr lang="en-US" sz="1200">
                <a:solidFill>
                  <a:srgbClr val="BFBFBF"/>
                </a:solidFill>
                <a:latin typeface="Arial"/>
                <a:ea typeface="Arial"/>
                <a:cs typeface="Arial"/>
                <a:sym typeface="Arial"/>
              </a:rPr>
              <a:t>eine </a:t>
            </a:r>
            <a:r>
              <a:rPr lang="en-US" sz="1200" b="1" i="1">
                <a:solidFill>
                  <a:srgbClr val="BFBFBF"/>
                </a:solidFill>
              </a:rPr>
              <a:t>Vorderkammerblutung</a:t>
            </a:r>
            <a:endParaRPr b="1" i="1"/>
          </a:p>
        </p:txBody>
      </p:sp>
      <p:cxnSp>
        <p:nvCxnSpPr>
          <p:cNvPr id="295" name="Google Shape;295;p9"/>
          <p:cNvCxnSpPr/>
          <p:nvPr/>
        </p:nvCxnSpPr>
        <p:spPr>
          <a:xfrm rot="10800000">
            <a:off x="1892300" y="2286000"/>
            <a:ext cx="0" cy="381000"/>
          </a:xfrm>
          <a:prstGeom prst="straightConnector1">
            <a:avLst/>
          </a:prstGeom>
          <a:noFill/>
          <a:ln w="9525" cap="flat" cmpd="sng">
            <a:solidFill>
              <a:srgbClr val="BFBFBF"/>
            </a:solidFill>
            <a:prstDash val="solid"/>
            <a:round/>
            <a:headEnd type="none" w="med" len="med"/>
            <a:tailEnd type="triangle" w="med" len="med"/>
          </a:ln>
        </p:spPr>
      </p:cxnSp>
      <p:cxnSp>
        <p:nvCxnSpPr>
          <p:cNvPr id="296" name="Google Shape;296;p9"/>
          <p:cNvCxnSpPr/>
          <p:nvPr/>
        </p:nvCxnSpPr>
        <p:spPr>
          <a:xfrm rot="10800000" flipH="1">
            <a:off x="6172200" y="2362200"/>
            <a:ext cx="1219200" cy="304800"/>
          </a:xfrm>
          <a:prstGeom prst="straightConnector1">
            <a:avLst/>
          </a:prstGeom>
          <a:noFill/>
          <a:ln w="9525" cap="flat" cmpd="sng">
            <a:solidFill>
              <a:schemeClr val="dk1"/>
            </a:solidFill>
            <a:prstDash val="solid"/>
            <a:round/>
            <a:headEnd type="none" w="med" len="med"/>
            <a:tailEnd type="triangle" w="med" len="med"/>
          </a:ln>
        </p:spPr>
      </p:cxnSp>
      <p:cxnSp>
        <p:nvCxnSpPr>
          <p:cNvPr id="297" name="Google Shape;297;p9"/>
          <p:cNvCxnSpPr/>
          <p:nvPr/>
        </p:nvCxnSpPr>
        <p:spPr>
          <a:xfrm rot="10800000">
            <a:off x="5029200" y="2362200"/>
            <a:ext cx="1143000" cy="304800"/>
          </a:xfrm>
          <a:prstGeom prst="straightConnector1">
            <a:avLst/>
          </a:prstGeom>
          <a:noFill/>
          <a:ln w="9525" cap="flat" cmpd="sng">
            <a:solidFill>
              <a:schemeClr val="dk1"/>
            </a:solidFill>
            <a:prstDash val="solid"/>
            <a:round/>
            <a:headEnd type="none" w="med" len="med"/>
            <a:tailEnd type="triangle" w="med" len="med"/>
          </a:ln>
        </p:spPr>
      </p:cxnSp>
      <p:sp>
        <p:nvSpPr>
          <p:cNvPr id="298" name="Google Shape;298;p9"/>
          <p:cNvSpPr/>
          <p:nvPr/>
        </p:nvSpPr>
        <p:spPr>
          <a:xfrm>
            <a:off x="3505200" y="1219200"/>
            <a:ext cx="76200" cy="2178050"/>
          </a:xfrm>
          <a:prstGeom prst="rect">
            <a:avLst/>
          </a:prstGeom>
          <a:solidFill>
            <a:schemeClr val="dk1"/>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99" name="Google Shape;299;p9"/>
          <p:cNvSpPr txBox="1"/>
          <p:nvPr/>
        </p:nvSpPr>
        <p:spPr>
          <a:xfrm>
            <a:off x="3451815" y="3552000"/>
            <a:ext cx="5493600" cy="1749600"/>
          </a:xfrm>
          <a:prstGeom prst="rect">
            <a:avLst/>
          </a:prstGeom>
          <a:solidFill>
            <a:srgbClr val="C8C86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0000FF"/>
                </a:solidFill>
              </a:rPr>
              <a:t>Welche Ursachen einer Glaskörperblutung kommen als Auslöser infrage?</a:t>
            </a:r>
            <a:endParaRPr>
              <a:solidFill>
                <a:schemeClr val="dk1"/>
              </a:solidFill>
            </a:endParaRPr>
          </a:p>
          <a:p>
            <a:pPr marL="0" lvl="0" indent="0" algn="l" rtl="0">
              <a:spcBef>
                <a:spcPts val="0"/>
              </a:spcBef>
              <a:spcAft>
                <a:spcPts val="0"/>
              </a:spcAft>
              <a:buClr>
                <a:schemeClr val="dk1"/>
              </a:buClr>
              <a:buFont typeface="Arial"/>
              <a:buNone/>
            </a:pPr>
            <a:r>
              <a:rPr lang="en-US" sz="1200">
                <a:solidFill>
                  <a:srgbClr val="0000FF"/>
                </a:solidFill>
              </a:rPr>
              <a:t>Die üblichen Verdächtigen – PDR, ZVV usw. sowie Traumata</a:t>
            </a:r>
            <a:endParaRPr>
              <a:solidFill>
                <a:schemeClr val="dk1"/>
              </a:solidFill>
            </a:endParaRPr>
          </a:p>
          <a:p>
            <a:pPr marL="0" lvl="0" indent="0" algn="l" rtl="0">
              <a:spcBef>
                <a:spcPts val="0"/>
              </a:spcBef>
              <a:spcAft>
                <a:spcPts val="0"/>
              </a:spcAft>
              <a:buClr>
                <a:schemeClr val="dk1"/>
              </a:buClr>
              <a:buFont typeface="Arial"/>
              <a:buNone/>
            </a:pPr>
            <a:endParaRPr sz="1600">
              <a:solidFill>
                <a:srgbClr val="0000FF"/>
              </a:solidFill>
            </a:endParaRPr>
          </a:p>
          <a:p>
            <a:pPr marL="0" lvl="0" indent="0" algn="l" rtl="0">
              <a:spcBef>
                <a:spcPts val="0"/>
              </a:spcBef>
              <a:spcAft>
                <a:spcPts val="0"/>
              </a:spcAft>
              <a:buClr>
                <a:schemeClr val="dk1"/>
              </a:buClr>
              <a:buFont typeface="Arial"/>
              <a:buNone/>
            </a:pPr>
            <a:r>
              <a:rPr lang="en-US" sz="1200" i="1">
                <a:solidFill>
                  <a:srgbClr val="0000FF"/>
                </a:solidFill>
              </a:rPr>
              <a:t>Wie gelangt das Blut aus dem Glaskörperraum in die Vorderkammer?</a:t>
            </a:r>
            <a:endParaRPr sz="1200" i="1">
              <a:solidFill>
                <a:srgbClr val="0000FF"/>
              </a:solidFill>
            </a:endParaRPr>
          </a:p>
          <a:p>
            <a:pPr marL="0" marR="0" lvl="0" indent="0" algn="l" rtl="0">
              <a:spcBef>
                <a:spcPts val="0"/>
              </a:spcBef>
              <a:spcAft>
                <a:spcPts val="0"/>
              </a:spcAft>
              <a:buNone/>
            </a:pPr>
            <a:r>
              <a:rPr lang="en-US" sz="1200">
                <a:solidFill>
                  <a:srgbClr val="0000FF"/>
                </a:solidFill>
              </a:rPr>
              <a:t>Obwohl die Glaskörperblutung spontan vorkommen kann, findet sich häufiger eine Anamnese einer Schädigung der vorderen Glaskörpergrenzmembran durch ein Trauma oder einen chirurgischen Eingriff (z. B. Kataraktoperation oder Pars-plana-Vitrektomie [PPV]). Dadurch entsteht ein Durchgang, über den die Zellen in die Vorderkammer gelangen können.</a:t>
            </a:r>
            <a:endParaRPr/>
          </a:p>
        </p:txBody>
      </p:sp>
    </p:spTree>
  </p:cSld>
  <p:clrMapOvr>
    <a:masterClrMapping/>
  </p:clrMapOvr>
</p:sld>
</file>

<file path=ppt/theme/theme1.xml><?xml version="1.0" encoding="utf-8"?>
<a:theme xmlns:a="http://schemas.openxmlformats.org/drawingml/2006/main" name="Network">
  <a:themeElements>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9894</Words>
  <Application>Microsoft Macintosh PowerPoint</Application>
  <PresentationFormat>On-screen Show (4:3)</PresentationFormat>
  <Paragraphs>1504</Paragraphs>
  <Slides>79</Slides>
  <Notes>79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79</vt:i4>
      </vt:variant>
    </vt:vector>
  </HeadingPairs>
  <TitlesOfParts>
    <vt:vector size="84" baseType="lpstr">
      <vt:lpstr>Arial</vt:lpstr>
      <vt:lpstr>Noto Sans Symbols</vt:lpstr>
      <vt:lpstr>Calibri</vt:lpstr>
      <vt:lpstr>Caveat</vt:lpstr>
      <vt:lpstr>Network</vt:lpstr>
      <vt:lpstr>F</vt:lpstr>
      <vt:lpstr>A</vt:lpstr>
      <vt:lpstr>PowerPoint Presentation</vt:lpstr>
      <vt:lpstr>PowerPoint Presentation</vt:lpstr>
      <vt:lpstr>PowerPoint Presentation</vt:lpstr>
      <vt:lpstr>Q</vt:lpstr>
      <vt:lpstr>A</vt:lpstr>
      <vt:lpstr>Q</vt:lpstr>
      <vt:lpstr>A</vt:lpstr>
      <vt:lpstr>F</vt:lpstr>
      <vt:lpstr>A</vt:lpstr>
      <vt:lpstr>F</vt:lpstr>
      <vt:lpstr>A</vt:lpstr>
      <vt:lpstr>PowerPoint Presentation</vt:lpstr>
      <vt:lpstr>F</vt:lpstr>
      <vt:lpstr>A</vt:lpstr>
      <vt:lpstr>PowerPoint Presentation</vt:lpstr>
      <vt:lpstr>F</vt:lpstr>
      <vt:lpstr>A</vt:lpstr>
      <vt:lpstr>PowerPoint Presentation</vt:lpstr>
      <vt:lpstr>F</vt:lpstr>
      <vt:lpstr>A</vt:lpstr>
      <vt:lpstr>F</vt:lpstr>
      <vt:lpstr>A</vt:lpstr>
      <vt:lpstr>F</vt:lpstr>
      <vt:lpstr>A</vt:lpstr>
      <vt:lpstr>F</vt:lpstr>
      <vt:lpstr>A</vt:lpstr>
      <vt:lpstr>F</vt:lpstr>
      <vt:lpstr>A</vt:lpstr>
      <vt:lpstr>PowerPoint Presentation</vt:lpstr>
      <vt:lpstr>PowerPoint Presentation</vt:lpstr>
      <vt:lpstr>PowerPoint Presentation</vt:lpstr>
      <vt:lpstr>F</vt:lpstr>
      <vt:lpstr>A</vt:lpstr>
      <vt:lpstr>F</vt:lpstr>
      <vt:lpstr>Fragen und Antworten</vt:lpstr>
      <vt:lpstr>A</vt:lpstr>
      <vt:lpstr>F</vt:lpstr>
      <vt:lpstr>Fragen und Antworten</vt:lpstr>
      <vt:lpstr>A</vt:lpstr>
      <vt:lpstr>F</vt:lpstr>
      <vt:lpstr>A</vt:lpstr>
      <vt:lpstr>F</vt:lpstr>
      <vt:lpstr>A</vt:lpstr>
      <vt:lpstr>PowerPoint Presentation</vt:lpstr>
      <vt:lpstr>F</vt:lpstr>
      <vt:lpstr>A</vt:lpstr>
      <vt:lpstr>F</vt:lpstr>
      <vt:lpstr>A</vt:lpstr>
      <vt:lpstr>F</vt:lpstr>
      <vt:lpstr>Fragen und Antworten</vt:lpstr>
      <vt:lpstr>A</vt:lpstr>
      <vt:lpstr>F</vt:lpstr>
      <vt:lpstr>A</vt:lpstr>
      <vt:lpstr>F</vt:lpstr>
      <vt:lpstr>A</vt:lpstr>
      <vt:lpstr>F</vt:lpstr>
      <vt:lpstr>A</vt:lpstr>
      <vt:lpstr>F</vt:lpstr>
      <vt:lpstr>A</vt:lpstr>
      <vt:lpstr>F</vt:lpstr>
      <vt:lpstr>A</vt:lpstr>
      <vt:lpstr>Q</vt:lpstr>
      <vt:lpstr>A</vt:lpstr>
      <vt:lpstr>Q</vt:lpstr>
      <vt:lpstr>A</vt:lpstr>
      <vt:lpstr>A</vt:lpstr>
      <vt:lpstr>PowerPoint Presentation</vt:lpstr>
      <vt:lpstr>F</vt:lpstr>
      <vt:lpstr>A</vt:lpstr>
      <vt:lpstr>PowerPoint Presentation</vt:lpstr>
      <vt:lpstr>F</vt:lpstr>
      <vt:lpstr>A</vt:lpstr>
      <vt:lpstr>PowerPoint Presentation</vt:lpstr>
      <vt:lpstr>F</vt:lpstr>
      <vt:lpstr>A</vt:lpstr>
      <vt:lpstr>Q</vt:lpstr>
      <vt:lpstr>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Steven Flynn</dc:creator>
  <cp:lastModifiedBy>Assaf Abdelrahman</cp:lastModifiedBy>
  <cp:revision>1</cp:revision>
  <dcterms:created xsi:type="dcterms:W3CDTF">2008-09-11T18:20:06Z</dcterms:created>
  <dcterms:modified xsi:type="dcterms:W3CDTF">2026-08-20T14:30:21Z</dcterms:modified>
</cp:coreProperties>
</file>